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19"/>
  </p:notesMasterIdLst>
  <p:sldIdLst>
    <p:sldId id="392" r:id="rId2"/>
    <p:sldId id="257" r:id="rId3"/>
    <p:sldId id="258" r:id="rId4"/>
    <p:sldId id="262" r:id="rId5"/>
    <p:sldId id="451" r:id="rId6"/>
    <p:sldId id="452" r:id="rId7"/>
    <p:sldId id="378" r:id="rId8"/>
    <p:sldId id="379" r:id="rId9"/>
    <p:sldId id="380" r:id="rId10"/>
    <p:sldId id="381" r:id="rId11"/>
    <p:sldId id="450" r:id="rId12"/>
    <p:sldId id="386" r:id="rId13"/>
    <p:sldId id="387" r:id="rId14"/>
    <p:sldId id="388" r:id="rId15"/>
    <p:sldId id="389" r:id="rId16"/>
    <p:sldId id="279" r:id="rId17"/>
    <p:sldId id="453" r:id="rId18"/>
    <p:sldId id="280" r:id="rId19"/>
    <p:sldId id="281" r:id="rId20"/>
    <p:sldId id="282" r:id="rId21"/>
    <p:sldId id="283" r:id="rId22"/>
    <p:sldId id="412" r:id="rId23"/>
    <p:sldId id="428" r:id="rId24"/>
    <p:sldId id="284" r:id="rId25"/>
    <p:sldId id="435" r:id="rId26"/>
    <p:sldId id="436" r:id="rId27"/>
    <p:sldId id="437" r:id="rId28"/>
    <p:sldId id="438" r:id="rId29"/>
    <p:sldId id="440" r:id="rId30"/>
    <p:sldId id="441" r:id="rId31"/>
    <p:sldId id="285" r:id="rId32"/>
    <p:sldId id="286" r:id="rId33"/>
    <p:sldId id="367" r:id="rId34"/>
    <p:sldId id="368" r:id="rId35"/>
    <p:sldId id="369" r:id="rId36"/>
    <p:sldId id="370" r:id="rId37"/>
    <p:sldId id="371" r:id="rId38"/>
    <p:sldId id="365" r:id="rId39"/>
    <p:sldId id="429" r:id="rId40"/>
    <p:sldId id="363" r:id="rId41"/>
    <p:sldId id="395" r:id="rId42"/>
    <p:sldId id="445" r:id="rId43"/>
    <p:sldId id="444" r:id="rId44"/>
    <p:sldId id="443" r:id="rId45"/>
    <p:sldId id="260" r:id="rId46"/>
    <p:sldId id="291" r:id="rId47"/>
    <p:sldId id="296" r:id="rId48"/>
    <p:sldId id="348" r:id="rId49"/>
    <p:sldId id="297" r:id="rId50"/>
    <p:sldId id="299" r:id="rId51"/>
    <p:sldId id="301" r:id="rId52"/>
    <p:sldId id="433" r:id="rId53"/>
    <p:sldId id="430" r:id="rId54"/>
    <p:sldId id="432" r:id="rId55"/>
    <p:sldId id="303" r:id="rId56"/>
    <p:sldId id="298" r:id="rId57"/>
    <p:sldId id="304" r:id="rId58"/>
    <p:sldId id="390" r:id="rId59"/>
    <p:sldId id="305" r:id="rId60"/>
    <p:sldId id="434" r:id="rId61"/>
    <p:sldId id="292" r:id="rId62"/>
    <p:sldId id="309" r:id="rId63"/>
    <p:sldId id="307" r:id="rId64"/>
    <p:sldId id="306" r:id="rId65"/>
    <p:sldId id="308" r:id="rId66"/>
    <p:sldId id="293" r:id="rId67"/>
    <p:sldId id="311" r:id="rId68"/>
    <p:sldId id="313" r:id="rId69"/>
    <p:sldId id="315" r:id="rId70"/>
    <p:sldId id="316" r:id="rId71"/>
    <p:sldId id="310" r:id="rId72"/>
    <p:sldId id="317" r:id="rId73"/>
    <p:sldId id="318" r:id="rId74"/>
    <p:sldId id="320" r:id="rId75"/>
    <p:sldId id="391" r:id="rId76"/>
    <p:sldId id="321" r:id="rId77"/>
    <p:sldId id="322" r:id="rId78"/>
    <p:sldId id="294" r:id="rId79"/>
    <p:sldId id="323" r:id="rId80"/>
    <p:sldId id="411" r:id="rId81"/>
    <p:sldId id="396" r:id="rId82"/>
    <p:sldId id="397" r:id="rId83"/>
    <p:sldId id="399" r:id="rId84"/>
    <p:sldId id="400" r:id="rId85"/>
    <p:sldId id="401" r:id="rId86"/>
    <p:sldId id="402" r:id="rId87"/>
    <p:sldId id="403" r:id="rId88"/>
    <p:sldId id="426" r:id="rId89"/>
    <p:sldId id="427" r:id="rId90"/>
    <p:sldId id="420" r:id="rId91"/>
    <p:sldId id="446" r:id="rId92"/>
    <p:sldId id="421" r:id="rId93"/>
    <p:sldId id="449" r:id="rId94"/>
    <p:sldId id="422" r:id="rId95"/>
    <p:sldId id="423" r:id="rId96"/>
    <p:sldId id="424" r:id="rId97"/>
    <p:sldId id="448" r:id="rId98"/>
    <p:sldId id="425" r:id="rId99"/>
    <p:sldId id="404" r:id="rId100"/>
    <p:sldId id="405" r:id="rId101"/>
    <p:sldId id="373" r:id="rId102"/>
    <p:sldId id="374" r:id="rId103"/>
    <p:sldId id="376" r:id="rId104"/>
    <p:sldId id="377" r:id="rId105"/>
    <p:sldId id="406" r:id="rId106"/>
    <p:sldId id="330" r:id="rId107"/>
    <p:sldId id="407" r:id="rId108"/>
    <p:sldId id="409" r:id="rId109"/>
    <p:sldId id="408" r:id="rId110"/>
    <p:sldId id="410" r:id="rId111"/>
    <p:sldId id="331" r:id="rId112"/>
    <p:sldId id="332" r:id="rId113"/>
    <p:sldId id="333" r:id="rId114"/>
    <p:sldId id="334" r:id="rId115"/>
    <p:sldId id="335" r:id="rId116"/>
    <p:sldId id="336" r:id="rId117"/>
    <p:sldId id="337" r:id="rId11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modifyVerifier cryptProviderType="rsaFull" cryptAlgorithmClass="hash" cryptAlgorithmType="typeAny" cryptAlgorithmSid="4" spinCount="100000" saltData="fqSUW1OE+9PH+Eq0ALy3Wg==" hashData="E+PV15v/TzLegBVDSVJVf2EFw44="/>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9900"/>
    <a:srgbClr val="FF0000"/>
    <a:srgbClr val="CC0000"/>
    <a:srgbClr val="33CC33"/>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9" autoAdjust="0"/>
    <p:restoredTop sz="79840" autoAdjust="0"/>
  </p:normalViewPr>
  <p:slideViewPr>
    <p:cSldViewPr showGuides="1">
      <p:cViewPr varScale="1">
        <p:scale>
          <a:sx n="56" d="100"/>
          <a:sy n="56" d="100"/>
        </p:scale>
        <p:origin x="-16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1126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112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27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1127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8F56E12-ED7A-4DC1-BEE3-D560465C3CE9}" type="slidenum">
              <a:rPr lang="en-US" altLang="zh-CN"/>
              <a:pPr/>
              <a:t>‹#›</a:t>
            </a:fld>
            <a:endParaRPr lang="en-US" altLang="zh-CN"/>
          </a:p>
        </p:txBody>
      </p:sp>
    </p:spTree>
    <p:extLst>
      <p:ext uri="{BB962C8B-B14F-4D97-AF65-F5344CB8AC3E}">
        <p14:creationId xmlns:p14="http://schemas.microsoft.com/office/powerpoint/2010/main" val="4438359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宋体" pitchFamily="2" charset="-122"/>
        <a:cs typeface="+mn-cs"/>
      </a:defRPr>
    </a:lvl1pPr>
    <a:lvl2pPr marL="457200" algn="l" rtl="0" fontAlgn="base">
      <a:spcBef>
        <a:spcPct val="30000"/>
      </a:spcBef>
      <a:spcAft>
        <a:spcPct val="0"/>
      </a:spcAft>
      <a:defRPr sz="1200" kern="1200">
        <a:solidFill>
          <a:schemeClr val="tx1"/>
        </a:solidFill>
        <a:latin typeface="Arial" charset="0"/>
        <a:ea typeface="宋体" pitchFamily="2" charset="-122"/>
        <a:cs typeface="+mn-cs"/>
      </a:defRPr>
    </a:lvl2pPr>
    <a:lvl3pPr marL="914400" algn="l" rtl="0" fontAlgn="base">
      <a:spcBef>
        <a:spcPct val="30000"/>
      </a:spcBef>
      <a:spcAft>
        <a:spcPct val="0"/>
      </a:spcAft>
      <a:defRPr sz="1200" kern="1200">
        <a:solidFill>
          <a:schemeClr val="tx1"/>
        </a:solidFill>
        <a:latin typeface="Arial" charset="0"/>
        <a:ea typeface="宋体" pitchFamily="2" charset="-122"/>
        <a:cs typeface="+mn-cs"/>
      </a:defRPr>
    </a:lvl3pPr>
    <a:lvl4pPr marL="1371600" algn="l" rtl="0" fontAlgn="base">
      <a:spcBef>
        <a:spcPct val="30000"/>
      </a:spcBef>
      <a:spcAft>
        <a:spcPct val="0"/>
      </a:spcAft>
      <a:defRPr sz="1200" kern="1200">
        <a:solidFill>
          <a:schemeClr val="tx1"/>
        </a:solidFill>
        <a:latin typeface="Arial" charset="0"/>
        <a:ea typeface="宋体" pitchFamily="2" charset="-122"/>
        <a:cs typeface="+mn-cs"/>
      </a:defRPr>
    </a:lvl4pPr>
    <a:lvl5pPr marL="1828800" algn="l" rtl="0" fontAlgn="base">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hudong.com/wiki/%E7%BC%96%E7%A8%8B" TargetMode="External"/><Relationship Id="rId7" Type="http://schemas.openxmlformats.org/officeDocument/2006/relationships/hyperlink" Target="http://www.hudong.com/wiki/%E5%AF%B9%E8%B1%A1"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www.hudong.com/wiki/%E7%B1%BB%E5%9E%8B" TargetMode="External"/><Relationship Id="rId5" Type="http://schemas.openxmlformats.org/officeDocument/2006/relationships/hyperlink" Target="http://www.hudong.com/wiki/%E5%B1%9E%E6%80%A7" TargetMode="External"/><Relationship Id="rId4" Type="http://schemas.openxmlformats.org/officeDocument/2006/relationships/hyperlink" Target="http://www.hudong.com/wiki/%E5%8E%9F%E5%88%99"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baike.baidu.com/view/3794518.htm" TargetMode="External"/><Relationship Id="rId3" Type="http://schemas.openxmlformats.org/officeDocument/2006/relationships/hyperlink" Target="http://baike.baidu.com/view/429581.htm" TargetMode="External"/><Relationship Id="rId7" Type="http://schemas.openxmlformats.org/officeDocument/2006/relationships/hyperlink" Target="http://baike.baidu.com/view/28283.htm" TargetMode="External"/><Relationship Id="rId2" Type="http://schemas.openxmlformats.org/officeDocument/2006/relationships/slide" Target="../slides/slide82.xml"/><Relationship Id="rId1" Type="http://schemas.openxmlformats.org/officeDocument/2006/relationships/notesMaster" Target="../notesMasters/notesMaster1.xml"/><Relationship Id="rId6" Type="http://schemas.openxmlformats.org/officeDocument/2006/relationships/hyperlink" Target="http://baike.baidu.com/view/444964.htm" TargetMode="External"/><Relationship Id="rId5" Type="http://schemas.openxmlformats.org/officeDocument/2006/relationships/hyperlink" Target="http://baike.baidu.com/view/20982.htm" TargetMode="External"/><Relationship Id="rId10" Type="http://schemas.openxmlformats.org/officeDocument/2006/relationships/hyperlink" Target="http://baike.baidu.com/view/42845.htm" TargetMode="External"/><Relationship Id="rId4" Type="http://schemas.openxmlformats.org/officeDocument/2006/relationships/hyperlink" Target="http://baike.baidu.com/view/3658694.htm" TargetMode="External"/><Relationship Id="rId9" Type="http://schemas.openxmlformats.org/officeDocument/2006/relationships/hyperlink" Target="http://baike.baidu.com/view/922836.htm"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baike.baidu.com/view/551684.htm"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baike.baidu.com/view/431348.htm" TargetMode="External"/><Relationship Id="rId4" Type="http://schemas.openxmlformats.org/officeDocument/2006/relationships/hyperlink" Target="http://baike.baidu.com/view/22845.htm"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baike.baidu.com/view/551684.htm"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baike.baidu.com/view/431348.htm" TargetMode="External"/><Relationship Id="rId4" Type="http://schemas.openxmlformats.org/officeDocument/2006/relationships/hyperlink" Target="http://baike.baidu.com/view/22845.ht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5BD3D6-98CB-4AB2-A3BF-32BDBE7B9E89}" type="slidenum">
              <a:rPr lang="en-US" altLang="zh-CN"/>
              <a:pPr/>
              <a:t>2</a:t>
            </a:fld>
            <a:endParaRPr lang="en-US" altLang="zh-CN"/>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r>
              <a:rPr lang="zh-CN" altLang="en-US" dirty="0"/>
              <a:t>做为软件工程过程的一个阶段，程序编码是设计的继续</a:t>
            </a:r>
            <a:r>
              <a:rPr lang="zh-CN" altLang="en-US" dirty="0" smtClean="0"/>
              <a:t>。</a:t>
            </a:r>
            <a:endParaRPr lang="en-US" altLang="zh-CN" dirty="0" smtClean="0"/>
          </a:p>
          <a:p>
            <a:endParaRPr lang="en-US" altLang="zh-CN" dirty="0" smtClean="0"/>
          </a:p>
          <a:p>
            <a:r>
              <a:rPr lang="zh-CN" altLang="en-US" dirty="0" smtClean="0"/>
              <a:t>程序设计语言的特性和程序设计风格会深刻地影响软件的质量和可维护性。</a:t>
            </a:r>
          </a:p>
          <a:p>
            <a:r>
              <a:rPr lang="zh-CN" altLang="en-US" dirty="0" smtClean="0"/>
              <a:t>为了保证程序编码的质量，程序员必须深刻地理解、熟练地掌握并正确地运用程序设计语言的特性。此外，还要求源程序具有良好的程序设计风格。</a:t>
            </a:r>
          </a:p>
          <a:p>
            <a:endParaRPr lang="zh-CN" altLang="en-US" dirty="0"/>
          </a:p>
        </p:txBody>
      </p:sp>
    </p:spTree>
    <p:extLst>
      <p:ext uri="{BB962C8B-B14F-4D97-AF65-F5344CB8AC3E}">
        <p14:creationId xmlns:p14="http://schemas.microsoft.com/office/powerpoint/2010/main" val="3626614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r>
              <a:rPr lang="en-US" altLang="zh-CN" dirty="0" smtClean="0"/>
              <a:t>/*</a:t>
            </a:r>
          </a:p>
          <a:p>
            <a:r>
              <a:rPr lang="en-US" altLang="zh-CN" dirty="0" smtClean="0"/>
              <a:t>   Turbo Prolog 2.0, Answer to first Exercise on page 121.</a:t>
            </a:r>
          </a:p>
          <a:p>
            <a:r>
              <a:rPr lang="en-US" altLang="zh-CN" dirty="0" smtClean="0"/>
              <a:t>   </a:t>
            </a:r>
          </a:p>
          <a:p>
            <a:r>
              <a:rPr lang="en-US" altLang="zh-CN" dirty="0" smtClean="0"/>
              <a:t>   Copyright (c) 1986, 88 by Borland International, Inc</a:t>
            </a:r>
          </a:p>
          <a:p>
            <a:r>
              <a:rPr lang="en-US" altLang="zh-CN" dirty="0" smtClean="0"/>
              <a:t>*/</a:t>
            </a:r>
          </a:p>
          <a:p>
            <a:endParaRPr lang="en-US" altLang="zh-CN" dirty="0" smtClean="0"/>
          </a:p>
          <a:p>
            <a:r>
              <a:rPr lang="en-US" altLang="zh-CN" dirty="0" smtClean="0"/>
              <a:t>Predicates</a:t>
            </a:r>
          </a:p>
          <a:p>
            <a:r>
              <a:rPr lang="en-US" altLang="zh-CN" dirty="0" smtClean="0"/>
              <a:t>	</a:t>
            </a:r>
            <a:r>
              <a:rPr lang="en-US" altLang="zh-CN" dirty="0" err="1" smtClean="0"/>
              <a:t>printcolor</a:t>
            </a:r>
            <a:r>
              <a:rPr lang="en-US" altLang="zh-CN" dirty="0" smtClean="0"/>
              <a:t>(symbol)</a:t>
            </a:r>
          </a:p>
          <a:p>
            <a:r>
              <a:rPr lang="en-US" altLang="zh-CN" dirty="0" smtClean="0"/>
              <a:t>	color(symbol, symbol)</a:t>
            </a:r>
          </a:p>
          <a:p>
            <a:r>
              <a:rPr lang="en-US" altLang="zh-CN" dirty="0" smtClean="0"/>
              <a:t>   </a:t>
            </a:r>
          </a:p>
          <a:p>
            <a:r>
              <a:rPr lang="en-US" altLang="zh-CN" dirty="0" smtClean="0"/>
              <a:t>Clauses</a:t>
            </a:r>
          </a:p>
          <a:p>
            <a:r>
              <a:rPr lang="en-US" altLang="zh-CN" dirty="0" smtClean="0"/>
              <a:t>	</a:t>
            </a:r>
            <a:r>
              <a:rPr lang="en-US" altLang="zh-CN" dirty="0" err="1" smtClean="0"/>
              <a:t>printcolor</a:t>
            </a:r>
            <a:r>
              <a:rPr lang="en-US" altLang="zh-CN" dirty="0" smtClean="0"/>
              <a:t>(X) :- </a:t>
            </a:r>
          </a:p>
          <a:p>
            <a:r>
              <a:rPr lang="en-US" altLang="zh-CN" dirty="0" smtClean="0"/>
              <a:t>	color(X, Y),</a:t>
            </a:r>
          </a:p>
          <a:p>
            <a:r>
              <a:rPr lang="en-US" altLang="zh-CN" dirty="0" smtClean="0"/>
              <a:t>	</a:t>
            </a:r>
          </a:p>
          <a:p>
            <a:r>
              <a:rPr lang="en-US" altLang="zh-CN" dirty="0" smtClean="0"/>
              <a:t>	write("It's ", Y, " .").</a:t>
            </a:r>
          </a:p>
          <a:p>
            <a:endParaRPr lang="en-US" altLang="zh-CN" dirty="0" smtClean="0"/>
          </a:p>
          <a:p>
            <a:r>
              <a:rPr lang="en-US" altLang="zh-CN" dirty="0" smtClean="0"/>
              <a:t>	</a:t>
            </a:r>
            <a:r>
              <a:rPr lang="en-US" altLang="zh-CN" dirty="0" err="1" smtClean="0"/>
              <a:t>printcolor</a:t>
            </a:r>
            <a:r>
              <a:rPr lang="en-US" altLang="zh-CN" dirty="0" smtClean="0"/>
              <a:t>(X) :- </a:t>
            </a:r>
          </a:p>
          <a:p>
            <a:r>
              <a:rPr lang="en-US" altLang="zh-CN" dirty="0" smtClean="0"/>
              <a:t>	write("Beats me!").</a:t>
            </a:r>
          </a:p>
          <a:p>
            <a:endParaRPr lang="en-US" altLang="zh-CN" dirty="0" smtClean="0"/>
          </a:p>
          <a:p>
            <a:r>
              <a:rPr lang="en-US" altLang="zh-CN" dirty="0" smtClean="0"/>
              <a:t>	color(snow, white).</a:t>
            </a:r>
          </a:p>
          <a:p>
            <a:r>
              <a:rPr lang="en-US" altLang="zh-CN" dirty="0" smtClean="0"/>
              <a:t>	color(grass, green).</a:t>
            </a:r>
          </a:p>
          <a:p>
            <a:r>
              <a:rPr lang="en-US" altLang="zh-CN" dirty="0" smtClean="0"/>
              <a:t>	color(sky, blue).</a:t>
            </a:r>
            <a:endParaRPr lang="zh-CN" altLang="en-US" dirty="0"/>
          </a:p>
        </p:txBody>
      </p:sp>
      <p:sp>
        <p:nvSpPr>
          <p:cNvPr id="4" name="灯片编号占位符 3"/>
          <p:cNvSpPr>
            <a:spLocks noGrp="1"/>
          </p:cNvSpPr>
          <p:nvPr>
            <p:ph type="sldNum" sz="quarter" idx="10"/>
          </p:nvPr>
        </p:nvSpPr>
        <p:spPr/>
        <p:txBody>
          <a:bodyPr/>
          <a:lstStyle/>
          <a:p>
            <a:fld id="{D8F56E12-ED7A-4DC1-BEE3-D560465C3CE9}" type="slidenum">
              <a:rPr lang="en-US" altLang="zh-CN" smtClean="0"/>
              <a:pPr/>
              <a:t>22</a:t>
            </a:fld>
            <a:endParaRPr lang="en-US" altLang="zh-CN"/>
          </a:p>
        </p:txBody>
      </p:sp>
    </p:spTree>
    <p:extLst>
      <p:ext uri="{BB962C8B-B14F-4D97-AF65-F5344CB8AC3E}">
        <p14:creationId xmlns:p14="http://schemas.microsoft.com/office/powerpoint/2010/main" val="577026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Arial" charset="0"/>
                <a:ea typeface="宋体" pitchFamily="2" charset="-122"/>
                <a:cs typeface="+mn-cs"/>
              </a:rPr>
              <a:t>PDDL</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Planning Domain Definition Language</a:t>
            </a:r>
            <a:r>
              <a:rPr lang="zh-CN" altLang="en-US" sz="1200" b="0" i="0" kern="1200" dirty="0" smtClean="0">
                <a:solidFill>
                  <a:schemeClr val="tx1"/>
                </a:solidFill>
                <a:effectLst/>
                <a:latin typeface="Arial" charset="0"/>
                <a:ea typeface="宋体" pitchFamily="2" charset="-122"/>
                <a:cs typeface="+mn-cs"/>
              </a:rPr>
              <a:t>）规划域定义语言</a:t>
            </a:r>
            <a:endParaRPr lang="zh-CN" altLang="en-US" dirty="0"/>
          </a:p>
        </p:txBody>
      </p:sp>
      <p:sp>
        <p:nvSpPr>
          <p:cNvPr id="4" name="灯片编号占位符 3"/>
          <p:cNvSpPr>
            <a:spLocks noGrp="1"/>
          </p:cNvSpPr>
          <p:nvPr>
            <p:ph type="sldNum" sz="quarter" idx="10"/>
          </p:nvPr>
        </p:nvSpPr>
        <p:spPr/>
        <p:txBody>
          <a:bodyPr/>
          <a:lstStyle/>
          <a:p>
            <a:fld id="{D8F56E12-ED7A-4DC1-BEE3-D560465C3CE9}" type="slidenum">
              <a:rPr lang="en-US" altLang="zh-CN" smtClean="0"/>
              <a:pPr/>
              <a:t>29</a:t>
            </a:fld>
            <a:endParaRPr lang="en-US" altLang="zh-CN"/>
          </a:p>
        </p:txBody>
      </p:sp>
    </p:spTree>
    <p:extLst>
      <p:ext uri="{BB962C8B-B14F-4D97-AF65-F5344CB8AC3E}">
        <p14:creationId xmlns:p14="http://schemas.microsoft.com/office/powerpoint/2010/main" val="2092844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8F56E12-ED7A-4DC1-BEE3-D560465C3CE9}" type="slidenum">
              <a:rPr lang="en-US" altLang="zh-CN" smtClean="0"/>
              <a:pPr/>
              <a:t>32</a:t>
            </a:fld>
            <a:endParaRPr lang="en-US" altLang="zh-CN"/>
          </a:p>
        </p:txBody>
      </p:sp>
    </p:spTree>
    <p:extLst>
      <p:ext uri="{BB962C8B-B14F-4D97-AF65-F5344CB8AC3E}">
        <p14:creationId xmlns:p14="http://schemas.microsoft.com/office/powerpoint/2010/main" val="831196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1B32DF-1BDA-4FFF-B8F2-C420D3CECB23}" type="slidenum">
              <a:rPr lang="en-US" altLang="zh-CN"/>
              <a:pPr/>
              <a:t>33</a:t>
            </a:fld>
            <a:endParaRPr lang="en-US" altLang="zh-CN"/>
          </a:p>
        </p:txBody>
      </p:sp>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p:txBody>
          <a:bodyPr/>
          <a:lstStyle/>
          <a:p>
            <a:r>
              <a:rPr lang="zh-CN" altLang="en-US"/>
              <a:t>综述</a:t>
            </a:r>
            <a:r>
              <a:rPr lang="en-US" altLang="zh-CN"/>
              <a:t>: VC</a:t>
            </a:r>
            <a:r>
              <a:rPr lang="zh-CN" altLang="en-US"/>
              <a:t>是程序员用的东西。如果你是一个永不满足的人，而且可以在编程上投入很大的精力和时间，那么学习</a:t>
            </a:r>
            <a:r>
              <a:rPr lang="en-US" altLang="zh-CN"/>
              <a:t>VC</a:t>
            </a:r>
            <a:r>
              <a:rPr lang="zh-CN" altLang="en-US"/>
              <a:t>你一定不会后悔的。 </a:t>
            </a:r>
          </a:p>
          <a:p>
            <a:endParaRPr lang="en-US" altLang="zh-CN"/>
          </a:p>
        </p:txBody>
      </p:sp>
    </p:spTree>
    <p:extLst>
      <p:ext uri="{BB962C8B-B14F-4D97-AF65-F5344CB8AC3E}">
        <p14:creationId xmlns:p14="http://schemas.microsoft.com/office/powerpoint/2010/main" val="1246161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E6F6A2-812A-4CE0-B4CD-BDD32AF7F8FA}" type="slidenum">
              <a:rPr lang="en-US" altLang="zh-CN"/>
              <a:pPr/>
              <a:t>37</a:t>
            </a:fld>
            <a:endParaRPr lang="en-US" altLang="zh-CN"/>
          </a:p>
        </p:txBody>
      </p:sp>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p:txBody>
          <a:bodyPr/>
          <a:lstStyle/>
          <a:p>
            <a:r>
              <a:rPr lang="en-US" altLang="zh-CN"/>
              <a:t>http://baike.baidu.com/view/552871.html?wtp=tt</a:t>
            </a:r>
          </a:p>
        </p:txBody>
      </p:sp>
    </p:spTree>
    <p:extLst>
      <p:ext uri="{BB962C8B-B14F-4D97-AF65-F5344CB8AC3E}">
        <p14:creationId xmlns:p14="http://schemas.microsoft.com/office/powerpoint/2010/main" val="2821733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Rot="1" noChangeArrowheads="1"/>
          </p:cNvSpPr>
          <p:nvPr>
            <p:ph type="body" idx="1"/>
          </p:nvPr>
        </p:nvSpPr>
        <p:spPr>
          <a:noFill/>
        </p:spPr>
        <p:txBody>
          <a:bodyPr/>
          <a:lstStyle/>
          <a:p>
            <a:pPr algn="just" eaLnBrk="1" hangingPunct="1"/>
            <a:r>
              <a:rPr lang="zh-CN" dirty="0" smtClean="0">
                <a:latin typeface="黑体" pitchFamily="49" charset="-122"/>
                <a:ea typeface="华文新魏" pitchFamily="2" charset="-122"/>
              </a:rPr>
              <a:t>杨芙清院士曾任：北大计算机系主任，中国软件协会副会长。</a:t>
            </a:r>
            <a:r>
              <a:rPr lang="zh-CN" dirty="0" smtClean="0">
                <a:latin typeface="Arial" pitchFamily="34" charset="0"/>
                <a:ea typeface="宋体" pitchFamily="2" charset="-122"/>
              </a:rPr>
              <a:t>杨芙清教授，</a:t>
            </a:r>
            <a:r>
              <a:rPr lang="zh-CN" altLang="zh-CN" dirty="0" smtClean="0">
                <a:latin typeface="Arial" pitchFamily="34" charset="0"/>
                <a:ea typeface="宋体" pitchFamily="2" charset="-122"/>
              </a:rPr>
              <a:t>1932</a:t>
            </a:r>
            <a:r>
              <a:rPr lang="zh-CN" dirty="0" smtClean="0">
                <a:latin typeface="Arial" pitchFamily="34" charset="0"/>
                <a:ea typeface="宋体" pitchFamily="2" charset="-122"/>
              </a:rPr>
              <a:t>年生。江苏无锡人。计算机软件专家；中国科学院院士（</a:t>
            </a:r>
            <a:r>
              <a:rPr lang="zh-CN" altLang="zh-CN" dirty="0" smtClean="0">
                <a:latin typeface="Arial" pitchFamily="34" charset="0"/>
                <a:ea typeface="宋体" pitchFamily="2" charset="-122"/>
              </a:rPr>
              <a:t>1991</a:t>
            </a:r>
            <a:r>
              <a:rPr lang="zh-CN" dirty="0" smtClean="0">
                <a:latin typeface="Arial" pitchFamily="34" charset="0"/>
                <a:ea typeface="宋体" pitchFamily="2" charset="-122"/>
              </a:rPr>
              <a:t>年）；北京大学教授、北京大学信息与工程科学学部主任，软件工程国家工程研究中心主任，北京大学软件与微电子学院理事长、名誉院长；兼任国务院学位委员会委员及学科评议组第一召集人，中国计算机学会、中国软件行业协会副理事长，北京市人民政府专家顾问团顾问</a:t>
            </a:r>
            <a:r>
              <a:rPr lang="zh-CN" altLang="zh-CN" dirty="0" smtClean="0">
                <a:latin typeface="Arial" pitchFamily="34" charset="0"/>
                <a:ea typeface="宋体" pitchFamily="2" charset="-122"/>
              </a:rPr>
              <a:t>, IEEE Fellow</a:t>
            </a:r>
            <a:r>
              <a:rPr lang="zh-CN" dirty="0" smtClean="0">
                <a:latin typeface="Arial" pitchFamily="34" charset="0"/>
                <a:ea typeface="宋体" pitchFamily="2" charset="-122"/>
              </a:rPr>
              <a:t>，贝尔实验室基础科学研究院（中国）高级顾问</a:t>
            </a:r>
            <a:r>
              <a:rPr lang="zh-CN" altLang="zh-CN" dirty="0" smtClean="0">
                <a:latin typeface="Arial" pitchFamily="34" charset="0"/>
                <a:ea typeface="宋体" pitchFamily="2" charset="-122"/>
              </a:rPr>
              <a:t>,《</a:t>
            </a:r>
            <a:r>
              <a:rPr lang="zh-CN" dirty="0" smtClean="0">
                <a:latin typeface="Arial" pitchFamily="34" charset="0"/>
                <a:ea typeface="宋体" pitchFamily="2" charset="-122"/>
              </a:rPr>
              <a:t>中国科学</a:t>
            </a:r>
            <a:r>
              <a:rPr lang="zh-CN" altLang="zh-CN" dirty="0" smtClean="0">
                <a:latin typeface="Arial" pitchFamily="34" charset="0"/>
                <a:ea typeface="宋体" pitchFamily="2" charset="-122"/>
              </a:rPr>
              <a:t>》</a:t>
            </a:r>
            <a:r>
              <a:rPr lang="zh-CN" dirty="0" smtClean="0">
                <a:latin typeface="Arial" pitchFamily="34" charset="0"/>
                <a:ea typeface="宋体" pitchFamily="2" charset="-122"/>
              </a:rPr>
              <a:t>、</a:t>
            </a:r>
            <a:r>
              <a:rPr lang="zh-CN" altLang="zh-CN" dirty="0" smtClean="0">
                <a:latin typeface="Arial" pitchFamily="34" charset="0"/>
                <a:ea typeface="宋体" pitchFamily="2" charset="-122"/>
              </a:rPr>
              <a:t>《</a:t>
            </a:r>
            <a:r>
              <a:rPr lang="zh-CN" dirty="0" smtClean="0">
                <a:latin typeface="Arial" pitchFamily="34" charset="0"/>
                <a:ea typeface="宋体" pitchFamily="2" charset="-122"/>
              </a:rPr>
              <a:t>科学通报</a:t>
            </a:r>
            <a:r>
              <a:rPr lang="zh-CN" altLang="zh-CN" dirty="0" smtClean="0">
                <a:latin typeface="Arial" pitchFamily="34" charset="0"/>
                <a:ea typeface="宋体" pitchFamily="2" charset="-122"/>
              </a:rPr>
              <a:t>》</a:t>
            </a:r>
            <a:r>
              <a:rPr lang="zh-CN" dirty="0" smtClean="0">
                <a:latin typeface="Arial" pitchFamily="34" charset="0"/>
                <a:ea typeface="宋体" pitchFamily="2" charset="-122"/>
              </a:rPr>
              <a:t>、</a:t>
            </a:r>
            <a:r>
              <a:rPr lang="zh-CN" altLang="zh-CN" dirty="0" smtClean="0">
                <a:latin typeface="Arial" pitchFamily="34" charset="0"/>
                <a:ea typeface="宋体" pitchFamily="2" charset="-122"/>
              </a:rPr>
              <a:t>《</a:t>
            </a:r>
            <a:r>
              <a:rPr lang="zh-CN" dirty="0" smtClean="0">
                <a:latin typeface="Arial" pitchFamily="34" charset="0"/>
                <a:ea typeface="宋体" pitchFamily="2" charset="-122"/>
              </a:rPr>
              <a:t>电子学报</a:t>
            </a:r>
            <a:r>
              <a:rPr lang="zh-CN" altLang="zh-CN" dirty="0" smtClean="0">
                <a:latin typeface="Arial" pitchFamily="34" charset="0"/>
                <a:ea typeface="宋体" pitchFamily="2" charset="-122"/>
              </a:rPr>
              <a:t>》</a:t>
            </a:r>
            <a:r>
              <a:rPr lang="zh-CN" dirty="0" smtClean="0">
                <a:latin typeface="Arial" pitchFamily="34" charset="0"/>
                <a:ea typeface="宋体" pitchFamily="2" charset="-122"/>
              </a:rPr>
              <a:t>副主编，复旦大学、浙江大学、香港科技大学等校兼职教授，北大青鸟集团董事长。</a:t>
            </a:r>
            <a:r>
              <a:rPr lang="zh-CN" altLang="zh-CN" dirty="0" smtClean="0">
                <a:latin typeface="Arial" pitchFamily="34" charset="0"/>
                <a:ea typeface="宋体" pitchFamily="2" charset="-122"/>
              </a:rPr>
              <a:t>2009</a:t>
            </a:r>
            <a:r>
              <a:rPr lang="zh-CN" dirty="0" smtClean="0">
                <a:latin typeface="Arial" pitchFamily="34" charset="0"/>
                <a:ea typeface="宋体" pitchFamily="2" charset="-122"/>
              </a:rPr>
              <a:t>年</a:t>
            </a:r>
            <a:r>
              <a:rPr lang="zh-CN" altLang="zh-CN" dirty="0" smtClean="0">
                <a:latin typeface="Arial" pitchFamily="34" charset="0"/>
                <a:ea typeface="宋体" pitchFamily="2" charset="-122"/>
              </a:rPr>
              <a:t>5</a:t>
            </a:r>
            <a:r>
              <a:rPr lang="zh-CN" dirty="0" smtClean="0">
                <a:latin typeface="Arial" pitchFamily="34" charset="0"/>
                <a:ea typeface="宋体" pitchFamily="2" charset="-122"/>
              </a:rPr>
              <a:t>月</a:t>
            </a:r>
            <a:r>
              <a:rPr lang="zh-CN" altLang="zh-CN" dirty="0" smtClean="0">
                <a:latin typeface="Arial" pitchFamily="34" charset="0"/>
                <a:ea typeface="宋体" pitchFamily="2" charset="-122"/>
              </a:rPr>
              <a:t>15</a:t>
            </a:r>
            <a:r>
              <a:rPr lang="zh-CN" dirty="0" smtClean="0">
                <a:latin typeface="Arial" pitchFamily="34" charset="0"/>
                <a:ea typeface="宋体" pitchFamily="2" charset="-122"/>
              </a:rPr>
              <a:t>日，澳洲</a:t>
            </a:r>
            <a:r>
              <a:rPr lang="zh-CN" altLang="zh-CN" dirty="0" smtClean="0">
                <a:latin typeface="Arial" pitchFamily="34" charset="0"/>
                <a:ea typeface="宋体" pitchFamily="2" charset="-122"/>
              </a:rPr>
              <a:t>ISTS</a:t>
            </a:r>
            <a:r>
              <a:rPr lang="zh-CN" dirty="0" smtClean="0">
                <a:latin typeface="Arial" pitchFamily="34" charset="0"/>
                <a:ea typeface="宋体" pitchFamily="2" charset="-122"/>
              </a:rPr>
              <a:t>（国际七三学社）主席陈恩田在中科院向杨芙清院士赠送了中国道教书法大师泰山仙翁的题词：未湖飞杨，芙出冰清。高度赞扬了杨芙清院士的才学和品格。 </a:t>
            </a:r>
          </a:p>
          <a:p>
            <a:pPr eaLnBrk="1" hangingPunct="1"/>
            <a:endParaRPr lang="zh-CN" altLang="zh-CN" dirty="0" smtClean="0">
              <a:latin typeface="Arial" pitchFamily="34" charset="0"/>
              <a:ea typeface="宋体" pitchFamily="2" charset="-122"/>
            </a:endParaRPr>
          </a:p>
        </p:txBody>
      </p:sp>
    </p:spTree>
    <p:extLst>
      <p:ext uri="{BB962C8B-B14F-4D97-AF65-F5344CB8AC3E}">
        <p14:creationId xmlns:p14="http://schemas.microsoft.com/office/powerpoint/2010/main" val="2592375565"/>
      </p:ext>
    </p:extLst>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9C9FE9-8A5D-4880-95B3-E5BB8474F1CE}" type="slidenum">
              <a:rPr lang="en-US" altLang="zh-CN"/>
              <a:pPr/>
              <a:t>45</a:t>
            </a:fld>
            <a:endParaRPr lang="en-US" altLang="zh-CN"/>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r>
              <a:rPr lang="zh-CN" altLang="en-US" dirty="0">
                <a:latin typeface="Arial Unicode MS" pitchFamily="34" charset="-122"/>
              </a:rPr>
              <a:t>前面，我们讨论了结构化程序设计的两个方面的重要原则。但是，采用结构化的程序设计方法并不能一定设计出逻辑简明清晰，易度易懂的好程序。也就是说采用结构化的程序设计方法只是设计出好程序的必要条件，要想设计出逻辑简明清晰，易读易懂的好程序还必须遵守我们将要介绍的这些程序设计风格。</a:t>
            </a:r>
          </a:p>
          <a:p>
            <a:r>
              <a:rPr lang="zh-CN" altLang="en-US" dirty="0">
                <a:latin typeface="Arial Unicode MS" pitchFamily="34" charset="-122"/>
              </a:rPr>
              <a:t>程序和文章一样都是供人阅读的。因此，为了方便他人的阅读必须注意从以下四个方面使程序具有良好的风格。</a:t>
            </a:r>
          </a:p>
          <a:p>
            <a:r>
              <a:rPr lang="en-US" altLang="zh-CN" dirty="0">
                <a:latin typeface="Arial Unicode MS" pitchFamily="34" charset="-122"/>
              </a:rPr>
              <a:t>1</a:t>
            </a:r>
            <a:r>
              <a:rPr lang="zh-CN" altLang="en-US" dirty="0">
                <a:latin typeface="Arial Unicode MS" pitchFamily="34" charset="-122"/>
              </a:rPr>
              <a:t>、软件</a:t>
            </a:r>
            <a:r>
              <a:rPr lang="en-US" altLang="zh-CN" dirty="0">
                <a:latin typeface="Arial Unicode MS" pitchFamily="34" charset="-122"/>
              </a:rPr>
              <a:t>=</a:t>
            </a:r>
            <a:r>
              <a:rPr lang="zh-CN" altLang="en-US" dirty="0">
                <a:latin typeface="Arial Unicode MS" pitchFamily="34" charset="-122"/>
              </a:rPr>
              <a:t>程序</a:t>
            </a:r>
            <a:r>
              <a:rPr lang="en-US" altLang="zh-CN" dirty="0">
                <a:latin typeface="Arial Unicode MS" pitchFamily="34" charset="-122"/>
              </a:rPr>
              <a:t>+</a:t>
            </a:r>
            <a:r>
              <a:rPr lang="zh-CN" altLang="en-US" dirty="0">
                <a:latin typeface="Arial Unicode MS" pitchFamily="34" charset="-122"/>
              </a:rPr>
              <a:t>文档。编码的目的是产生程序，其余阶段才是产生文档。但是为了提高程序的可维护性，源代码也需要实现文档化。</a:t>
            </a:r>
          </a:p>
          <a:p>
            <a:r>
              <a:rPr lang="en-US" altLang="zh-CN" dirty="0">
                <a:latin typeface="Arial Unicode MS" pitchFamily="34" charset="-122"/>
              </a:rPr>
              <a:t>2</a:t>
            </a:r>
            <a:r>
              <a:rPr lang="zh-CN" altLang="en-US" dirty="0">
                <a:latin typeface="Arial Unicode MS" pitchFamily="34" charset="-122"/>
              </a:rPr>
              <a:t>、虽然在设计期间已经确定了数据结构的组织和复杂程度。但是，数据说明的风格却是在编码确定的。为了使数据更容易理解和维护，有一些比较简单的原则应该遵守。</a:t>
            </a:r>
          </a:p>
          <a:p>
            <a:r>
              <a:rPr lang="en-US" altLang="zh-CN" dirty="0">
                <a:latin typeface="Arial Unicode MS" pitchFamily="34" charset="-122"/>
              </a:rPr>
              <a:t>3</a:t>
            </a:r>
            <a:r>
              <a:rPr lang="zh-CN" altLang="en-US" dirty="0">
                <a:latin typeface="Arial Unicode MS" pitchFamily="34" charset="-122"/>
              </a:rPr>
              <a:t>、虽然在设计期间确定了软件的逻辑结构，但是个别语句的构造还是在编码阶段。我们应该使每个语句都简单而且直接</a:t>
            </a:r>
          </a:p>
          <a:p>
            <a:r>
              <a:rPr lang="en-US" altLang="zh-CN" dirty="0">
                <a:latin typeface="Arial Unicode MS" pitchFamily="34" charset="-122"/>
              </a:rPr>
              <a:t>4</a:t>
            </a:r>
            <a:r>
              <a:rPr lang="zh-CN" altLang="en-US" dirty="0">
                <a:latin typeface="Arial Unicode MS" pitchFamily="34" charset="-122"/>
              </a:rPr>
              <a:t>、由于大多数计算机系统都是人</a:t>
            </a:r>
            <a:r>
              <a:rPr lang="en-US" altLang="zh-CN" dirty="0">
                <a:latin typeface="Arial Unicode MS" pitchFamily="34" charset="-122"/>
              </a:rPr>
              <a:t>-</a:t>
            </a:r>
            <a:r>
              <a:rPr lang="zh-CN" altLang="en-US" dirty="0">
                <a:latin typeface="Arial Unicode MS" pitchFamily="34" charset="-122"/>
              </a:rPr>
              <a:t>机交互系统。因此，我们在编码阶段充分考虑人的因素，尽可能的提供友善的用户界面。</a:t>
            </a:r>
          </a:p>
          <a:p>
            <a:endParaRPr lang="en-US" altLang="zh-CN" dirty="0"/>
          </a:p>
        </p:txBody>
      </p:sp>
    </p:spTree>
    <p:extLst>
      <p:ext uri="{BB962C8B-B14F-4D97-AF65-F5344CB8AC3E}">
        <p14:creationId xmlns:p14="http://schemas.microsoft.com/office/powerpoint/2010/main" val="318351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6725A7-8FF8-4109-88DB-33E04EE3708C}" type="slidenum">
              <a:rPr lang="en-US" altLang="zh-CN"/>
              <a:pPr/>
              <a:t>47</a:t>
            </a:fld>
            <a:endParaRPr lang="en-US" altLang="zh-CN"/>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r>
              <a:rPr lang="zh-CN" altLang="en-US"/>
              <a:t>南非约翰内斯堡，软件公司的</a:t>
            </a:r>
            <a:r>
              <a:rPr lang="en-US" altLang="zh-CN"/>
              <a:t>A</a:t>
            </a:r>
            <a:r>
              <a:rPr lang="zh-CN" altLang="en-US"/>
              <a:t>小组莫桑比克移民：葡萄牙语；</a:t>
            </a:r>
            <a:r>
              <a:rPr lang="en-US" altLang="zh-CN"/>
              <a:t>B</a:t>
            </a:r>
            <a:r>
              <a:rPr lang="zh-CN" altLang="en-US"/>
              <a:t>小组以色列移民：希伯来语</a:t>
            </a:r>
          </a:p>
        </p:txBody>
      </p:sp>
    </p:spTree>
    <p:extLst>
      <p:ext uri="{BB962C8B-B14F-4D97-AF65-F5344CB8AC3E}">
        <p14:creationId xmlns:p14="http://schemas.microsoft.com/office/powerpoint/2010/main" val="1940906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B117C3-254E-4687-A848-B782C0E8C9E4}" type="slidenum">
              <a:rPr lang="en-US" altLang="zh-CN"/>
              <a:pPr/>
              <a:t>48</a:t>
            </a:fld>
            <a:endParaRPr lang="en-US" altLang="zh-CN"/>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p:txBody>
          <a:bodyPr/>
          <a:lstStyle/>
          <a:p>
            <a:r>
              <a:rPr lang="en-US" altLang="zh-CN"/>
              <a:t>lAccountNum :</a:t>
            </a:r>
            <a:r>
              <a:rPr lang="zh-CN" altLang="en-US"/>
              <a:t>变量是一个</a:t>
            </a:r>
            <a:r>
              <a:rPr lang="zh-CN" altLang="en-US" i="1"/>
              <a:t>长整型</a:t>
            </a:r>
            <a:r>
              <a:rPr lang="zh-CN" altLang="en-US"/>
              <a:t>（</a:t>
            </a:r>
            <a:r>
              <a:rPr lang="en-US" altLang="zh-CN"/>
              <a:t>"l"</a:t>
            </a:r>
            <a:r>
              <a:rPr lang="zh-CN" altLang="en-US"/>
              <a:t>）</a:t>
            </a:r>
            <a:r>
              <a:rPr lang="en-US" altLang="zh-CN"/>
              <a:t>; </a:t>
            </a:r>
          </a:p>
          <a:p>
            <a:r>
              <a:rPr lang="en-US" altLang="zh-CN"/>
              <a:t>arru8NumberList :</a:t>
            </a:r>
            <a:r>
              <a:rPr lang="zh-CN" altLang="en-US"/>
              <a:t>变量是</a:t>
            </a:r>
            <a:r>
              <a:rPr lang="zh-CN" altLang="en-US" i="1"/>
              <a:t>一个无符号</a:t>
            </a:r>
            <a:r>
              <a:rPr lang="en-US" altLang="zh-CN" i="1"/>
              <a:t>8</a:t>
            </a:r>
            <a:r>
              <a:rPr lang="zh-CN" altLang="en-US" i="1"/>
              <a:t>位整型数组</a:t>
            </a:r>
            <a:r>
              <a:rPr lang="zh-CN" altLang="en-US"/>
              <a:t>（</a:t>
            </a:r>
            <a:r>
              <a:rPr lang="en-US" altLang="zh-CN"/>
              <a:t>"arru8"</a:t>
            </a:r>
            <a:r>
              <a:rPr lang="zh-CN" altLang="en-US"/>
              <a:t>）</a:t>
            </a:r>
            <a:r>
              <a:rPr lang="en-US" altLang="zh-CN"/>
              <a:t>; </a:t>
            </a:r>
          </a:p>
          <a:p>
            <a:r>
              <a:rPr lang="en-US" altLang="zh-CN"/>
              <a:t>szName :</a:t>
            </a:r>
            <a:r>
              <a:rPr lang="zh-CN" altLang="en-US"/>
              <a:t>变量是一个</a:t>
            </a:r>
            <a:r>
              <a:rPr lang="zh-CN" altLang="en-US" i="1"/>
              <a:t>零结束字符串</a:t>
            </a:r>
            <a:r>
              <a:rPr lang="zh-CN" altLang="en-US"/>
              <a:t>（“</a:t>
            </a:r>
            <a:r>
              <a:rPr lang="en-US" altLang="zh-CN"/>
              <a:t>sz”</a:t>
            </a:r>
            <a:r>
              <a:rPr lang="zh-CN" altLang="en-US"/>
              <a:t>）， </a:t>
            </a:r>
          </a:p>
          <a:p>
            <a:endParaRPr lang="zh-CN" altLang="en-US"/>
          </a:p>
          <a:p>
            <a:r>
              <a:rPr lang="zh-CN" altLang="en-US"/>
              <a:t>匈牙利命名法是一种</a:t>
            </a:r>
            <a:r>
              <a:rPr lang="zh-CN" altLang="en-US">
                <a:hlinkClick r:id="rId3" tooltip="编程"/>
              </a:rPr>
              <a:t>编程</a:t>
            </a:r>
            <a:r>
              <a:rPr lang="zh-CN" altLang="en-US"/>
              <a:t>时的命名规范。基本</a:t>
            </a:r>
            <a:r>
              <a:rPr lang="zh-CN" altLang="en-US">
                <a:hlinkClick r:id="rId4" tooltip="原则"/>
              </a:rPr>
              <a:t>原则</a:t>
            </a:r>
            <a:r>
              <a:rPr lang="zh-CN" altLang="en-US"/>
              <a:t>是：变量名＝</a:t>
            </a:r>
            <a:r>
              <a:rPr lang="zh-CN" altLang="en-US">
                <a:hlinkClick r:id="rId5" tooltip="属性"/>
              </a:rPr>
              <a:t>属性</a:t>
            </a:r>
            <a:r>
              <a:rPr lang="zh-CN" altLang="en-US"/>
              <a:t>＋</a:t>
            </a:r>
            <a:r>
              <a:rPr lang="zh-CN" altLang="en-US">
                <a:hlinkClick r:id="rId6" tooltip="类型"/>
              </a:rPr>
              <a:t>类型</a:t>
            </a:r>
            <a:r>
              <a:rPr lang="zh-CN" altLang="en-US"/>
              <a:t>＋</a:t>
            </a:r>
            <a:r>
              <a:rPr lang="zh-CN" altLang="en-US">
                <a:hlinkClick r:id="rId7" tooltip="对象"/>
              </a:rPr>
              <a:t>对象</a:t>
            </a:r>
            <a:r>
              <a:rPr lang="zh-CN" altLang="en-US"/>
              <a:t>描述，其中每一对象的名称都要求有明确含义 </a:t>
            </a:r>
          </a:p>
        </p:txBody>
      </p:sp>
    </p:spTree>
    <p:extLst>
      <p:ext uri="{BB962C8B-B14F-4D97-AF65-F5344CB8AC3E}">
        <p14:creationId xmlns:p14="http://schemas.microsoft.com/office/powerpoint/2010/main" val="3327340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miter lim="800000"/>
            <a:headEnd/>
            <a:tailEnd/>
          </a:ln>
        </p:spPr>
        <p:txBody>
          <a:bodyPr/>
          <a:lstStyle/>
          <a:p>
            <a:fld id="{4A9C79F6-AD59-4D4D-9D70-599FBDB28350}" type="slidenum">
              <a:rPr lang="en-US" altLang="zh-CN" smtClean="0">
                <a:latin typeface="Arial" pitchFamily="34" charset="0"/>
                <a:ea typeface="宋体" pitchFamily="2" charset="-122"/>
              </a:rPr>
              <a:pPr/>
              <a:t>52</a:t>
            </a:fld>
            <a:endParaRPr lang="en-US" altLang="zh-CN" smtClean="0">
              <a:latin typeface="Arial" pitchFamily="34" charset="0"/>
              <a:ea typeface="宋体" pitchFamily="2" charset="-122"/>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p:spPr>
        <p:txBody>
          <a:bodyPr/>
          <a:lstStyle/>
          <a:p>
            <a:pPr eaLnBrk="1" hangingPunct="1"/>
            <a:endParaRPr lang="zh-CN" altLang="zh-CN" smtClean="0">
              <a:latin typeface="Arial" pitchFamily="34" charset="0"/>
              <a:ea typeface="宋体" pitchFamily="2" charset="-122"/>
            </a:endParaRPr>
          </a:p>
        </p:txBody>
      </p:sp>
    </p:spTree>
    <p:extLst>
      <p:ext uri="{BB962C8B-B14F-4D97-AF65-F5344CB8AC3E}">
        <p14:creationId xmlns:p14="http://schemas.microsoft.com/office/powerpoint/2010/main" val="2947527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C3BA79-1D6C-47E1-83F4-EBE53A9E1D59}" type="slidenum">
              <a:rPr lang="en-US" altLang="zh-CN"/>
              <a:pPr/>
              <a:t>3</a:t>
            </a:fld>
            <a:endParaRPr lang="en-US" altLang="zh-CN"/>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p:txBody>
          <a:bodyPr/>
          <a:lstStyle/>
          <a:p>
            <a:endParaRPr lang="en-US" altLang="zh-CN" dirty="0"/>
          </a:p>
        </p:txBody>
      </p:sp>
    </p:spTree>
    <p:extLst>
      <p:ext uri="{BB962C8B-B14F-4D97-AF65-F5344CB8AC3E}">
        <p14:creationId xmlns:p14="http://schemas.microsoft.com/office/powerpoint/2010/main" val="191253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miter lim="800000"/>
            <a:headEnd/>
            <a:tailEnd/>
          </a:ln>
        </p:spPr>
        <p:txBody>
          <a:bodyPr/>
          <a:lstStyle/>
          <a:p>
            <a:fld id="{43A45D6C-CB9C-4B75-8701-29D03AEA9BFA}" type="slidenum">
              <a:rPr lang="en-US" altLang="zh-CN" smtClean="0">
                <a:latin typeface="Arial" pitchFamily="34" charset="0"/>
                <a:ea typeface="宋体" pitchFamily="2" charset="-122"/>
              </a:rPr>
              <a:pPr/>
              <a:t>54</a:t>
            </a:fld>
            <a:endParaRPr lang="en-US" altLang="zh-CN" smtClean="0">
              <a:latin typeface="Arial" pitchFamily="34" charset="0"/>
              <a:ea typeface="宋体" pitchFamily="2" charset="-122"/>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p:spPr>
        <p:txBody>
          <a:bodyPr/>
          <a:lstStyle/>
          <a:p>
            <a:pPr eaLnBrk="1" hangingPunct="1"/>
            <a:endParaRPr lang="zh-CN" altLang="zh-CN" smtClean="0">
              <a:latin typeface="Arial" pitchFamily="34" charset="0"/>
              <a:ea typeface="宋体" pitchFamily="2" charset="-122"/>
            </a:endParaRPr>
          </a:p>
        </p:txBody>
      </p:sp>
    </p:spTree>
    <p:extLst>
      <p:ext uri="{BB962C8B-B14F-4D97-AF65-F5344CB8AC3E}">
        <p14:creationId xmlns:p14="http://schemas.microsoft.com/office/powerpoint/2010/main" val="839230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2" indent="0" algn="l" defTabSz="914400" rtl="0" eaLnBrk="1" fontAlgn="base" latinLnBrk="0" hangingPunct="1">
              <a:lnSpc>
                <a:spcPct val="100000"/>
              </a:lnSpc>
              <a:spcBef>
                <a:spcPct val="30000"/>
              </a:spcBef>
              <a:spcAft>
                <a:spcPct val="0"/>
              </a:spcAft>
              <a:buClrTx/>
              <a:buSzTx/>
              <a:buFontTx/>
              <a:buNone/>
              <a:tabLst/>
              <a:defRPr/>
            </a:pPr>
            <a:r>
              <a:rPr lang="zh-CN" altLang="en-US" baseline="0" dirty="0" smtClean="0"/>
              <a:t>微软的</a:t>
            </a:r>
            <a:r>
              <a:rPr lang="en-US" altLang="zh-CN" baseline="0" dirty="0" smtClean="0"/>
              <a:t>VS</a:t>
            </a:r>
            <a:r>
              <a:rPr lang="zh-CN" altLang="en-US" baseline="0" dirty="0" smtClean="0"/>
              <a:t>平台，会直接将</a:t>
            </a:r>
            <a:r>
              <a:rPr lang="en-US" altLang="zh-CN" dirty="0" err="1" smtClean="0">
                <a:solidFill>
                  <a:srgbClr val="0000FF"/>
                </a:solidFill>
              </a:rPr>
              <a:t>int</a:t>
            </a:r>
            <a:r>
              <a:rPr lang="en-US" altLang="zh-CN" dirty="0" smtClean="0"/>
              <a:t> a=1;  </a:t>
            </a:r>
            <a:r>
              <a:rPr lang="zh-CN" altLang="en-US" dirty="0" smtClean="0"/>
              <a:t>转换为</a:t>
            </a:r>
            <a:r>
              <a:rPr lang="en-US" altLang="zh-CN" dirty="0" smtClean="0"/>
              <a:t>       </a:t>
            </a:r>
            <a:r>
              <a:rPr lang="en-US" altLang="zh-CN" dirty="0" err="1" smtClean="0">
                <a:solidFill>
                  <a:srgbClr val="0000FF"/>
                </a:solidFill>
              </a:rPr>
              <a:t>int</a:t>
            </a:r>
            <a:r>
              <a:rPr lang="en-US" altLang="zh-CN" dirty="0" smtClean="0"/>
              <a:t> a = 1;</a:t>
            </a:r>
          </a:p>
          <a:p>
            <a:endParaRPr lang="zh-CN" altLang="en-US" dirty="0"/>
          </a:p>
        </p:txBody>
      </p:sp>
      <p:sp>
        <p:nvSpPr>
          <p:cNvPr id="4" name="灯片编号占位符 3"/>
          <p:cNvSpPr>
            <a:spLocks noGrp="1"/>
          </p:cNvSpPr>
          <p:nvPr>
            <p:ph type="sldNum" sz="quarter" idx="10"/>
          </p:nvPr>
        </p:nvSpPr>
        <p:spPr/>
        <p:txBody>
          <a:bodyPr/>
          <a:lstStyle/>
          <a:p>
            <a:fld id="{D8F56E12-ED7A-4DC1-BEE3-D560465C3CE9}" type="slidenum">
              <a:rPr lang="en-US" altLang="zh-CN" smtClean="0"/>
              <a:pPr/>
              <a:t>56</a:t>
            </a:fld>
            <a:endParaRPr lang="en-US" altLang="zh-CN"/>
          </a:p>
        </p:txBody>
      </p:sp>
    </p:spTree>
    <p:extLst>
      <p:ext uri="{BB962C8B-B14F-4D97-AF65-F5344CB8AC3E}">
        <p14:creationId xmlns:p14="http://schemas.microsoft.com/office/powerpoint/2010/main" val="2034651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miter lim="800000"/>
            <a:headEnd/>
            <a:tailEnd/>
          </a:ln>
        </p:spPr>
        <p:txBody>
          <a:bodyPr/>
          <a:lstStyle/>
          <a:p>
            <a:fld id="{452FA756-D084-485B-8003-07F865849A6C}" type="slidenum">
              <a:rPr lang="en-US" altLang="zh-CN" smtClean="0">
                <a:latin typeface="Arial" pitchFamily="34" charset="0"/>
                <a:ea typeface="宋体" pitchFamily="2" charset="-122"/>
              </a:rPr>
              <a:pPr/>
              <a:t>60</a:t>
            </a:fld>
            <a:endParaRPr lang="en-US" altLang="zh-CN" smtClean="0">
              <a:latin typeface="Arial" pitchFamily="34" charset="0"/>
              <a:ea typeface="宋体" pitchFamily="2" charset="-122"/>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p:spPr>
        <p:txBody>
          <a:bodyPr/>
          <a:lstStyle/>
          <a:p>
            <a:pPr eaLnBrk="1" hangingPunct="1"/>
            <a:r>
              <a:rPr lang="zh-CN" altLang="en-US" smtClean="0">
                <a:latin typeface="Arial" pitchFamily="34" charset="0"/>
                <a:ea typeface="宋体" pitchFamily="2" charset="-122"/>
              </a:rPr>
              <a:t>华为软件编程规范和范例</a:t>
            </a:r>
            <a:br>
              <a:rPr lang="zh-CN" altLang="en-US" smtClean="0">
                <a:latin typeface="Arial" pitchFamily="34" charset="0"/>
                <a:ea typeface="宋体" pitchFamily="2" charset="-122"/>
              </a:rPr>
            </a:br>
            <a:r>
              <a:rPr lang="en-US" altLang="zh-CN" smtClean="0">
                <a:latin typeface="Arial" pitchFamily="34" charset="0"/>
                <a:ea typeface="宋体" pitchFamily="2" charset="-122"/>
              </a:rPr>
              <a:t>http://www.uml.org.cn/bzgf/200512301.htm </a:t>
            </a:r>
          </a:p>
        </p:txBody>
      </p:sp>
    </p:spTree>
    <p:extLst>
      <p:ext uri="{BB962C8B-B14F-4D97-AF65-F5344CB8AC3E}">
        <p14:creationId xmlns:p14="http://schemas.microsoft.com/office/powerpoint/2010/main" val="39055428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latin typeface="Arial Unicode MS" pitchFamily="34" charset="-122"/>
              </a:rPr>
              <a:t>2</a:t>
            </a:r>
            <a:r>
              <a:rPr lang="zh-CN" altLang="en-US" dirty="0" smtClean="0">
                <a:latin typeface="Arial Unicode MS" pitchFamily="34" charset="-122"/>
              </a:rPr>
              <a:t>、虽然在设计期间已经确定了数据结构的组织和复杂程度。但是，数据说明的风格却是在编码确定的。为了使数据更容易理解和维护，有一些比较简单的原则应该遵守。</a:t>
            </a:r>
          </a:p>
        </p:txBody>
      </p:sp>
      <p:sp>
        <p:nvSpPr>
          <p:cNvPr id="4" name="幻灯片编号占位符 3"/>
          <p:cNvSpPr>
            <a:spLocks noGrp="1"/>
          </p:cNvSpPr>
          <p:nvPr>
            <p:ph type="sldNum" sz="quarter" idx="10"/>
          </p:nvPr>
        </p:nvSpPr>
        <p:spPr/>
        <p:txBody>
          <a:bodyPr/>
          <a:lstStyle/>
          <a:p>
            <a:fld id="{D8F56E12-ED7A-4DC1-BEE3-D560465C3CE9}" type="slidenum">
              <a:rPr lang="en-US" altLang="zh-CN" smtClean="0"/>
              <a:pPr/>
              <a:t>61</a:t>
            </a:fld>
            <a:endParaRPr lang="en-US" altLang="zh-CN"/>
          </a:p>
        </p:txBody>
      </p:sp>
    </p:spTree>
    <p:extLst>
      <p:ext uri="{BB962C8B-B14F-4D97-AF65-F5344CB8AC3E}">
        <p14:creationId xmlns:p14="http://schemas.microsoft.com/office/powerpoint/2010/main" val="567417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smtClean="0">
                <a:latin typeface="Arial Unicode MS" pitchFamily="34" charset="-122"/>
              </a:rPr>
              <a:t>3</a:t>
            </a:r>
            <a:r>
              <a:rPr lang="zh-CN" altLang="en-US" smtClean="0">
                <a:latin typeface="Arial Unicode MS" pitchFamily="34" charset="-122"/>
              </a:rPr>
              <a:t>、虽然在设计期间确定了软件的逻辑结构，但是个别语句的构造还是在编码阶段。我们应该使每个语句都简单而且直接</a:t>
            </a:r>
          </a:p>
        </p:txBody>
      </p:sp>
      <p:sp>
        <p:nvSpPr>
          <p:cNvPr id="4" name="幻灯片编号占位符 3"/>
          <p:cNvSpPr>
            <a:spLocks noGrp="1"/>
          </p:cNvSpPr>
          <p:nvPr>
            <p:ph type="sldNum" sz="quarter" idx="10"/>
          </p:nvPr>
        </p:nvSpPr>
        <p:spPr/>
        <p:txBody>
          <a:bodyPr/>
          <a:lstStyle/>
          <a:p>
            <a:fld id="{D8F56E12-ED7A-4DC1-BEE3-D560465C3CE9}" type="slidenum">
              <a:rPr lang="en-US" altLang="zh-CN" smtClean="0"/>
              <a:pPr/>
              <a:t>66</a:t>
            </a:fld>
            <a:endParaRPr lang="en-US" altLang="zh-CN"/>
          </a:p>
        </p:txBody>
      </p:sp>
    </p:spTree>
    <p:extLst>
      <p:ext uri="{BB962C8B-B14F-4D97-AF65-F5344CB8AC3E}">
        <p14:creationId xmlns:p14="http://schemas.microsoft.com/office/powerpoint/2010/main" val="1765084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自由输入格式</a:t>
            </a:r>
            <a:r>
              <a:rPr lang="en-US" altLang="zh-CN" dirty="0" smtClean="0"/>
              <a:t>;</a:t>
            </a:r>
          </a:p>
          <a:p>
            <a:endParaRPr lang="en-US" altLang="zh-CN" dirty="0" smtClean="0"/>
          </a:p>
          <a:p>
            <a:r>
              <a:rPr lang="en-US" altLang="zh-CN" dirty="0" smtClean="0"/>
              <a:t>word</a:t>
            </a:r>
            <a:r>
              <a:rPr lang="zh-CN" altLang="en-US" dirty="0" smtClean="0"/>
              <a:t>设置段落格式，</a:t>
            </a:r>
            <a:r>
              <a:rPr lang="en-US" altLang="zh-CN" dirty="0" smtClean="0"/>
              <a:t>0.95 </a:t>
            </a:r>
            <a:r>
              <a:rPr lang="zh-CN" altLang="en-US" dirty="0" smtClean="0"/>
              <a:t>厘米 ，</a:t>
            </a:r>
            <a:r>
              <a:rPr lang="en-US" altLang="zh-CN" dirty="0" smtClean="0"/>
              <a:t>6.72 </a:t>
            </a:r>
            <a:r>
              <a:rPr lang="zh-CN" altLang="en-US" dirty="0" smtClean="0"/>
              <a:t>磅</a:t>
            </a:r>
            <a:endParaRPr lang="en-US" altLang="zh-CN" dirty="0" smtClean="0"/>
          </a:p>
        </p:txBody>
      </p:sp>
      <p:sp>
        <p:nvSpPr>
          <p:cNvPr id="4" name="灯片编号占位符 3"/>
          <p:cNvSpPr>
            <a:spLocks noGrp="1"/>
          </p:cNvSpPr>
          <p:nvPr>
            <p:ph type="sldNum" sz="quarter" idx="10"/>
          </p:nvPr>
        </p:nvSpPr>
        <p:spPr/>
        <p:txBody>
          <a:bodyPr/>
          <a:lstStyle/>
          <a:p>
            <a:fld id="{D8F56E12-ED7A-4DC1-BEE3-D560465C3CE9}" type="slidenum">
              <a:rPr lang="en-US" altLang="zh-CN" smtClean="0"/>
              <a:pPr/>
              <a:t>78</a:t>
            </a:fld>
            <a:endParaRPr lang="en-US" altLang="zh-CN"/>
          </a:p>
        </p:txBody>
      </p:sp>
    </p:spTree>
    <p:extLst>
      <p:ext uri="{BB962C8B-B14F-4D97-AF65-F5344CB8AC3E}">
        <p14:creationId xmlns:p14="http://schemas.microsoft.com/office/powerpoint/2010/main" val="2714111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b="0" i="0" kern="1200" dirty="0" err="1" smtClean="0">
                <a:solidFill>
                  <a:schemeClr val="tx1"/>
                </a:solidFill>
                <a:latin typeface="Arial" charset="0"/>
                <a:ea typeface="宋体" pitchFamily="2" charset="-122"/>
                <a:cs typeface="+mn-cs"/>
              </a:rPr>
              <a:t>svn</a:t>
            </a:r>
            <a:r>
              <a:rPr lang="en-US" altLang="zh-CN" sz="1200" b="0" i="0" kern="1200" dirty="0" smtClean="0">
                <a:solidFill>
                  <a:schemeClr val="tx1"/>
                </a:solidFill>
                <a:latin typeface="Arial" charset="0"/>
                <a:ea typeface="宋体" pitchFamily="2" charset="-122"/>
                <a:cs typeface="+mn-cs"/>
              </a:rPr>
              <a:t>(</a:t>
            </a:r>
            <a:r>
              <a:rPr lang="en-US" altLang="zh-CN" sz="1200" b="0" i="0" u="none" strike="noStrike" kern="1200" dirty="0" smtClean="0">
                <a:solidFill>
                  <a:schemeClr val="tx1"/>
                </a:solidFill>
                <a:latin typeface="Arial" charset="0"/>
                <a:ea typeface="宋体" pitchFamily="2" charset="-122"/>
                <a:cs typeface="+mn-cs"/>
                <a:hlinkClick r:id="rId3"/>
              </a:rPr>
              <a:t>subversion</a:t>
            </a:r>
            <a:r>
              <a:rPr lang="en-US" altLang="zh-CN" sz="1200" b="0" i="0" kern="1200" dirty="0" smtClean="0">
                <a:solidFill>
                  <a:schemeClr val="tx1"/>
                </a:solidFill>
                <a:latin typeface="Arial" charset="0"/>
                <a:ea typeface="宋体" pitchFamily="2" charset="-122"/>
                <a:cs typeface="+mn-cs"/>
              </a:rPr>
              <a:t>)</a:t>
            </a:r>
            <a:r>
              <a:rPr lang="zh-CN" altLang="en-US" sz="1200" b="0" i="0" kern="1200" dirty="0" smtClean="0">
                <a:solidFill>
                  <a:schemeClr val="tx1"/>
                </a:solidFill>
                <a:latin typeface="Arial" charset="0"/>
                <a:ea typeface="宋体" pitchFamily="2" charset="-122"/>
                <a:cs typeface="+mn-cs"/>
              </a:rPr>
              <a:t>是近年来崛起的</a:t>
            </a:r>
            <a:r>
              <a:rPr lang="zh-CN" altLang="en-US" sz="1200" b="0" i="0" u="none" strike="noStrike" kern="1200" dirty="0" smtClean="0">
                <a:solidFill>
                  <a:schemeClr val="tx1"/>
                </a:solidFill>
                <a:latin typeface="Arial" charset="0"/>
                <a:ea typeface="宋体" pitchFamily="2" charset="-122"/>
                <a:cs typeface="+mn-cs"/>
                <a:hlinkClick r:id="rId4"/>
              </a:rPr>
              <a:t>版本管理</a:t>
            </a:r>
            <a:r>
              <a:rPr lang="zh-CN" altLang="en-US" sz="1200" b="0" i="0" kern="1200" dirty="0" smtClean="0">
                <a:solidFill>
                  <a:schemeClr val="tx1"/>
                </a:solidFill>
                <a:latin typeface="Arial" charset="0"/>
                <a:ea typeface="宋体" pitchFamily="2" charset="-122"/>
                <a:cs typeface="+mn-cs"/>
              </a:rPr>
              <a:t>工具，是</a:t>
            </a:r>
            <a:r>
              <a:rPr lang="en-US" altLang="zh-CN" sz="1200" b="0" i="0" u="none" strike="noStrike" kern="1200" dirty="0" err="1" smtClean="0">
                <a:solidFill>
                  <a:schemeClr val="tx1"/>
                </a:solidFill>
                <a:latin typeface="Arial" charset="0"/>
                <a:ea typeface="宋体" pitchFamily="2" charset="-122"/>
                <a:cs typeface="+mn-cs"/>
                <a:hlinkClick r:id="rId5"/>
              </a:rPr>
              <a:t>cvs</a:t>
            </a:r>
            <a:r>
              <a:rPr lang="zh-CN" altLang="en-US" sz="1200" b="0" i="0" kern="1200" dirty="0" smtClean="0">
                <a:solidFill>
                  <a:schemeClr val="tx1"/>
                </a:solidFill>
                <a:latin typeface="Arial" charset="0"/>
                <a:ea typeface="宋体" pitchFamily="2" charset="-122"/>
                <a:cs typeface="+mn-cs"/>
              </a:rPr>
              <a:t>的接班人。目前，绝大多数</a:t>
            </a:r>
            <a:r>
              <a:rPr lang="zh-CN" altLang="en-US" sz="1200" b="0" i="0" u="none" strike="noStrike" kern="1200" dirty="0" smtClean="0">
                <a:solidFill>
                  <a:schemeClr val="tx1"/>
                </a:solidFill>
                <a:latin typeface="Arial" charset="0"/>
                <a:ea typeface="宋体" pitchFamily="2" charset="-122"/>
                <a:cs typeface="+mn-cs"/>
                <a:hlinkClick r:id="rId6"/>
              </a:rPr>
              <a:t>开源软件</a:t>
            </a:r>
            <a:r>
              <a:rPr lang="zh-CN" altLang="en-US" sz="1200" b="0" i="0" kern="1200" dirty="0" smtClean="0">
                <a:solidFill>
                  <a:schemeClr val="tx1"/>
                </a:solidFill>
                <a:latin typeface="Arial" charset="0"/>
                <a:ea typeface="宋体" pitchFamily="2" charset="-122"/>
                <a:cs typeface="+mn-cs"/>
              </a:rPr>
              <a:t>都使用</a:t>
            </a:r>
            <a:r>
              <a:rPr lang="en-US" altLang="zh-CN" sz="1200" b="0" i="0" kern="1200" dirty="0" err="1" smtClean="0">
                <a:solidFill>
                  <a:schemeClr val="tx1"/>
                </a:solidFill>
                <a:latin typeface="Arial" charset="0"/>
                <a:ea typeface="宋体" pitchFamily="2" charset="-122"/>
                <a:cs typeface="+mn-cs"/>
              </a:rPr>
              <a:t>svn</a:t>
            </a:r>
            <a:r>
              <a:rPr lang="zh-CN" altLang="en-US" sz="1200" b="0" i="0" kern="1200" dirty="0" smtClean="0">
                <a:solidFill>
                  <a:schemeClr val="tx1"/>
                </a:solidFill>
                <a:latin typeface="Arial" charset="0"/>
                <a:ea typeface="宋体" pitchFamily="2" charset="-122"/>
                <a:cs typeface="+mn-cs"/>
              </a:rPr>
              <a:t>作为代码</a:t>
            </a:r>
            <a:r>
              <a:rPr lang="zh-CN" altLang="en-US" sz="1200" b="0" i="0" u="none" strike="noStrike" kern="1200" dirty="0" smtClean="0">
                <a:solidFill>
                  <a:schemeClr val="tx1"/>
                </a:solidFill>
                <a:latin typeface="Arial" charset="0"/>
                <a:ea typeface="宋体" pitchFamily="2" charset="-122"/>
                <a:cs typeface="+mn-cs"/>
                <a:hlinkClick r:id="rId4"/>
              </a:rPr>
              <a:t>版本管理</a:t>
            </a:r>
            <a:r>
              <a:rPr lang="zh-CN" altLang="en-US" sz="1200" b="0" i="0" kern="1200" dirty="0" smtClean="0">
                <a:solidFill>
                  <a:schemeClr val="tx1"/>
                </a:solidFill>
                <a:latin typeface="Arial" charset="0"/>
                <a:ea typeface="宋体" pitchFamily="2" charset="-122"/>
                <a:cs typeface="+mn-cs"/>
              </a:rPr>
              <a:t>软件。</a:t>
            </a:r>
            <a:endParaRPr lang="en-US" altLang="zh-CN"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运行方式</a:t>
            </a:r>
          </a:p>
          <a:p>
            <a:r>
              <a:rPr lang="en-US" altLang="zh-CN" sz="1200" b="0" i="0" kern="1200" dirty="0" err="1" smtClean="0">
                <a:solidFill>
                  <a:schemeClr val="tx1"/>
                </a:solidFill>
                <a:latin typeface="Arial" charset="0"/>
                <a:ea typeface="宋体" pitchFamily="2" charset="-122"/>
                <a:cs typeface="+mn-cs"/>
              </a:rPr>
              <a:t>svn</a:t>
            </a:r>
            <a:r>
              <a:rPr lang="zh-CN" altLang="en-US" sz="1200" b="0" i="0" kern="1200" dirty="0" smtClean="0">
                <a:solidFill>
                  <a:schemeClr val="tx1"/>
                </a:solidFill>
                <a:latin typeface="Arial" charset="0"/>
                <a:ea typeface="宋体" pitchFamily="2" charset="-122"/>
                <a:cs typeface="+mn-cs"/>
              </a:rPr>
              <a:t>服务器有</a:t>
            </a:r>
            <a:r>
              <a:rPr lang="en-US" altLang="zh-CN" sz="1200" b="0" i="0" kern="1200" dirty="0" smtClean="0">
                <a:solidFill>
                  <a:schemeClr val="tx1"/>
                </a:solidFill>
                <a:latin typeface="Arial" charset="0"/>
                <a:ea typeface="宋体" pitchFamily="2" charset="-122"/>
                <a:cs typeface="+mn-cs"/>
              </a:rPr>
              <a:t>2</a:t>
            </a:r>
            <a:r>
              <a:rPr lang="zh-CN" altLang="en-US" sz="1200" b="0" i="0" kern="1200" dirty="0" smtClean="0">
                <a:solidFill>
                  <a:schemeClr val="tx1"/>
                </a:solidFill>
                <a:latin typeface="Arial" charset="0"/>
                <a:ea typeface="宋体" pitchFamily="2" charset="-122"/>
                <a:cs typeface="+mn-cs"/>
              </a:rPr>
              <a:t>种运行方式：独立服务器和借助</a:t>
            </a:r>
            <a:r>
              <a:rPr lang="en-US" altLang="zh-CN" sz="1200" b="0" i="0" u="none" strike="noStrike" kern="1200" dirty="0" smtClean="0">
                <a:solidFill>
                  <a:schemeClr val="tx1"/>
                </a:solidFill>
                <a:latin typeface="Arial" charset="0"/>
                <a:ea typeface="宋体" pitchFamily="2" charset="-122"/>
                <a:cs typeface="+mn-cs"/>
                <a:hlinkClick r:id="rId7"/>
              </a:rPr>
              <a:t>apache</a:t>
            </a:r>
            <a:r>
              <a:rPr lang="zh-CN" altLang="en-US" sz="1200" b="0" i="0" kern="1200" dirty="0" smtClean="0">
                <a:solidFill>
                  <a:schemeClr val="tx1"/>
                </a:solidFill>
                <a:latin typeface="Arial" charset="0"/>
                <a:ea typeface="宋体" pitchFamily="2" charset="-122"/>
                <a:cs typeface="+mn-cs"/>
              </a:rPr>
              <a:t>运行。两种方式各有利弊，用户可以自行选择</a:t>
            </a:r>
          </a:p>
          <a:p>
            <a:endParaRPr lang="en-US" altLang="zh-CN" dirty="0" smtClean="0"/>
          </a:p>
          <a:p>
            <a:r>
              <a:rPr lang="zh-CN" altLang="en-US" sz="1200" b="0" i="0" kern="1200" dirty="0" smtClean="0">
                <a:solidFill>
                  <a:schemeClr val="tx1"/>
                </a:solidFill>
                <a:latin typeface="Arial" charset="0"/>
                <a:ea typeface="宋体" pitchFamily="2" charset="-122"/>
                <a:cs typeface="+mn-cs"/>
              </a:rPr>
              <a:t>工作流程</a:t>
            </a:r>
          </a:p>
          <a:p>
            <a:r>
              <a:rPr lang="zh-CN" altLang="en-US" sz="1200" b="0" i="0" u="none" strike="noStrike" kern="1200" dirty="0" smtClean="0">
                <a:solidFill>
                  <a:srgbClr val="FF0000"/>
                </a:solidFill>
                <a:latin typeface="Arial" charset="0"/>
                <a:ea typeface="宋体" pitchFamily="2" charset="-122"/>
                <a:cs typeface="+mn-cs"/>
                <a:hlinkClick r:id="rId8"/>
              </a:rPr>
              <a:t>集中式管理</a:t>
            </a:r>
            <a:r>
              <a:rPr lang="zh-CN" altLang="en-US" sz="1200" b="0" i="0" kern="1200" dirty="0" smtClean="0">
                <a:solidFill>
                  <a:srgbClr val="FF0000"/>
                </a:solidFill>
                <a:latin typeface="Arial" charset="0"/>
                <a:ea typeface="宋体" pitchFamily="2" charset="-122"/>
                <a:cs typeface="+mn-cs"/>
              </a:rPr>
              <a:t>的</a:t>
            </a:r>
            <a:r>
              <a:rPr lang="zh-CN" altLang="en-US" sz="1200" b="0" i="0" kern="1200" dirty="0" smtClean="0">
                <a:solidFill>
                  <a:schemeClr val="tx1"/>
                </a:solidFill>
                <a:latin typeface="Arial" charset="0"/>
                <a:ea typeface="宋体" pitchFamily="2" charset="-122"/>
                <a:cs typeface="+mn-cs"/>
              </a:rPr>
              <a:t>核心是服务器，所有开发者在开始新一天的工作之前必须从服务器获取代码，然后开发，最后解决冲突，提交。所有的版本信息都放在服务器上。如果脱离了服务器，开发者基本上可以说是无法工作的。下面举例说明：</a:t>
            </a:r>
          </a:p>
          <a:p>
            <a:r>
              <a:rPr lang="zh-CN" altLang="en-US" sz="1200" b="0" i="0" kern="1200" dirty="0" smtClean="0">
                <a:solidFill>
                  <a:schemeClr val="tx1"/>
                </a:solidFill>
                <a:latin typeface="Arial" charset="0"/>
                <a:ea typeface="宋体" pitchFamily="2" charset="-122"/>
                <a:cs typeface="+mn-cs"/>
              </a:rPr>
              <a:t>开始新一天的工作：</a:t>
            </a:r>
          </a:p>
          <a:p>
            <a:r>
              <a:rPr lang="en-US" altLang="zh-CN" sz="1200" b="0" i="0" kern="1200" dirty="0" smtClean="0">
                <a:solidFill>
                  <a:schemeClr val="tx1"/>
                </a:solidFill>
                <a:latin typeface="Arial" charset="0"/>
                <a:ea typeface="宋体" pitchFamily="2" charset="-122"/>
                <a:cs typeface="+mn-cs"/>
              </a:rPr>
              <a:t>1</a:t>
            </a:r>
            <a:r>
              <a:rPr lang="zh-CN" altLang="en-US" sz="1200" b="0" i="0" kern="1200" dirty="0" smtClean="0">
                <a:solidFill>
                  <a:schemeClr val="tx1"/>
                </a:solidFill>
                <a:latin typeface="Arial" charset="0"/>
                <a:ea typeface="宋体" pitchFamily="2" charset="-122"/>
                <a:cs typeface="+mn-cs"/>
              </a:rPr>
              <a:t>、从服务器下载项目组最新代码。</a:t>
            </a:r>
          </a:p>
          <a:p>
            <a:r>
              <a:rPr lang="en-US" altLang="zh-CN" sz="1200" b="0" i="0" kern="1200" dirty="0" smtClean="0">
                <a:solidFill>
                  <a:schemeClr val="tx1"/>
                </a:solidFill>
                <a:latin typeface="Arial" charset="0"/>
                <a:ea typeface="宋体" pitchFamily="2" charset="-122"/>
                <a:cs typeface="+mn-cs"/>
              </a:rPr>
              <a:t>2</a:t>
            </a:r>
            <a:r>
              <a:rPr lang="zh-CN" altLang="en-US" sz="1200" b="0" i="0" kern="1200" dirty="0" smtClean="0">
                <a:solidFill>
                  <a:schemeClr val="tx1"/>
                </a:solidFill>
                <a:latin typeface="Arial" charset="0"/>
                <a:ea typeface="宋体" pitchFamily="2" charset="-122"/>
                <a:cs typeface="+mn-cs"/>
              </a:rPr>
              <a:t>、进入自己的分支，进行工作，每隔一个小时向服务器自己的分支提交一次代码（很多人都有这个习惯。因为有时候自己对代码改来改去，最后又想还原到前一个小时的版本，或者看看前一个小时自己修改了哪些代码，就需要这样做了）。</a:t>
            </a:r>
          </a:p>
          <a:p>
            <a:r>
              <a:rPr lang="en-US" altLang="zh-CN" sz="1200" b="0" i="0" kern="1200" dirty="0" smtClean="0">
                <a:solidFill>
                  <a:schemeClr val="tx1"/>
                </a:solidFill>
                <a:latin typeface="Arial" charset="0"/>
                <a:ea typeface="宋体" pitchFamily="2" charset="-122"/>
                <a:cs typeface="+mn-cs"/>
              </a:rPr>
              <a:t>3</a:t>
            </a:r>
            <a:r>
              <a:rPr lang="zh-CN" altLang="en-US" sz="1200" b="0" i="0" kern="1200" dirty="0" smtClean="0">
                <a:solidFill>
                  <a:schemeClr val="tx1"/>
                </a:solidFill>
                <a:latin typeface="Arial" charset="0"/>
                <a:ea typeface="宋体" pitchFamily="2" charset="-122"/>
                <a:cs typeface="+mn-cs"/>
              </a:rPr>
              <a:t>、下班时间快到了，把自己的分支合并到服务器主分支上，一天的工作完成，并反映给服务器。</a:t>
            </a:r>
          </a:p>
          <a:p>
            <a:r>
              <a:rPr lang="zh-CN" altLang="en-US" sz="1200" b="0" i="0" kern="1200" dirty="0" smtClean="0">
                <a:solidFill>
                  <a:schemeClr val="tx1"/>
                </a:solidFill>
                <a:latin typeface="Arial" charset="0"/>
                <a:ea typeface="宋体" pitchFamily="2" charset="-122"/>
                <a:cs typeface="+mn-cs"/>
              </a:rPr>
              <a:t>这就是经典的</a:t>
            </a:r>
            <a:r>
              <a:rPr lang="en-US" altLang="zh-CN" sz="1200" b="0" i="0" kern="1200" dirty="0" err="1" smtClean="0">
                <a:solidFill>
                  <a:schemeClr val="tx1"/>
                </a:solidFill>
                <a:latin typeface="Arial" charset="0"/>
                <a:ea typeface="宋体" pitchFamily="2" charset="-122"/>
                <a:cs typeface="+mn-cs"/>
              </a:rPr>
              <a:t>svn</a:t>
            </a:r>
            <a:r>
              <a:rPr lang="zh-CN" altLang="en-US" sz="1200" b="0" i="0" kern="1200" dirty="0" smtClean="0">
                <a:solidFill>
                  <a:schemeClr val="tx1"/>
                </a:solidFill>
                <a:latin typeface="Arial" charset="0"/>
                <a:ea typeface="宋体" pitchFamily="2" charset="-122"/>
                <a:cs typeface="+mn-cs"/>
              </a:rPr>
              <a:t>工作流程，从流程上看，有不少缺点，但也有优点。</a:t>
            </a:r>
          </a:p>
          <a:p>
            <a:r>
              <a:rPr lang="zh-CN" altLang="en-US" sz="1200" b="0" i="0" kern="1200" dirty="0" smtClean="0">
                <a:solidFill>
                  <a:schemeClr val="tx1"/>
                </a:solidFill>
                <a:latin typeface="Arial" charset="0"/>
                <a:ea typeface="宋体" pitchFamily="2" charset="-122"/>
                <a:cs typeface="+mn-cs"/>
              </a:rPr>
              <a:t>缺点</a:t>
            </a:r>
          </a:p>
          <a:p>
            <a:r>
              <a:rPr lang="en-US" altLang="zh-CN" sz="1200" b="0" i="0" kern="1200" dirty="0" smtClean="0">
                <a:solidFill>
                  <a:schemeClr val="tx1"/>
                </a:solidFill>
                <a:latin typeface="Arial" charset="0"/>
                <a:ea typeface="宋体" pitchFamily="2" charset="-122"/>
                <a:cs typeface="+mn-cs"/>
              </a:rPr>
              <a:t>1</a:t>
            </a:r>
            <a:r>
              <a:rPr lang="zh-CN" altLang="en-US" sz="1200" b="0" i="0" kern="1200" dirty="0" smtClean="0">
                <a:solidFill>
                  <a:schemeClr val="tx1"/>
                </a:solidFill>
                <a:latin typeface="Arial" charset="0"/>
                <a:ea typeface="宋体" pitchFamily="2" charset="-122"/>
                <a:cs typeface="+mn-cs"/>
              </a:rPr>
              <a:t>、服务器压力太大，数据库容量暴增。</a:t>
            </a:r>
          </a:p>
          <a:p>
            <a:r>
              <a:rPr lang="en-US" altLang="zh-CN" sz="1200" b="0" i="0" kern="1200" dirty="0" smtClean="0">
                <a:solidFill>
                  <a:schemeClr val="tx1"/>
                </a:solidFill>
                <a:latin typeface="Arial" charset="0"/>
                <a:ea typeface="宋体" pitchFamily="2" charset="-122"/>
                <a:cs typeface="+mn-cs"/>
              </a:rPr>
              <a:t>2</a:t>
            </a:r>
            <a:r>
              <a:rPr lang="zh-CN" altLang="en-US" sz="1200" b="0" i="0" kern="1200" dirty="0" smtClean="0">
                <a:solidFill>
                  <a:schemeClr val="tx1"/>
                </a:solidFill>
                <a:latin typeface="Arial" charset="0"/>
                <a:ea typeface="宋体" pitchFamily="2" charset="-122"/>
                <a:cs typeface="+mn-cs"/>
              </a:rPr>
              <a:t>、如果不能连接到服务器上，基本上不可以工作，看上面第二步，如果服务器不能连接上，就不能提交，还原，对比等等。</a:t>
            </a:r>
          </a:p>
          <a:p>
            <a:r>
              <a:rPr lang="en-US" altLang="zh-CN" sz="1200" b="0" i="0" kern="1200" dirty="0" smtClean="0">
                <a:solidFill>
                  <a:schemeClr val="tx1"/>
                </a:solidFill>
                <a:latin typeface="Arial" charset="0"/>
                <a:ea typeface="宋体" pitchFamily="2" charset="-122"/>
                <a:cs typeface="+mn-cs"/>
              </a:rPr>
              <a:t>3</a:t>
            </a:r>
            <a:r>
              <a:rPr lang="zh-CN" altLang="en-US" sz="1200" b="0" i="0" kern="1200" dirty="0" smtClean="0">
                <a:solidFill>
                  <a:schemeClr val="tx1"/>
                </a:solidFill>
                <a:latin typeface="Arial" charset="0"/>
                <a:ea typeface="宋体" pitchFamily="2" charset="-122"/>
                <a:cs typeface="+mn-cs"/>
              </a:rPr>
              <a:t>、不适合开源开发（开发人数非常非常多，但是</a:t>
            </a:r>
            <a:r>
              <a:rPr lang="en-US" altLang="zh-CN" sz="1200" b="0" i="0" kern="1200" dirty="0" smtClean="0">
                <a:solidFill>
                  <a:schemeClr val="tx1"/>
                </a:solidFill>
                <a:latin typeface="Arial" charset="0"/>
                <a:ea typeface="宋体" pitchFamily="2" charset="-122"/>
                <a:cs typeface="+mn-cs"/>
              </a:rPr>
              <a:t>Google app engine</a:t>
            </a:r>
            <a:r>
              <a:rPr lang="zh-CN" altLang="en-US" sz="1200" b="0" i="0" kern="1200" dirty="0" smtClean="0">
                <a:solidFill>
                  <a:schemeClr val="tx1"/>
                </a:solidFill>
                <a:latin typeface="Arial" charset="0"/>
                <a:ea typeface="宋体" pitchFamily="2" charset="-122"/>
                <a:cs typeface="+mn-cs"/>
              </a:rPr>
              <a:t>就是用</a:t>
            </a:r>
            <a:r>
              <a:rPr lang="en-US" altLang="zh-CN" sz="1200" b="0" i="0" kern="1200" dirty="0" err="1" smtClean="0">
                <a:solidFill>
                  <a:schemeClr val="tx1"/>
                </a:solidFill>
                <a:latin typeface="Arial" charset="0"/>
                <a:ea typeface="宋体" pitchFamily="2" charset="-122"/>
                <a:cs typeface="+mn-cs"/>
              </a:rPr>
              <a:t>svn</a:t>
            </a:r>
            <a:r>
              <a:rPr lang="zh-CN" altLang="en-US" sz="1200" b="0" i="0" kern="1200" dirty="0" smtClean="0">
                <a:solidFill>
                  <a:schemeClr val="tx1"/>
                </a:solidFill>
                <a:latin typeface="Arial" charset="0"/>
                <a:ea typeface="宋体" pitchFamily="2" charset="-122"/>
                <a:cs typeface="+mn-cs"/>
              </a:rPr>
              <a:t>的）。但是一般</a:t>
            </a:r>
            <a:r>
              <a:rPr lang="zh-CN" altLang="en-US" sz="1200" b="0" i="0" u="none" strike="noStrike" kern="1200" dirty="0" smtClean="0">
                <a:solidFill>
                  <a:schemeClr val="tx1"/>
                </a:solidFill>
                <a:latin typeface="Arial" charset="0"/>
                <a:ea typeface="宋体" pitchFamily="2" charset="-122"/>
                <a:cs typeface="+mn-cs"/>
                <a:hlinkClick r:id="rId8"/>
              </a:rPr>
              <a:t>集中式管理</a:t>
            </a:r>
            <a:r>
              <a:rPr lang="zh-CN" altLang="en-US" sz="1200" b="0" i="0" kern="1200" dirty="0" smtClean="0">
                <a:solidFill>
                  <a:schemeClr val="tx1"/>
                </a:solidFill>
                <a:latin typeface="Arial" charset="0"/>
                <a:ea typeface="宋体" pitchFamily="2" charset="-122"/>
                <a:cs typeface="+mn-cs"/>
              </a:rPr>
              <a:t>的有非常明确的权限管理机制（例如分支访问限制），可以实现分层管理，从而很好的解决开发人数众多的问题。</a:t>
            </a:r>
          </a:p>
          <a:p>
            <a:r>
              <a:rPr lang="zh-CN" altLang="en-US" sz="1200" b="0" i="0" kern="1200" dirty="0" smtClean="0">
                <a:solidFill>
                  <a:schemeClr val="tx1"/>
                </a:solidFill>
                <a:latin typeface="Arial" charset="0"/>
                <a:ea typeface="宋体" pitchFamily="2" charset="-122"/>
                <a:cs typeface="+mn-cs"/>
              </a:rPr>
              <a:t>优点</a:t>
            </a:r>
          </a:p>
          <a:p>
            <a:r>
              <a:rPr lang="en-US" altLang="zh-CN" sz="1200" b="0" i="0" kern="1200" dirty="0" smtClean="0">
                <a:solidFill>
                  <a:schemeClr val="tx1"/>
                </a:solidFill>
                <a:latin typeface="Arial" charset="0"/>
                <a:ea typeface="宋体" pitchFamily="2" charset="-122"/>
                <a:cs typeface="+mn-cs"/>
              </a:rPr>
              <a:t>1</a:t>
            </a:r>
            <a:r>
              <a:rPr lang="zh-CN" altLang="en-US" sz="1200" b="0" i="0" kern="1200" dirty="0" smtClean="0">
                <a:solidFill>
                  <a:schemeClr val="tx1"/>
                </a:solidFill>
                <a:latin typeface="Arial" charset="0"/>
                <a:ea typeface="宋体" pitchFamily="2" charset="-122"/>
                <a:cs typeface="+mn-cs"/>
              </a:rPr>
              <a:t>、管理方便，逻辑明确，符合一般人思维习惯。</a:t>
            </a:r>
          </a:p>
          <a:p>
            <a:r>
              <a:rPr lang="en-US" altLang="zh-CN" sz="1200" b="0" i="0" kern="1200" dirty="0" smtClean="0">
                <a:solidFill>
                  <a:schemeClr val="tx1"/>
                </a:solidFill>
                <a:latin typeface="Arial" charset="0"/>
                <a:ea typeface="宋体" pitchFamily="2" charset="-122"/>
                <a:cs typeface="+mn-cs"/>
              </a:rPr>
              <a:t>2</a:t>
            </a:r>
            <a:r>
              <a:rPr lang="zh-CN" altLang="en-US" sz="1200" b="0" i="0" kern="1200" dirty="0" smtClean="0">
                <a:solidFill>
                  <a:schemeClr val="tx1"/>
                </a:solidFill>
                <a:latin typeface="Arial" charset="0"/>
                <a:ea typeface="宋体" pitchFamily="2" charset="-122"/>
                <a:cs typeface="+mn-cs"/>
              </a:rPr>
              <a:t>、易于管理，集中式服务器更能保证安全性。</a:t>
            </a:r>
          </a:p>
          <a:p>
            <a:r>
              <a:rPr lang="en-US" altLang="zh-CN" sz="1200" b="0" i="0" kern="1200" dirty="0" smtClean="0">
                <a:solidFill>
                  <a:schemeClr val="tx1"/>
                </a:solidFill>
                <a:latin typeface="Arial" charset="0"/>
                <a:ea typeface="宋体" pitchFamily="2" charset="-122"/>
                <a:cs typeface="+mn-cs"/>
              </a:rPr>
              <a:t>3</a:t>
            </a:r>
            <a:r>
              <a:rPr lang="zh-CN" altLang="en-US" sz="1200" b="0" i="0" kern="1200" dirty="0" smtClean="0">
                <a:solidFill>
                  <a:schemeClr val="tx1"/>
                </a:solidFill>
                <a:latin typeface="Arial" charset="0"/>
                <a:ea typeface="宋体" pitchFamily="2" charset="-122"/>
                <a:cs typeface="+mn-cs"/>
              </a:rPr>
              <a:t>、代码一致性非常高。</a:t>
            </a:r>
          </a:p>
          <a:p>
            <a:r>
              <a:rPr lang="en-US" altLang="zh-CN" sz="1200" b="0" i="0" kern="1200" dirty="0" smtClean="0">
                <a:solidFill>
                  <a:schemeClr val="tx1"/>
                </a:solidFill>
                <a:latin typeface="Arial" charset="0"/>
                <a:ea typeface="宋体" pitchFamily="2" charset="-122"/>
                <a:cs typeface="+mn-cs"/>
              </a:rPr>
              <a:t>4</a:t>
            </a:r>
            <a:r>
              <a:rPr lang="zh-CN" altLang="en-US" sz="1200" b="0" i="0" kern="1200" dirty="0" smtClean="0">
                <a:solidFill>
                  <a:schemeClr val="tx1"/>
                </a:solidFill>
                <a:latin typeface="Arial" charset="0"/>
                <a:ea typeface="宋体" pitchFamily="2" charset="-122"/>
                <a:cs typeface="+mn-cs"/>
              </a:rPr>
              <a:t>、适合开发人数不多的项目开发。</a:t>
            </a:r>
          </a:p>
          <a:p>
            <a:r>
              <a:rPr lang="en-US" altLang="zh-CN" sz="1200" b="0" i="0" kern="1200" dirty="0" smtClean="0">
                <a:solidFill>
                  <a:schemeClr val="tx1"/>
                </a:solidFill>
                <a:latin typeface="Arial" charset="0"/>
                <a:ea typeface="宋体" pitchFamily="2" charset="-122"/>
                <a:cs typeface="+mn-cs"/>
              </a:rPr>
              <a:t>5</a:t>
            </a:r>
            <a:r>
              <a:rPr lang="zh-CN" altLang="en-US" sz="1200" b="0" i="0" kern="1200" dirty="0" smtClean="0">
                <a:solidFill>
                  <a:schemeClr val="tx1"/>
                </a:solidFill>
                <a:latin typeface="Arial" charset="0"/>
                <a:ea typeface="宋体" pitchFamily="2" charset="-122"/>
                <a:cs typeface="+mn-cs"/>
              </a:rPr>
              <a:t>、大部分</a:t>
            </a:r>
            <a:r>
              <a:rPr lang="zh-CN" altLang="en-US" sz="1200" b="0" i="0" u="none" strike="noStrike" kern="1200" dirty="0" smtClean="0">
                <a:solidFill>
                  <a:schemeClr val="tx1"/>
                </a:solidFill>
                <a:latin typeface="Arial" charset="0"/>
                <a:ea typeface="宋体" pitchFamily="2" charset="-122"/>
                <a:cs typeface="+mn-cs"/>
                <a:hlinkClick r:id="rId9"/>
              </a:rPr>
              <a:t>软件配置管理</a:t>
            </a:r>
            <a:r>
              <a:rPr lang="zh-CN" altLang="en-US" sz="1200" b="0" i="0" kern="1200" dirty="0" smtClean="0">
                <a:solidFill>
                  <a:schemeClr val="tx1"/>
                </a:solidFill>
                <a:latin typeface="Arial" charset="0"/>
                <a:ea typeface="宋体" pitchFamily="2" charset="-122"/>
                <a:cs typeface="+mn-cs"/>
              </a:rPr>
              <a:t>的大学教材都是使用</a:t>
            </a:r>
            <a:r>
              <a:rPr lang="en-US" altLang="zh-CN" sz="1200" b="0" i="0" kern="1200" dirty="0" err="1" smtClean="0">
                <a:solidFill>
                  <a:schemeClr val="tx1"/>
                </a:solidFill>
                <a:latin typeface="Arial" charset="0"/>
                <a:ea typeface="宋体" pitchFamily="2" charset="-122"/>
                <a:cs typeface="+mn-cs"/>
              </a:rPr>
              <a:t>svn</a:t>
            </a:r>
            <a:r>
              <a:rPr lang="zh-CN" altLang="en-US" sz="1200" b="0" i="0" kern="1200" dirty="0" smtClean="0">
                <a:solidFill>
                  <a:schemeClr val="tx1"/>
                </a:solidFill>
                <a:latin typeface="Arial" charset="0"/>
                <a:ea typeface="宋体" pitchFamily="2" charset="-122"/>
                <a:cs typeface="+mn-cs"/>
              </a:rPr>
              <a:t>和</a:t>
            </a:r>
            <a:r>
              <a:rPr lang="en-US" altLang="zh-CN" sz="1200" b="0" i="0" u="none" strike="noStrike" kern="1200" dirty="0" err="1" smtClean="0">
                <a:solidFill>
                  <a:schemeClr val="tx1"/>
                </a:solidFill>
                <a:latin typeface="Arial" charset="0"/>
                <a:ea typeface="宋体" pitchFamily="2" charset="-122"/>
                <a:cs typeface="+mn-cs"/>
                <a:hlinkClick r:id="rId10"/>
              </a:rPr>
              <a:t>vss</a:t>
            </a:r>
            <a:r>
              <a:rPr lang="zh-CN" altLang="en-US" sz="1200" b="0" i="0" u="none" strike="noStrike" kern="1200" dirty="0" smtClean="0">
                <a:solidFill>
                  <a:schemeClr val="tx1"/>
                </a:solidFill>
                <a:latin typeface="Arial" charset="0"/>
                <a:ea typeface="宋体" pitchFamily="2" charset="-122"/>
                <a:cs typeface="+mn-cs"/>
              </a:rPr>
              <a:t>。</a:t>
            </a:r>
            <a:endParaRPr lang="zh-CN" altLang="en-US" sz="1200" b="0" i="0" kern="1200" dirty="0" smtClean="0">
              <a:solidFill>
                <a:schemeClr val="tx1"/>
              </a:solidFill>
              <a:latin typeface="Arial" charset="0"/>
              <a:ea typeface="宋体" pitchFamily="2" charset="-122"/>
              <a:cs typeface="+mn-cs"/>
            </a:endParaRPr>
          </a:p>
          <a:p>
            <a:endParaRPr lang="zh-CN" altLang="en-US" sz="1200" b="0" i="0" kern="1200" dirty="0" smtClean="0">
              <a:solidFill>
                <a:schemeClr val="tx1"/>
              </a:solidFill>
              <a:latin typeface="Arial" charset="0"/>
              <a:ea typeface="宋体" pitchFamily="2" charset="-122"/>
              <a:cs typeface="+mn-cs"/>
            </a:endParaRP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8F56E12-ED7A-4DC1-BEE3-D560465C3CE9}" type="slidenum">
              <a:rPr lang="en-US" altLang="zh-CN" smtClean="0"/>
              <a:pPr/>
              <a:t>82</a:t>
            </a:fld>
            <a:endParaRPr lang="en-US" altLang="zh-CN"/>
          </a:p>
        </p:txBody>
      </p:sp>
    </p:spTree>
    <p:extLst>
      <p:ext uri="{BB962C8B-B14F-4D97-AF65-F5344CB8AC3E}">
        <p14:creationId xmlns:p14="http://schemas.microsoft.com/office/powerpoint/2010/main" val="4197760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8F56E12-ED7A-4DC1-BEE3-D560465C3CE9}" type="slidenum">
              <a:rPr lang="en-US" altLang="zh-CN" smtClean="0"/>
              <a:pPr/>
              <a:t>91</a:t>
            </a:fld>
            <a:endParaRPr lang="en-US" altLang="zh-CN"/>
          </a:p>
        </p:txBody>
      </p:sp>
    </p:spTree>
    <p:extLst>
      <p:ext uri="{BB962C8B-B14F-4D97-AF65-F5344CB8AC3E}">
        <p14:creationId xmlns:p14="http://schemas.microsoft.com/office/powerpoint/2010/main" val="1313293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演示流程</a:t>
            </a:r>
            <a:endParaRPr lang="zh-CN" altLang="en-US" dirty="0"/>
          </a:p>
        </p:txBody>
      </p:sp>
      <p:sp>
        <p:nvSpPr>
          <p:cNvPr id="4" name="灯片编号占位符 3"/>
          <p:cNvSpPr>
            <a:spLocks noGrp="1"/>
          </p:cNvSpPr>
          <p:nvPr>
            <p:ph type="sldNum" sz="quarter" idx="10"/>
          </p:nvPr>
        </p:nvSpPr>
        <p:spPr/>
        <p:txBody>
          <a:bodyPr/>
          <a:lstStyle/>
          <a:p>
            <a:fld id="{D8F56E12-ED7A-4DC1-BEE3-D560465C3CE9}" type="slidenum">
              <a:rPr lang="en-US" altLang="zh-CN" smtClean="0"/>
              <a:pPr/>
              <a:t>92</a:t>
            </a:fld>
            <a:endParaRPr lang="en-US" altLang="zh-CN"/>
          </a:p>
        </p:txBody>
      </p:sp>
    </p:spTree>
    <p:extLst>
      <p:ext uri="{BB962C8B-B14F-4D97-AF65-F5344CB8AC3E}">
        <p14:creationId xmlns:p14="http://schemas.microsoft.com/office/powerpoint/2010/main" val="335778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err="1" smtClean="0">
                <a:solidFill>
                  <a:schemeClr val="tx1"/>
                </a:solidFill>
                <a:latin typeface="Arial" charset="0"/>
                <a:ea typeface="宋体" pitchFamily="2" charset="-122"/>
                <a:cs typeface="+mn-cs"/>
              </a:rPr>
              <a:t>Git</a:t>
            </a:r>
            <a:r>
              <a:rPr lang="zh-CN" altLang="en-US" sz="1200" b="0" i="0" kern="1200" dirty="0" smtClean="0">
                <a:solidFill>
                  <a:schemeClr val="tx1"/>
                </a:solidFill>
                <a:latin typeface="Arial" charset="0"/>
                <a:ea typeface="宋体" pitchFamily="2" charset="-122"/>
                <a:cs typeface="+mn-cs"/>
              </a:rPr>
              <a:t>是一个分布式的版本控制系统，最初由</a:t>
            </a:r>
            <a:r>
              <a:rPr lang="en-US" altLang="zh-CN" sz="1200" b="0" i="0" kern="1200" dirty="0" err="1" smtClean="0">
                <a:solidFill>
                  <a:schemeClr val="tx1"/>
                </a:solidFill>
                <a:latin typeface="Arial" charset="0"/>
                <a:ea typeface="宋体" pitchFamily="2" charset="-122"/>
                <a:cs typeface="+mn-cs"/>
              </a:rPr>
              <a:t>Linus</a:t>
            </a:r>
            <a:r>
              <a:rPr lang="en-US" altLang="zh-CN" sz="1200" b="0" i="0" kern="1200" dirty="0" smtClean="0">
                <a:solidFill>
                  <a:schemeClr val="tx1"/>
                </a:solidFill>
                <a:latin typeface="Arial" charset="0"/>
                <a:ea typeface="宋体" pitchFamily="2" charset="-122"/>
                <a:cs typeface="+mn-cs"/>
              </a:rPr>
              <a:t> </a:t>
            </a:r>
            <a:r>
              <a:rPr lang="en-US" altLang="zh-CN" sz="1200" b="0" i="0" kern="1200" dirty="0" err="1" smtClean="0">
                <a:solidFill>
                  <a:schemeClr val="tx1"/>
                </a:solidFill>
                <a:latin typeface="Arial" charset="0"/>
                <a:ea typeface="宋体" pitchFamily="2" charset="-122"/>
                <a:cs typeface="+mn-cs"/>
              </a:rPr>
              <a:t>Torvalds</a:t>
            </a:r>
            <a:r>
              <a:rPr lang="zh-CN" altLang="en-US" sz="1200" b="0" i="0" kern="1200" dirty="0" smtClean="0">
                <a:solidFill>
                  <a:schemeClr val="tx1"/>
                </a:solidFill>
                <a:latin typeface="Arial" charset="0"/>
                <a:ea typeface="宋体" pitchFamily="2" charset="-122"/>
                <a:cs typeface="+mn-cs"/>
              </a:rPr>
              <a:t>编写，用作</a:t>
            </a:r>
            <a:r>
              <a:rPr lang="en-US" altLang="zh-CN" sz="1200" b="0" i="0" kern="1200" dirty="0" smtClean="0">
                <a:solidFill>
                  <a:schemeClr val="tx1"/>
                </a:solidFill>
                <a:latin typeface="Arial" charset="0"/>
                <a:ea typeface="宋体" pitchFamily="2" charset="-122"/>
                <a:cs typeface="+mn-cs"/>
              </a:rPr>
              <a:t>Linux</a:t>
            </a:r>
            <a:r>
              <a:rPr lang="zh-CN" altLang="en-US" sz="1200" b="0" i="0" kern="1200" dirty="0" smtClean="0">
                <a:solidFill>
                  <a:schemeClr val="tx1"/>
                </a:solidFill>
                <a:latin typeface="Arial" charset="0"/>
                <a:ea typeface="宋体" pitchFamily="2" charset="-122"/>
                <a:cs typeface="+mn-cs"/>
              </a:rPr>
              <a:t>内核代码的管理。在推出后，</a:t>
            </a:r>
            <a:r>
              <a:rPr lang="en-US" altLang="zh-CN" sz="1200" b="0" i="0" kern="1200" dirty="0" err="1" smtClean="0">
                <a:solidFill>
                  <a:schemeClr val="tx1"/>
                </a:solidFill>
                <a:latin typeface="Arial" charset="0"/>
                <a:ea typeface="宋体" pitchFamily="2" charset="-122"/>
                <a:cs typeface="+mn-cs"/>
              </a:rPr>
              <a:t>Git</a:t>
            </a:r>
            <a:r>
              <a:rPr lang="zh-CN" altLang="en-US" sz="1200" b="0" i="0" kern="1200" dirty="0" smtClean="0">
                <a:solidFill>
                  <a:schemeClr val="tx1"/>
                </a:solidFill>
                <a:latin typeface="Arial" charset="0"/>
                <a:ea typeface="宋体" pitchFamily="2" charset="-122"/>
                <a:cs typeface="+mn-cs"/>
              </a:rPr>
              <a:t>在其它项目中也取得了很大成功，尤其是在</a:t>
            </a:r>
            <a:r>
              <a:rPr lang="en-US" altLang="zh-CN" sz="1200" b="0" i="0" kern="1200" dirty="0" smtClean="0">
                <a:solidFill>
                  <a:schemeClr val="tx1"/>
                </a:solidFill>
                <a:latin typeface="Arial" charset="0"/>
                <a:ea typeface="宋体" pitchFamily="2" charset="-122"/>
                <a:cs typeface="+mn-cs"/>
              </a:rPr>
              <a:t>Ruby</a:t>
            </a:r>
            <a:r>
              <a:rPr lang="zh-CN" altLang="en-US" sz="1200" b="0" i="0" kern="1200" dirty="0" smtClean="0">
                <a:solidFill>
                  <a:schemeClr val="tx1"/>
                </a:solidFill>
                <a:latin typeface="Arial" charset="0"/>
                <a:ea typeface="宋体" pitchFamily="2" charset="-122"/>
                <a:cs typeface="+mn-cs"/>
              </a:rPr>
              <a:t>社区中。</a:t>
            </a:r>
            <a:endParaRPr lang="zh-CN" altLang="en-US" dirty="0"/>
          </a:p>
        </p:txBody>
      </p:sp>
      <p:sp>
        <p:nvSpPr>
          <p:cNvPr id="4" name="灯片编号占位符 3"/>
          <p:cNvSpPr>
            <a:spLocks noGrp="1"/>
          </p:cNvSpPr>
          <p:nvPr>
            <p:ph type="sldNum" sz="quarter" idx="10"/>
          </p:nvPr>
        </p:nvSpPr>
        <p:spPr/>
        <p:txBody>
          <a:bodyPr/>
          <a:lstStyle/>
          <a:p>
            <a:fld id="{D8F56E12-ED7A-4DC1-BEE3-D560465C3CE9}" type="slidenum">
              <a:rPr lang="en-US" altLang="zh-CN" smtClean="0"/>
              <a:pPr/>
              <a:t>96</a:t>
            </a:fld>
            <a:endParaRPr lang="en-US" altLang="zh-CN"/>
          </a:p>
        </p:txBody>
      </p:sp>
    </p:spTree>
    <p:extLst>
      <p:ext uri="{BB962C8B-B14F-4D97-AF65-F5344CB8AC3E}">
        <p14:creationId xmlns:p14="http://schemas.microsoft.com/office/powerpoint/2010/main" val="2139083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8F56E12-ED7A-4DC1-BEE3-D560465C3CE9}" type="slidenum">
              <a:rPr lang="en-US" altLang="zh-CN" smtClean="0"/>
              <a:pPr/>
              <a:t>6</a:t>
            </a:fld>
            <a:endParaRPr lang="en-US" altLang="zh-CN"/>
          </a:p>
        </p:txBody>
      </p:sp>
    </p:spTree>
    <p:extLst>
      <p:ext uri="{BB962C8B-B14F-4D97-AF65-F5344CB8AC3E}">
        <p14:creationId xmlns:p14="http://schemas.microsoft.com/office/powerpoint/2010/main" val="42298939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F56E12-ED7A-4DC1-BEE3-D560465C3CE9}" type="slidenum">
              <a:rPr lang="en-US" altLang="zh-CN" smtClean="0"/>
              <a:pPr/>
              <a:t>98</a:t>
            </a:fld>
            <a:endParaRPr lang="en-US" altLang="zh-CN"/>
          </a:p>
        </p:txBody>
      </p:sp>
    </p:spTree>
    <p:extLst>
      <p:ext uri="{BB962C8B-B14F-4D97-AF65-F5344CB8AC3E}">
        <p14:creationId xmlns:p14="http://schemas.microsoft.com/office/powerpoint/2010/main" val="1657827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Arial" charset="0"/>
                <a:ea typeface="宋体" pitchFamily="2" charset="-122"/>
                <a:cs typeface="+mn-cs"/>
              </a:rPr>
              <a:t>结构化程序设计：</a:t>
            </a:r>
            <a:r>
              <a:rPr lang="en-US" altLang="zh-CN" sz="1200" b="1" i="0" kern="1200" dirty="0" smtClean="0">
                <a:solidFill>
                  <a:schemeClr val="tx1"/>
                </a:solidFill>
                <a:effectLst/>
                <a:latin typeface="Arial" charset="0"/>
                <a:ea typeface="宋体" pitchFamily="2" charset="-122"/>
                <a:cs typeface="+mn-cs"/>
              </a:rPr>
              <a:t>structured programming</a:t>
            </a:r>
            <a:r>
              <a:rPr lang="zh-CN" altLang="en-US" sz="1200" b="1" i="0" kern="1200" dirty="0" smtClean="0">
                <a:solidFill>
                  <a:schemeClr val="tx1"/>
                </a:solidFill>
                <a:effectLst/>
                <a:latin typeface="Arial" charset="0"/>
                <a:ea typeface="宋体" pitchFamily="2" charset="-122"/>
                <a:cs typeface="+mn-cs"/>
              </a:rPr>
              <a:t> </a:t>
            </a:r>
            <a:r>
              <a:rPr lang="en-US" altLang="zh-CN" sz="1200" b="1" i="0" kern="1200" dirty="0" smtClean="0">
                <a:solidFill>
                  <a:schemeClr val="tx1"/>
                </a:solidFill>
                <a:effectLst/>
                <a:latin typeface="Arial" charset="0"/>
                <a:ea typeface="宋体" pitchFamily="2" charset="-122"/>
                <a:cs typeface="+mn-cs"/>
              </a:rPr>
              <a:t>http://</a:t>
            </a:r>
            <a:r>
              <a:rPr lang="en-US" altLang="zh-CN" sz="1200" b="1" i="0" kern="1200" dirty="0" err="1" smtClean="0">
                <a:solidFill>
                  <a:schemeClr val="tx1"/>
                </a:solidFill>
                <a:effectLst/>
                <a:latin typeface="Arial" charset="0"/>
                <a:ea typeface="宋体" pitchFamily="2" charset="-122"/>
                <a:cs typeface="+mn-cs"/>
              </a:rPr>
              <a:t>www.searchcio.com.cn</a:t>
            </a:r>
            <a:r>
              <a:rPr lang="en-US" altLang="zh-CN" sz="1200" b="1" i="0" kern="1200" dirty="0" smtClean="0">
                <a:solidFill>
                  <a:schemeClr val="tx1"/>
                </a:solidFill>
                <a:effectLst/>
                <a:latin typeface="Arial" charset="0"/>
                <a:ea typeface="宋体" pitchFamily="2" charset="-122"/>
                <a:cs typeface="+mn-cs"/>
              </a:rPr>
              <a:t>/</a:t>
            </a:r>
            <a:r>
              <a:rPr lang="en-US" altLang="zh-CN" sz="1200" b="1" i="0" kern="1200" dirty="0" err="1" smtClean="0">
                <a:solidFill>
                  <a:schemeClr val="tx1"/>
                </a:solidFill>
                <a:effectLst/>
                <a:latin typeface="Arial" charset="0"/>
                <a:ea typeface="宋体" pitchFamily="2" charset="-122"/>
                <a:cs typeface="+mn-cs"/>
              </a:rPr>
              <a:t>whatis</a:t>
            </a:r>
            <a:r>
              <a:rPr lang="en-US" altLang="zh-CN" sz="1200" b="1" i="0" kern="1200" dirty="0" smtClean="0">
                <a:solidFill>
                  <a:schemeClr val="tx1"/>
                </a:solidFill>
                <a:effectLst/>
                <a:latin typeface="Arial" charset="0"/>
                <a:ea typeface="宋体" pitchFamily="2" charset="-122"/>
                <a:cs typeface="+mn-cs"/>
              </a:rPr>
              <a:t>/word_4365.htm</a:t>
            </a:r>
            <a:r>
              <a:rPr lang="zh-CN" altLang="en-US" sz="1200" b="1" i="0" kern="1200" dirty="0" smtClean="0">
                <a:solidFill>
                  <a:schemeClr val="tx1"/>
                </a:solidFill>
                <a:effectLst/>
                <a:latin typeface="Arial" charset="0"/>
                <a:ea typeface="宋体" pitchFamily="2" charset="-122"/>
                <a:cs typeface="+mn-cs"/>
              </a:rPr>
              <a:t> </a:t>
            </a:r>
            <a:endParaRPr lang="en-US" altLang="zh-CN" sz="1200" b="1" i="0" kern="1200" dirty="0" smtClean="0">
              <a:solidFill>
                <a:schemeClr val="tx1"/>
              </a:solidFill>
              <a:effectLst/>
              <a:latin typeface="Arial" charset="0"/>
              <a:ea typeface="宋体" pitchFamily="2" charset="-122"/>
              <a:cs typeface="+mn-cs"/>
            </a:endParaRPr>
          </a:p>
          <a:p>
            <a:r>
              <a:rPr lang="zh-CN" altLang="en-US" sz="1200" b="0" i="0" kern="1200" dirty="0" smtClean="0">
                <a:solidFill>
                  <a:schemeClr val="tx1"/>
                </a:solidFill>
                <a:effectLst/>
                <a:latin typeface="Arial" charset="0"/>
                <a:ea typeface="宋体" pitchFamily="2" charset="-122"/>
                <a:cs typeface="+mn-cs"/>
              </a:rPr>
              <a:t>结构化程序设计（</a:t>
            </a:r>
            <a:r>
              <a:rPr lang="en-US" altLang="zh-CN" sz="1200" b="0" i="0" kern="1200" dirty="0" smtClean="0">
                <a:solidFill>
                  <a:schemeClr val="tx1"/>
                </a:solidFill>
                <a:effectLst/>
                <a:latin typeface="Arial" charset="0"/>
                <a:ea typeface="宋体" pitchFamily="2" charset="-122"/>
                <a:cs typeface="+mn-cs"/>
              </a:rPr>
              <a:t>structured programming</a:t>
            </a:r>
            <a:r>
              <a:rPr lang="zh-CN" altLang="en-US" sz="1200" b="0" i="0" kern="1200" dirty="0" smtClean="0">
                <a:solidFill>
                  <a:schemeClr val="tx1"/>
                </a:solidFill>
                <a:effectLst/>
                <a:latin typeface="Arial" charset="0"/>
                <a:ea typeface="宋体" pitchFamily="2" charset="-122"/>
                <a:cs typeface="+mn-cs"/>
              </a:rPr>
              <a:t>）是过程式程序设计的一个子集，它对写入的程序使用逻辑结构，使得理解和修改更有效更容易。</a:t>
            </a:r>
            <a:r>
              <a:rPr lang="en-US" altLang="zh-CN" sz="1200" b="0" i="0" kern="1200" dirty="0" smtClean="0">
                <a:solidFill>
                  <a:schemeClr val="tx1"/>
                </a:solidFill>
                <a:effectLst/>
                <a:latin typeface="Arial" charset="0"/>
                <a:ea typeface="宋体" pitchFamily="2" charset="-122"/>
                <a:cs typeface="+mn-cs"/>
              </a:rPr>
              <a:t>Ada</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Pascal</a:t>
            </a:r>
            <a:r>
              <a:rPr lang="zh-CN" altLang="en-US" sz="1200" b="0" i="0" kern="1200" dirty="0" smtClean="0">
                <a:solidFill>
                  <a:schemeClr val="tx1"/>
                </a:solidFill>
                <a:effectLst/>
                <a:latin typeface="Arial" charset="0"/>
                <a:ea typeface="宋体" pitchFamily="2" charset="-122"/>
                <a:cs typeface="+mn-cs"/>
              </a:rPr>
              <a:t>以及</a:t>
            </a:r>
            <a:r>
              <a:rPr lang="en-US" altLang="zh-CN" sz="1200" b="0" i="0" kern="1200" dirty="0" err="1" smtClean="0">
                <a:solidFill>
                  <a:schemeClr val="tx1"/>
                </a:solidFill>
                <a:effectLst/>
                <a:latin typeface="Arial" charset="0"/>
                <a:ea typeface="宋体" pitchFamily="2" charset="-122"/>
                <a:cs typeface="+mn-cs"/>
              </a:rPr>
              <a:t>dBASE</a:t>
            </a:r>
            <a:r>
              <a:rPr lang="zh-CN" altLang="en-US" sz="1200" b="0" i="0" kern="1200" dirty="0" smtClean="0">
                <a:solidFill>
                  <a:schemeClr val="tx1"/>
                </a:solidFill>
                <a:effectLst/>
                <a:latin typeface="Arial" charset="0"/>
                <a:ea typeface="宋体" pitchFamily="2" charset="-122"/>
                <a:cs typeface="+mn-cs"/>
              </a:rPr>
              <a:t>等语言鼓励和实行逻辑程序结构。　　</a:t>
            </a:r>
          </a:p>
          <a:p>
            <a:r>
              <a:rPr lang="zh-CN" altLang="en-US" sz="1200" b="0" i="0" kern="1200" dirty="0" smtClean="0">
                <a:solidFill>
                  <a:schemeClr val="tx1"/>
                </a:solidFill>
                <a:effectLst/>
                <a:latin typeface="Arial" charset="0"/>
                <a:ea typeface="宋体" pitchFamily="2" charset="-122"/>
                <a:cs typeface="+mn-cs"/>
              </a:rPr>
              <a:t>　　结构化程序设计通常使用自上往下的设计模型，开发员将整个程序结构映射到单个小部分。已定义的函数或相似函数的集合在单个模块或字模块中编码，这意味着，代码能够更有效的载入存储器，模块能在其它程序中再利用。模块单独测试之后，与其它模块整合起来形成整个程序组织。　　</a:t>
            </a:r>
          </a:p>
          <a:p>
            <a:r>
              <a:rPr lang="zh-CN" altLang="en-US" sz="1200" b="0" i="0" kern="1200" dirty="0" smtClean="0">
                <a:solidFill>
                  <a:schemeClr val="tx1"/>
                </a:solidFill>
                <a:effectLst/>
                <a:latin typeface="Arial" charset="0"/>
                <a:ea typeface="宋体" pitchFamily="2" charset="-122"/>
                <a:cs typeface="+mn-cs"/>
              </a:rPr>
              <a:t>　　程序流程遵循简单的层次化模型，采用“</a:t>
            </a:r>
            <a:r>
              <a:rPr lang="en-US" altLang="zh-CN" sz="1200" b="0" i="0" kern="1200" dirty="0" smtClean="0">
                <a:solidFill>
                  <a:schemeClr val="tx1"/>
                </a:solidFill>
                <a:effectLst/>
                <a:latin typeface="Arial" charset="0"/>
                <a:ea typeface="宋体" pitchFamily="2" charset="-122"/>
                <a:cs typeface="+mn-cs"/>
              </a:rPr>
              <a:t>for”</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repeat”</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while”</a:t>
            </a:r>
            <a:r>
              <a:rPr lang="zh-CN" altLang="en-US" sz="1200" b="0" i="0" kern="1200" dirty="0" smtClean="0">
                <a:solidFill>
                  <a:schemeClr val="tx1"/>
                </a:solidFill>
                <a:effectLst/>
                <a:latin typeface="Arial" charset="0"/>
                <a:ea typeface="宋体" pitchFamily="2" charset="-122"/>
                <a:cs typeface="+mn-cs"/>
              </a:rPr>
              <a:t>等循环结构，鼓励使用“</a:t>
            </a:r>
            <a:r>
              <a:rPr lang="en-US" altLang="zh-CN" sz="1200" b="0" i="0" kern="1200" dirty="0" smtClean="0">
                <a:solidFill>
                  <a:schemeClr val="tx1"/>
                </a:solidFill>
                <a:effectLst/>
                <a:latin typeface="Arial" charset="0"/>
                <a:ea typeface="宋体" pitchFamily="2" charset="-122"/>
                <a:cs typeface="+mn-cs"/>
              </a:rPr>
              <a:t>Go To”</a:t>
            </a:r>
            <a:r>
              <a:rPr lang="zh-CN" altLang="en-US" sz="1200" b="0" i="0" kern="1200" dirty="0" smtClean="0">
                <a:solidFill>
                  <a:schemeClr val="tx1"/>
                </a:solidFill>
                <a:effectLst/>
                <a:latin typeface="Arial" charset="0"/>
                <a:ea typeface="宋体" pitchFamily="2" charset="-122"/>
                <a:cs typeface="+mn-cs"/>
              </a:rPr>
              <a:t>语句。　　</a:t>
            </a:r>
          </a:p>
          <a:p>
            <a:r>
              <a:rPr lang="zh-CN" altLang="en-US" sz="1200" b="0" i="0" kern="1200" dirty="0" smtClean="0">
                <a:solidFill>
                  <a:schemeClr val="tx1"/>
                </a:solidFill>
                <a:effectLst/>
                <a:latin typeface="Arial" charset="0"/>
                <a:ea typeface="宋体" pitchFamily="2" charset="-122"/>
                <a:cs typeface="+mn-cs"/>
              </a:rPr>
              <a:t>　　几乎任何语言都能使用结构化程序设计技术来避免非结构化语言的通常陷阱。非结构化程序设计必须依赖于开发人员避免结构问题，从而导致程序组织较差。大多数现代过程式语言都鼓励结构化程序设计。</a:t>
            </a:r>
          </a:p>
          <a:p>
            <a:endParaRPr kumimoji="1" lang="zh-CN" altLang="en-US" dirty="0"/>
          </a:p>
        </p:txBody>
      </p:sp>
      <p:sp>
        <p:nvSpPr>
          <p:cNvPr id="4" name="幻灯片编号占位符 3"/>
          <p:cNvSpPr>
            <a:spLocks noGrp="1"/>
          </p:cNvSpPr>
          <p:nvPr>
            <p:ph type="sldNum" sz="quarter" idx="10"/>
          </p:nvPr>
        </p:nvSpPr>
        <p:spPr/>
        <p:txBody>
          <a:bodyPr/>
          <a:lstStyle/>
          <a:p>
            <a:fld id="{D8F56E12-ED7A-4DC1-BEE3-D560465C3CE9}" type="slidenum">
              <a:rPr lang="en-US" altLang="zh-CN" smtClean="0"/>
              <a:pPr/>
              <a:t>7</a:t>
            </a:fld>
            <a:endParaRPr lang="en-US" altLang="zh-CN"/>
          </a:p>
        </p:txBody>
      </p:sp>
    </p:spTree>
    <p:extLst>
      <p:ext uri="{BB962C8B-B14F-4D97-AF65-F5344CB8AC3E}">
        <p14:creationId xmlns:p14="http://schemas.microsoft.com/office/powerpoint/2010/main" val="688727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63EC61-40EB-44C6-A4AB-2DC9871C0B48}" type="slidenum">
              <a:rPr lang="en-US" altLang="zh-CN"/>
              <a:pPr/>
              <a:t>9</a:t>
            </a:fld>
            <a:endParaRPr lang="en-US" altLang="zh-CN"/>
          </a:p>
        </p:txBody>
      </p:sp>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p:txBody>
          <a:bodyPr/>
          <a:lstStyle/>
          <a:p>
            <a:r>
              <a:rPr lang="zh-CN" altLang="en-US">
                <a:solidFill>
                  <a:srgbClr val="CC0000"/>
                </a:solidFill>
              </a:rPr>
              <a:t>简明清晰</a:t>
            </a:r>
          </a:p>
        </p:txBody>
      </p:sp>
    </p:spTree>
    <p:extLst>
      <p:ext uri="{BB962C8B-B14F-4D97-AF65-F5344CB8AC3E}">
        <p14:creationId xmlns:p14="http://schemas.microsoft.com/office/powerpoint/2010/main" val="2341423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charset="0"/>
                <a:ea typeface="宋体" pitchFamily="2" charset="-122"/>
                <a:cs typeface="+mn-cs"/>
              </a:rPr>
              <a:t>概念</a:t>
            </a:r>
          </a:p>
          <a:p>
            <a:r>
              <a:rPr lang="zh-CN" altLang="en-US" sz="1200" b="0" i="0" kern="1200" dirty="0" smtClean="0">
                <a:solidFill>
                  <a:schemeClr val="tx1"/>
                </a:solidFill>
                <a:effectLst/>
                <a:latin typeface="Arial" charset="0"/>
                <a:ea typeface="宋体" pitchFamily="2" charset="-122"/>
                <a:cs typeface="+mn-cs"/>
              </a:rPr>
              <a:t>其概念最早由</a:t>
            </a:r>
            <a:r>
              <a:rPr lang="en-US" altLang="zh-CN" sz="1200" b="0" i="0" kern="1200" dirty="0" err="1" smtClean="0">
                <a:solidFill>
                  <a:schemeClr val="tx1"/>
                </a:solidFill>
                <a:effectLst/>
                <a:latin typeface="Arial" charset="0"/>
                <a:ea typeface="宋体" pitchFamily="2" charset="-122"/>
                <a:cs typeface="+mn-cs"/>
              </a:rPr>
              <a:t>E.W.Dijikstra</a:t>
            </a:r>
            <a:r>
              <a:rPr lang="zh-CN" altLang="en-US" sz="1200" b="0" i="0" kern="1200" dirty="0" smtClean="0">
                <a:solidFill>
                  <a:schemeClr val="tx1"/>
                </a:solidFill>
                <a:effectLst/>
                <a:latin typeface="Arial" charset="0"/>
                <a:ea typeface="宋体" pitchFamily="2" charset="-122"/>
                <a:cs typeface="+mn-cs"/>
              </a:rPr>
              <a:t>在</a:t>
            </a:r>
            <a:r>
              <a:rPr lang="en-US" altLang="zh-CN" sz="1200" b="0" i="0" kern="1200" dirty="0" smtClean="0">
                <a:solidFill>
                  <a:schemeClr val="tx1"/>
                </a:solidFill>
                <a:effectLst/>
                <a:latin typeface="Arial" charset="0"/>
                <a:ea typeface="宋体" pitchFamily="2" charset="-122"/>
                <a:cs typeface="+mn-cs"/>
              </a:rPr>
              <a:t>1965</a:t>
            </a:r>
            <a:r>
              <a:rPr lang="zh-CN" altLang="en-US" sz="1200" b="0" i="0" kern="1200" dirty="0" smtClean="0">
                <a:solidFill>
                  <a:schemeClr val="tx1"/>
                </a:solidFill>
                <a:effectLst/>
                <a:latin typeface="Arial" charset="0"/>
                <a:ea typeface="宋体" pitchFamily="2" charset="-122"/>
                <a:cs typeface="+mn-cs"/>
              </a:rPr>
              <a:t>年提出的，是软件发展的一个重要的里程碑。它的主要观点是采用自顶向下、</a:t>
            </a:r>
            <a:r>
              <a:rPr lang="zh-CN" altLang="en-US" sz="1200" b="0" i="0" u="none" strike="noStrike" kern="1200" dirty="0" smtClean="0">
                <a:solidFill>
                  <a:schemeClr val="tx1"/>
                </a:solidFill>
                <a:effectLst/>
                <a:latin typeface="Arial" charset="0"/>
                <a:ea typeface="宋体" pitchFamily="2" charset="-122"/>
                <a:cs typeface="+mn-cs"/>
                <a:hlinkClick r:id="rId3"/>
              </a:rPr>
              <a:t>逐步求精</a:t>
            </a:r>
            <a:r>
              <a:rPr lang="zh-CN" altLang="en-US" sz="1200" b="0" i="0" kern="1200" dirty="0" smtClean="0">
                <a:solidFill>
                  <a:schemeClr val="tx1"/>
                </a:solidFill>
                <a:effectLst/>
                <a:latin typeface="Arial" charset="0"/>
                <a:ea typeface="宋体" pitchFamily="2" charset="-122"/>
                <a:cs typeface="+mn-cs"/>
              </a:rPr>
              <a:t>及</a:t>
            </a:r>
            <a:r>
              <a:rPr lang="zh-CN" altLang="en-US" sz="1200" b="0" i="0" u="none" strike="noStrike" kern="1200" dirty="0" smtClean="0">
                <a:solidFill>
                  <a:schemeClr val="tx1"/>
                </a:solidFill>
                <a:effectLst/>
                <a:latin typeface="Arial" charset="0"/>
                <a:ea typeface="宋体" pitchFamily="2" charset="-122"/>
                <a:cs typeface="+mn-cs"/>
                <a:hlinkClick r:id="rId4"/>
              </a:rPr>
              <a:t>模块</a:t>
            </a:r>
            <a:r>
              <a:rPr lang="zh-CN" altLang="en-US" sz="1200" b="0" i="0" kern="1200" dirty="0" smtClean="0">
                <a:solidFill>
                  <a:schemeClr val="tx1"/>
                </a:solidFill>
                <a:effectLst/>
                <a:latin typeface="Arial" charset="0"/>
                <a:ea typeface="宋体" pitchFamily="2" charset="-122"/>
                <a:cs typeface="+mn-cs"/>
              </a:rPr>
              <a:t>化的程序设计方法；使用三种基本控制结构构造程序，任何程序都可由顺序、选择、循环三种基本控制结构构造。结构化程序设计主要强调的是程序的易读性。</a:t>
            </a:r>
          </a:p>
          <a:p>
            <a:r>
              <a:rPr lang="zh-CN" altLang="en-US" sz="1200" b="0" i="0" kern="1200" dirty="0" smtClean="0">
                <a:solidFill>
                  <a:schemeClr val="tx1"/>
                </a:solidFill>
                <a:effectLst/>
                <a:latin typeface="Arial" charset="0"/>
                <a:ea typeface="宋体" pitchFamily="2" charset="-122"/>
                <a:cs typeface="+mn-cs"/>
              </a:rPr>
              <a:t>内容</a:t>
            </a:r>
          </a:p>
          <a:p>
            <a:r>
              <a:rPr lang="zh-CN" altLang="en-US" sz="1200" b="0" i="0" kern="1200" dirty="0" smtClean="0">
                <a:solidFill>
                  <a:schemeClr val="tx1"/>
                </a:solidFill>
                <a:effectLst/>
                <a:latin typeface="Arial" charset="0"/>
                <a:ea typeface="宋体" pitchFamily="2" charset="-122"/>
                <a:cs typeface="+mn-cs"/>
              </a:rPr>
              <a:t>详细描述处理过程常用三种工具：图形、表格和语言。</a:t>
            </a:r>
          </a:p>
          <a:p>
            <a:r>
              <a:rPr lang="zh-CN" altLang="en-US" sz="1200" b="0" i="0" kern="1200" dirty="0" smtClean="0">
                <a:solidFill>
                  <a:schemeClr val="tx1"/>
                </a:solidFill>
                <a:effectLst/>
                <a:latin typeface="Arial" charset="0"/>
                <a:ea typeface="宋体" pitchFamily="2" charset="-122"/>
                <a:cs typeface="+mn-cs"/>
              </a:rPr>
              <a:t>图形：程序流程图、</a:t>
            </a:r>
            <a:r>
              <a:rPr lang="en-US" altLang="zh-CN" sz="1200" b="0" i="0" kern="1200" dirty="0" smtClean="0">
                <a:solidFill>
                  <a:schemeClr val="tx1"/>
                </a:solidFill>
                <a:effectLst/>
                <a:latin typeface="Arial" charset="0"/>
                <a:ea typeface="宋体" pitchFamily="2" charset="-122"/>
                <a:cs typeface="+mn-cs"/>
              </a:rPr>
              <a:t>N-S</a:t>
            </a:r>
            <a:r>
              <a:rPr lang="zh-CN" altLang="en-US" sz="1200" b="0" i="0" kern="1200" dirty="0" smtClean="0">
                <a:solidFill>
                  <a:schemeClr val="tx1"/>
                </a:solidFill>
                <a:effectLst/>
                <a:latin typeface="Arial" charset="0"/>
                <a:ea typeface="宋体" pitchFamily="2" charset="-122"/>
                <a:cs typeface="+mn-cs"/>
              </a:rPr>
              <a:t>图、</a:t>
            </a:r>
            <a:r>
              <a:rPr lang="en-US" altLang="zh-CN" sz="1200" b="0" i="0" kern="1200" dirty="0" smtClean="0">
                <a:solidFill>
                  <a:schemeClr val="tx1"/>
                </a:solidFill>
                <a:effectLst/>
                <a:latin typeface="Arial" charset="0"/>
                <a:ea typeface="宋体" pitchFamily="2" charset="-122"/>
                <a:cs typeface="+mn-cs"/>
              </a:rPr>
              <a:t>PAD</a:t>
            </a:r>
            <a:r>
              <a:rPr lang="zh-CN" altLang="en-US" sz="1200" b="0" i="0" kern="1200" dirty="0" smtClean="0">
                <a:solidFill>
                  <a:schemeClr val="tx1"/>
                </a:solidFill>
                <a:effectLst/>
                <a:latin typeface="Arial" charset="0"/>
                <a:ea typeface="宋体" pitchFamily="2" charset="-122"/>
                <a:cs typeface="+mn-cs"/>
              </a:rPr>
              <a:t>图</a:t>
            </a:r>
          </a:p>
          <a:p>
            <a:r>
              <a:rPr lang="zh-CN" altLang="en-US" sz="1200" b="0" i="0" kern="1200" dirty="0" smtClean="0">
                <a:solidFill>
                  <a:schemeClr val="tx1"/>
                </a:solidFill>
                <a:effectLst/>
                <a:latin typeface="Arial" charset="0"/>
                <a:ea typeface="宋体" pitchFamily="2" charset="-122"/>
                <a:cs typeface="+mn-cs"/>
              </a:rPr>
              <a:t>表格：判定表</a:t>
            </a:r>
          </a:p>
          <a:p>
            <a:r>
              <a:rPr lang="zh-CN" altLang="en-US" sz="1200" b="0" i="0" kern="1200" dirty="0" smtClean="0">
                <a:solidFill>
                  <a:schemeClr val="tx1"/>
                </a:solidFill>
                <a:effectLst/>
                <a:latin typeface="Arial" charset="0"/>
                <a:ea typeface="宋体" pitchFamily="2" charset="-122"/>
                <a:cs typeface="+mn-cs"/>
              </a:rPr>
              <a:t>语言：</a:t>
            </a:r>
            <a:r>
              <a:rPr lang="zh-CN" altLang="en-US" sz="1200" b="0" i="0" u="none" strike="noStrike" kern="1200" dirty="0" smtClean="0">
                <a:solidFill>
                  <a:schemeClr val="tx1"/>
                </a:solidFill>
                <a:effectLst/>
                <a:latin typeface="Arial" charset="0"/>
                <a:ea typeface="宋体" pitchFamily="2" charset="-122"/>
                <a:cs typeface="+mn-cs"/>
                <a:hlinkClick r:id="rId5"/>
              </a:rPr>
              <a:t>过程设计语言</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PDL</a:t>
            </a:r>
            <a:r>
              <a:rPr lang="zh-CN" altLang="en-US" sz="1200" b="0" i="0" kern="1200" dirty="0" smtClean="0">
                <a:solidFill>
                  <a:schemeClr val="tx1"/>
                </a:solidFill>
                <a:effectLst/>
                <a:latin typeface="Arial" charset="0"/>
                <a:ea typeface="宋体" pitchFamily="2" charset="-122"/>
                <a:cs typeface="+mn-cs"/>
              </a:rPr>
              <a:t>）</a:t>
            </a:r>
          </a:p>
          <a:p>
            <a:r>
              <a:rPr lang="zh-CN" altLang="en-US" sz="1200" b="0" i="0" kern="1200" dirty="0" smtClean="0">
                <a:solidFill>
                  <a:schemeClr val="tx1"/>
                </a:solidFill>
                <a:effectLst/>
                <a:latin typeface="Arial" charset="0"/>
                <a:ea typeface="宋体" pitchFamily="2" charset="-122"/>
                <a:cs typeface="+mn-cs"/>
              </a:rPr>
              <a:t>结构化程序设计曾被称为软件发展中的第三个里程碑。该方法的要点是：</a:t>
            </a:r>
          </a:p>
          <a:p>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1) </a:t>
            </a:r>
            <a:r>
              <a:rPr lang="zh-CN" altLang="en-US" sz="1200" b="0" i="0" kern="1200" dirty="0" smtClean="0">
                <a:solidFill>
                  <a:schemeClr val="tx1"/>
                </a:solidFill>
                <a:effectLst/>
                <a:latin typeface="Arial" charset="0"/>
                <a:ea typeface="宋体" pitchFamily="2" charset="-122"/>
                <a:cs typeface="+mn-cs"/>
              </a:rPr>
              <a:t>主张使用顺序、选择、循环三种基本结构来嵌套连结成具有复杂层次的“结构化程序”，严格控制</a:t>
            </a:r>
            <a:r>
              <a:rPr lang="en-US" altLang="zh-CN" sz="1200" b="0" i="0" kern="1200" dirty="0" smtClean="0">
                <a:solidFill>
                  <a:schemeClr val="tx1"/>
                </a:solidFill>
                <a:effectLst/>
                <a:latin typeface="Arial" charset="0"/>
                <a:ea typeface="宋体" pitchFamily="2" charset="-122"/>
                <a:cs typeface="+mn-cs"/>
              </a:rPr>
              <a:t>GOTO</a:t>
            </a:r>
            <a:r>
              <a:rPr lang="zh-CN" altLang="en-US" sz="1200" b="0" i="0" kern="1200" dirty="0" smtClean="0">
                <a:solidFill>
                  <a:schemeClr val="tx1"/>
                </a:solidFill>
                <a:effectLst/>
                <a:latin typeface="Arial" charset="0"/>
                <a:ea typeface="宋体" pitchFamily="2" charset="-122"/>
                <a:cs typeface="+mn-cs"/>
              </a:rPr>
              <a:t>语句的使用。用这样的方法编出的程序在结构上具有以下效果：</a:t>
            </a:r>
          </a:p>
          <a:p>
            <a:r>
              <a:rPr lang="en-US" altLang="zh-CN" sz="1200" b="0" i="0" kern="1200" dirty="0" smtClean="0">
                <a:solidFill>
                  <a:schemeClr val="tx1"/>
                </a:solidFill>
                <a:effectLst/>
                <a:latin typeface="Arial" charset="0"/>
                <a:ea typeface="宋体" pitchFamily="2" charset="-122"/>
                <a:cs typeface="+mn-cs"/>
              </a:rPr>
              <a:t>a. </a:t>
            </a:r>
            <a:r>
              <a:rPr lang="zh-CN" altLang="en-US" sz="1200" b="0" i="0" kern="1200" dirty="0" smtClean="0">
                <a:solidFill>
                  <a:schemeClr val="tx1"/>
                </a:solidFill>
                <a:effectLst/>
                <a:latin typeface="Arial" charset="0"/>
                <a:ea typeface="宋体" pitchFamily="2" charset="-122"/>
                <a:cs typeface="+mn-cs"/>
              </a:rPr>
              <a:t>以控制结构为单位，只有一个入口，一个出口，所以能独立地理解这一部分。</a:t>
            </a:r>
          </a:p>
          <a:p>
            <a:r>
              <a:rPr lang="en-US" altLang="zh-CN" sz="1200" b="0" i="0" kern="1200" dirty="0" smtClean="0">
                <a:solidFill>
                  <a:schemeClr val="tx1"/>
                </a:solidFill>
                <a:effectLst/>
                <a:latin typeface="Arial" charset="0"/>
                <a:ea typeface="宋体" pitchFamily="2" charset="-122"/>
                <a:cs typeface="+mn-cs"/>
              </a:rPr>
              <a:t>b. </a:t>
            </a:r>
            <a:r>
              <a:rPr lang="zh-CN" altLang="en-US" sz="1200" b="0" i="0" kern="1200" dirty="0" smtClean="0">
                <a:solidFill>
                  <a:schemeClr val="tx1"/>
                </a:solidFill>
                <a:effectLst/>
                <a:latin typeface="Arial" charset="0"/>
                <a:ea typeface="宋体" pitchFamily="2" charset="-122"/>
                <a:cs typeface="+mn-cs"/>
              </a:rPr>
              <a:t>能够以控制结构为单位，从上到下顺序地阅读程序文本。</a:t>
            </a:r>
          </a:p>
          <a:p>
            <a:r>
              <a:rPr lang="en-US" altLang="zh-CN" sz="1200" b="0" i="0" kern="1200" dirty="0" smtClean="0">
                <a:solidFill>
                  <a:schemeClr val="tx1"/>
                </a:solidFill>
                <a:effectLst/>
                <a:latin typeface="Arial" charset="0"/>
                <a:ea typeface="宋体" pitchFamily="2" charset="-122"/>
                <a:cs typeface="+mn-cs"/>
              </a:rPr>
              <a:t>c.</a:t>
            </a:r>
            <a:r>
              <a:rPr lang="zh-CN" altLang="en-US" sz="1200" b="0" i="0" kern="1200" dirty="0" smtClean="0">
                <a:solidFill>
                  <a:schemeClr val="tx1"/>
                </a:solidFill>
                <a:effectLst/>
                <a:latin typeface="Arial" charset="0"/>
                <a:ea typeface="宋体" pitchFamily="2" charset="-122"/>
                <a:cs typeface="+mn-cs"/>
              </a:rPr>
              <a:t>由于程序的静态描述与执行时的控制流程容易对应，所以能够方便正确地理解程序的动作。</a:t>
            </a:r>
          </a:p>
          <a:p>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2</a:t>
            </a:r>
            <a:r>
              <a:rPr lang="zh-CN" altLang="en-US" sz="1200" b="0" i="0" kern="1200" dirty="0" smtClean="0">
                <a:solidFill>
                  <a:schemeClr val="tx1"/>
                </a:solidFill>
                <a:effectLst/>
                <a:latin typeface="Arial" charset="0"/>
                <a:ea typeface="宋体" pitchFamily="2" charset="-122"/>
                <a:cs typeface="+mn-cs"/>
              </a:rPr>
              <a:t>）“自顶而下，逐步求精”的设计思想，其出发点是从问题的总体目标开始，抽象低层的细节，先专心构造高层的结构，然后再一层一层地分解和细化。这使设计者能把握主题，高屋建瓴，避免一开始就陷入复杂的细节中，使复杂的设计过程变得简单明了，过程的结果也容易做到正确可靠。</a:t>
            </a:r>
          </a:p>
          <a:p>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3</a:t>
            </a:r>
            <a:r>
              <a:rPr lang="zh-CN" altLang="en-US" sz="1200" b="0" i="0" kern="1200" dirty="0" smtClean="0">
                <a:solidFill>
                  <a:schemeClr val="tx1"/>
                </a:solidFill>
                <a:effectLst/>
                <a:latin typeface="Arial" charset="0"/>
                <a:ea typeface="宋体" pitchFamily="2" charset="-122"/>
                <a:cs typeface="+mn-cs"/>
              </a:rPr>
              <a:t>）“独立功能，单出、入口”的</a:t>
            </a:r>
            <a:r>
              <a:rPr lang="zh-CN" altLang="en-US" sz="1200" b="0" i="0" u="none" strike="noStrike" kern="1200" dirty="0" smtClean="0">
                <a:solidFill>
                  <a:schemeClr val="tx1"/>
                </a:solidFill>
                <a:effectLst/>
                <a:latin typeface="Arial" charset="0"/>
                <a:ea typeface="宋体" pitchFamily="2" charset="-122"/>
                <a:cs typeface="+mn-cs"/>
                <a:hlinkClick r:id="rId4"/>
              </a:rPr>
              <a:t>模块</a:t>
            </a:r>
            <a:r>
              <a:rPr lang="zh-CN" altLang="en-US" sz="1200" b="0" i="0" kern="1200" dirty="0" smtClean="0">
                <a:solidFill>
                  <a:schemeClr val="tx1"/>
                </a:solidFill>
                <a:effectLst/>
                <a:latin typeface="Arial" charset="0"/>
                <a:ea typeface="宋体" pitchFamily="2" charset="-122"/>
                <a:cs typeface="+mn-cs"/>
              </a:rPr>
              <a:t>结构，减少模块的相互联系使模块可作为插件或积木使用，降低程序的复杂性，提高可靠性。程序编写时，所有模块的功能通过相应的子程序</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函数或过程</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的代码来实现。程序的主体是子程序层次库，它与功能模块的抽象层次相对应，编码原则使得程序流程简洁、清晰，增强可读性。</a:t>
            </a:r>
            <a:r>
              <a:rPr lang="en-US" altLang="zh-CN" sz="1200" b="0" i="0" kern="1200" baseline="30000" dirty="0" smtClean="0">
                <a:solidFill>
                  <a:schemeClr val="tx1"/>
                </a:solidFill>
                <a:effectLst/>
                <a:latin typeface="Arial" charset="0"/>
                <a:ea typeface="宋体" pitchFamily="2" charset="-122"/>
                <a:cs typeface="+mn-cs"/>
              </a:rPr>
              <a:t>[1]</a:t>
            </a:r>
            <a:r>
              <a:rPr lang="zh-CN" altLang="en-US" sz="1200" b="0" i="0" u="none" strike="noStrike" kern="1200" dirty="0" smtClean="0">
                <a:solidFill>
                  <a:schemeClr val="tx1"/>
                </a:solidFill>
                <a:effectLst/>
                <a:latin typeface="Arial" charset="0"/>
                <a:ea typeface="宋体" pitchFamily="2" charset="-122"/>
                <a:cs typeface="+mn-cs"/>
              </a:rPr>
              <a:t> </a:t>
            </a:r>
            <a:endParaRPr lang="zh-CN" altLang="en-US" sz="1200" b="0" i="0" kern="1200" dirty="0" smtClean="0">
              <a:solidFill>
                <a:schemeClr val="tx1"/>
              </a:solidFill>
              <a:effectLst/>
              <a:latin typeface="Arial" charset="0"/>
              <a:ea typeface="宋体" pitchFamily="2" charset="-122"/>
              <a:cs typeface="+mn-cs"/>
            </a:endParaRPr>
          </a:p>
          <a:p>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4</a:t>
            </a:r>
            <a:r>
              <a:rPr lang="zh-CN" altLang="en-US" sz="1200" b="0" i="0" kern="1200" dirty="0" smtClean="0">
                <a:solidFill>
                  <a:schemeClr val="tx1"/>
                </a:solidFill>
                <a:effectLst/>
                <a:latin typeface="Arial" charset="0"/>
                <a:ea typeface="宋体" pitchFamily="2" charset="-122"/>
                <a:cs typeface="+mn-cs"/>
              </a:rPr>
              <a:t>） 主程序员组。</a:t>
            </a:r>
          </a:p>
          <a:p>
            <a:r>
              <a:rPr lang="zh-CN" altLang="en-US" sz="1200" b="0" i="0" kern="1200" dirty="0" smtClean="0">
                <a:solidFill>
                  <a:schemeClr val="tx1"/>
                </a:solidFill>
                <a:effectLst/>
                <a:latin typeface="Arial" charset="0"/>
                <a:ea typeface="宋体" pitchFamily="2" charset="-122"/>
                <a:cs typeface="+mn-cs"/>
              </a:rPr>
              <a:t>其中（</a:t>
            </a:r>
            <a:r>
              <a:rPr lang="en-US" altLang="zh-CN" sz="1200" b="0" i="0" kern="1200" dirty="0" smtClean="0">
                <a:solidFill>
                  <a:schemeClr val="tx1"/>
                </a:solidFill>
                <a:effectLst/>
                <a:latin typeface="Arial" charset="0"/>
                <a:ea typeface="宋体" pitchFamily="2" charset="-122"/>
                <a:cs typeface="+mn-cs"/>
              </a:rPr>
              <a:t>1</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2</a:t>
            </a:r>
            <a:r>
              <a:rPr lang="zh-CN" altLang="en-US" sz="1200" b="0" i="0" kern="1200" dirty="0" smtClean="0">
                <a:solidFill>
                  <a:schemeClr val="tx1"/>
                </a:solidFill>
                <a:effectLst/>
                <a:latin typeface="Arial" charset="0"/>
                <a:ea typeface="宋体" pitchFamily="2" charset="-122"/>
                <a:cs typeface="+mn-cs"/>
              </a:rPr>
              <a:t>）是解决程序结构规范化问题；（</a:t>
            </a:r>
            <a:r>
              <a:rPr lang="en-US" altLang="zh-CN" sz="1200" b="0" i="0" kern="1200" dirty="0" smtClean="0">
                <a:solidFill>
                  <a:schemeClr val="tx1"/>
                </a:solidFill>
                <a:effectLst/>
                <a:latin typeface="Arial" charset="0"/>
                <a:ea typeface="宋体" pitchFamily="2" charset="-122"/>
                <a:cs typeface="+mn-cs"/>
              </a:rPr>
              <a:t>3</a:t>
            </a:r>
            <a:r>
              <a:rPr lang="zh-CN" altLang="en-US" sz="1200" b="0" i="0" kern="1200" dirty="0" smtClean="0">
                <a:solidFill>
                  <a:schemeClr val="tx1"/>
                </a:solidFill>
                <a:effectLst/>
                <a:latin typeface="Arial" charset="0"/>
                <a:ea typeface="宋体" pitchFamily="2" charset="-122"/>
                <a:cs typeface="+mn-cs"/>
              </a:rPr>
              <a:t>）是解决将大划小，将难化简的求解方法问题；（</a:t>
            </a:r>
            <a:r>
              <a:rPr lang="en-US" altLang="zh-CN" sz="1200" b="0" i="0" kern="1200" dirty="0" smtClean="0">
                <a:solidFill>
                  <a:schemeClr val="tx1"/>
                </a:solidFill>
                <a:effectLst/>
                <a:latin typeface="Arial" charset="0"/>
                <a:ea typeface="宋体" pitchFamily="2" charset="-122"/>
                <a:cs typeface="+mn-cs"/>
              </a:rPr>
              <a:t>4</a:t>
            </a:r>
            <a:r>
              <a:rPr lang="zh-CN" altLang="en-US" sz="1200" b="0" i="0" kern="1200" dirty="0" smtClean="0">
                <a:solidFill>
                  <a:schemeClr val="tx1"/>
                </a:solidFill>
                <a:effectLst/>
                <a:latin typeface="Arial" charset="0"/>
                <a:ea typeface="宋体" pitchFamily="2" charset="-122"/>
                <a:cs typeface="+mn-cs"/>
              </a:rPr>
              <a:t>）是解决软件开发的人员组织结构问题。</a:t>
            </a:r>
          </a:p>
          <a:p>
            <a:r>
              <a:rPr lang="zh-CN" altLang="en-US" sz="1200" b="0" i="0" kern="1200" dirty="0" smtClean="0">
                <a:solidFill>
                  <a:schemeClr val="tx1"/>
                </a:solidFill>
                <a:effectLst/>
                <a:latin typeface="Arial" charset="0"/>
                <a:ea typeface="宋体" pitchFamily="2" charset="-122"/>
                <a:cs typeface="+mn-cs"/>
              </a:rPr>
              <a:t>模型</a:t>
            </a:r>
          </a:p>
          <a:p>
            <a:r>
              <a:rPr lang="zh-CN" altLang="en-US" sz="1200" b="0" i="0" kern="1200" dirty="0" smtClean="0">
                <a:solidFill>
                  <a:schemeClr val="tx1"/>
                </a:solidFill>
                <a:effectLst/>
                <a:latin typeface="Arial" charset="0"/>
                <a:ea typeface="宋体" pitchFamily="2" charset="-122"/>
                <a:cs typeface="+mn-cs"/>
              </a:rPr>
              <a:t>结构化程序设计通常使用自上往下的设计模型，开发员将整个程序结构映射到单个小部分。已定义的函数或相似函数的集合在单个模块或字模块中编码，这意味着，代码能够更有效的载入存储器，模块能在其它程序中再利用。模块单独测试之后，与其它模块整合起来形成整个程序组织。</a:t>
            </a:r>
          </a:p>
          <a:p>
            <a:r>
              <a:rPr lang="zh-CN" altLang="en-US" sz="1200" b="0" i="0" kern="1200" dirty="0" smtClean="0">
                <a:solidFill>
                  <a:schemeClr val="tx1"/>
                </a:solidFill>
                <a:effectLst/>
                <a:latin typeface="Arial" charset="0"/>
                <a:ea typeface="宋体" pitchFamily="2" charset="-122"/>
                <a:cs typeface="+mn-cs"/>
              </a:rPr>
              <a:t>程序流程遵循简单的层次化模型，采用“</a:t>
            </a:r>
            <a:r>
              <a:rPr lang="en-US" altLang="zh-CN" sz="1200" b="0" i="0" kern="1200" dirty="0" smtClean="0">
                <a:solidFill>
                  <a:schemeClr val="tx1"/>
                </a:solidFill>
                <a:effectLst/>
                <a:latin typeface="Arial" charset="0"/>
                <a:ea typeface="宋体" pitchFamily="2" charset="-122"/>
                <a:cs typeface="+mn-cs"/>
              </a:rPr>
              <a:t>for”</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repeat”</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while”</a:t>
            </a:r>
            <a:r>
              <a:rPr lang="zh-CN" altLang="en-US" sz="1200" b="0" i="0" kern="1200" dirty="0" smtClean="0">
                <a:solidFill>
                  <a:schemeClr val="tx1"/>
                </a:solidFill>
                <a:effectLst/>
                <a:latin typeface="Arial" charset="0"/>
                <a:ea typeface="宋体" pitchFamily="2" charset="-122"/>
                <a:cs typeface="+mn-cs"/>
              </a:rPr>
              <a:t>等循环结构，鼓励使用“</a:t>
            </a:r>
            <a:r>
              <a:rPr lang="en-US" altLang="zh-CN" sz="1200" b="0" i="0" kern="1200" dirty="0" smtClean="0">
                <a:solidFill>
                  <a:schemeClr val="tx1"/>
                </a:solidFill>
                <a:effectLst/>
                <a:latin typeface="Arial" charset="0"/>
                <a:ea typeface="宋体" pitchFamily="2" charset="-122"/>
                <a:cs typeface="+mn-cs"/>
              </a:rPr>
              <a:t>Go To”</a:t>
            </a:r>
            <a:r>
              <a:rPr lang="zh-CN" altLang="en-US" sz="1200" b="0" i="0" kern="1200" dirty="0" smtClean="0">
                <a:solidFill>
                  <a:schemeClr val="tx1"/>
                </a:solidFill>
                <a:effectLst/>
                <a:latin typeface="Arial" charset="0"/>
                <a:ea typeface="宋体" pitchFamily="2" charset="-122"/>
                <a:cs typeface="+mn-cs"/>
              </a:rPr>
              <a:t>语句。几乎任何语言都能使用结构化程序设计技术来避免非结构化语言的通常陷阱。非结构化程序设计必须依赖于开发人员避免结构问题，从而导致程序组织较差。大多数现代过程式语言都鼓励结构化程序设计。</a:t>
            </a:r>
            <a:endParaRPr lang="zh-CN" altLang="en-US" sz="1200" b="0" i="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fld id="{D8F56E12-ED7A-4DC1-BEE3-D560465C3CE9}" type="slidenum">
              <a:rPr lang="en-US" altLang="zh-CN" smtClean="0"/>
              <a:pPr/>
              <a:t>10</a:t>
            </a:fld>
            <a:endParaRPr lang="en-US" altLang="zh-CN"/>
          </a:p>
        </p:txBody>
      </p:sp>
    </p:spTree>
    <p:extLst>
      <p:ext uri="{BB962C8B-B14F-4D97-AF65-F5344CB8AC3E}">
        <p14:creationId xmlns:p14="http://schemas.microsoft.com/office/powerpoint/2010/main" val="1502038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charset="0"/>
                <a:ea typeface="宋体" pitchFamily="2" charset="-122"/>
                <a:cs typeface="+mn-cs"/>
              </a:rPr>
              <a:t>概念</a:t>
            </a:r>
          </a:p>
          <a:p>
            <a:r>
              <a:rPr lang="zh-CN" altLang="en-US" sz="1200" b="0" i="0" kern="1200" dirty="0" smtClean="0">
                <a:solidFill>
                  <a:schemeClr val="tx1"/>
                </a:solidFill>
                <a:effectLst/>
                <a:latin typeface="Arial" charset="0"/>
                <a:ea typeface="宋体" pitchFamily="2" charset="-122"/>
                <a:cs typeface="+mn-cs"/>
              </a:rPr>
              <a:t>其概念最早由</a:t>
            </a:r>
            <a:r>
              <a:rPr lang="en-US" altLang="zh-CN" sz="1200" b="0" i="0" kern="1200" dirty="0" err="1" smtClean="0">
                <a:solidFill>
                  <a:schemeClr val="tx1"/>
                </a:solidFill>
                <a:effectLst/>
                <a:latin typeface="Arial" charset="0"/>
                <a:ea typeface="宋体" pitchFamily="2" charset="-122"/>
                <a:cs typeface="+mn-cs"/>
              </a:rPr>
              <a:t>E.W.Dijikstra</a:t>
            </a:r>
            <a:r>
              <a:rPr lang="zh-CN" altLang="en-US" sz="1200" b="0" i="0" kern="1200" dirty="0" smtClean="0">
                <a:solidFill>
                  <a:schemeClr val="tx1"/>
                </a:solidFill>
                <a:effectLst/>
                <a:latin typeface="Arial" charset="0"/>
                <a:ea typeface="宋体" pitchFamily="2" charset="-122"/>
                <a:cs typeface="+mn-cs"/>
              </a:rPr>
              <a:t>在</a:t>
            </a:r>
            <a:r>
              <a:rPr lang="en-US" altLang="zh-CN" sz="1200" b="0" i="0" kern="1200" dirty="0" smtClean="0">
                <a:solidFill>
                  <a:schemeClr val="tx1"/>
                </a:solidFill>
                <a:effectLst/>
                <a:latin typeface="Arial" charset="0"/>
                <a:ea typeface="宋体" pitchFamily="2" charset="-122"/>
                <a:cs typeface="+mn-cs"/>
              </a:rPr>
              <a:t>1965</a:t>
            </a:r>
            <a:r>
              <a:rPr lang="zh-CN" altLang="en-US" sz="1200" b="0" i="0" kern="1200" dirty="0" smtClean="0">
                <a:solidFill>
                  <a:schemeClr val="tx1"/>
                </a:solidFill>
                <a:effectLst/>
                <a:latin typeface="Arial" charset="0"/>
                <a:ea typeface="宋体" pitchFamily="2" charset="-122"/>
                <a:cs typeface="+mn-cs"/>
              </a:rPr>
              <a:t>年提出的，是软件发展的一个重要的里程碑。它的主要观点是采用自顶向下、</a:t>
            </a:r>
            <a:r>
              <a:rPr lang="zh-CN" altLang="en-US" sz="1200" b="0" i="0" u="none" strike="noStrike" kern="1200" dirty="0" smtClean="0">
                <a:solidFill>
                  <a:schemeClr val="tx1"/>
                </a:solidFill>
                <a:effectLst/>
                <a:latin typeface="Arial" charset="0"/>
                <a:ea typeface="宋体" pitchFamily="2" charset="-122"/>
                <a:cs typeface="+mn-cs"/>
                <a:hlinkClick r:id="rId3"/>
              </a:rPr>
              <a:t>逐步求精</a:t>
            </a:r>
            <a:r>
              <a:rPr lang="zh-CN" altLang="en-US" sz="1200" b="0" i="0" kern="1200" dirty="0" smtClean="0">
                <a:solidFill>
                  <a:schemeClr val="tx1"/>
                </a:solidFill>
                <a:effectLst/>
                <a:latin typeface="Arial" charset="0"/>
                <a:ea typeface="宋体" pitchFamily="2" charset="-122"/>
                <a:cs typeface="+mn-cs"/>
              </a:rPr>
              <a:t>及</a:t>
            </a:r>
            <a:r>
              <a:rPr lang="zh-CN" altLang="en-US" sz="1200" b="0" i="0" u="none" strike="noStrike" kern="1200" dirty="0" smtClean="0">
                <a:solidFill>
                  <a:schemeClr val="tx1"/>
                </a:solidFill>
                <a:effectLst/>
                <a:latin typeface="Arial" charset="0"/>
                <a:ea typeface="宋体" pitchFamily="2" charset="-122"/>
                <a:cs typeface="+mn-cs"/>
                <a:hlinkClick r:id="rId4"/>
              </a:rPr>
              <a:t>模块</a:t>
            </a:r>
            <a:r>
              <a:rPr lang="zh-CN" altLang="en-US" sz="1200" b="0" i="0" kern="1200" dirty="0" smtClean="0">
                <a:solidFill>
                  <a:schemeClr val="tx1"/>
                </a:solidFill>
                <a:effectLst/>
                <a:latin typeface="Arial" charset="0"/>
                <a:ea typeface="宋体" pitchFamily="2" charset="-122"/>
                <a:cs typeface="+mn-cs"/>
              </a:rPr>
              <a:t>化的程序设计方法；使用三种基本控制结构构造程序，任何程序都可由顺序、选择、循环三种基本控制结构构造。结构化程序设计主要强调的是程序的易读性。</a:t>
            </a:r>
          </a:p>
          <a:p>
            <a:r>
              <a:rPr lang="zh-CN" altLang="en-US" sz="1200" b="0" i="0" kern="1200" dirty="0" smtClean="0">
                <a:solidFill>
                  <a:schemeClr val="tx1"/>
                </a:solidFill>
                <a:effectLst/>
                <a:latin typeface="Arial" charset="0"/>
                <a:ea typeface="宋体" pitchFamily="2" charset="-122"/>
                <a:cs typeface="+mn-cs"/>
              </a:rPr>
              <a:t>内容</a:t>
            </a:r>
          </a:p>
          <a:p>
            <a:r>
              <a:rPr lang="zh-CN" altLang="en-US" sz="1200" b="0" i="0" kern="1200" dirty="0" smtClean="0">
                <a:solidFill>
                  <a:schemeClr val="tx1"/>
                </a:solidFill>
                <a:effectLst/>
                <a:latin typeface="Arial" charset="0"/>
                <a:ea typeface="宋体" pitchFamily="2" charset="-122"/>
                <a:cs typeface="+mn-cs"/>
              </a:rPr>
              <a:t>详细描述处理过程常用三种工具：图形、表格和语言。</a:t>
            </a:r>
          </a:p>
          <a:p>
            <a:r>
              <a:rPr lang="zh-CN" altLang="en-US" sz="1200" b="0" i="0" kern="1200" dirty="0" smtClean="0">
                <a:solidFill>
                  <a:schemeClr val="tx1"/>
                </a:solidFill>
                <a:effectLst/>
                <a:latin typeface="Arial" charset="0"/>
                <a:ea typeface="宋体" pitchFamily="2" charset="-122"/>
                <a:cs typeface="+mn-cs"/>
              </a:rPr>
              <a:t>图形：程序流程图、</a:t>
            </a:r>
            <a:r>
              <a:rPr lang="en-US" altLang="zh-CN" sz="1200" b="0" i="0" kern="1200" dirty="0" smtClean="0">
                <a:solidFill>
                  <a:schemeClr val="tx1"/>
                </a:solidFill>
                <a:effectLst/>
                <a:latin typeface="Arial" charset="0"/>
                <a:ea typeface="宋体" pitchFamily="2" charset="-122"/>
                <a:cs typeface="+mn-cs"/>
              </a:rPr>
              <a:t>N-S</a:t>
            </a:r>
            <a:r>
              <a:rPr lang="zh-CN" altLang="en-US" sz="1200" b="0" i="0" kern="1200" dirty="0" smtClean="0">
                <a:solidFill>
                  <a:schemeClr val="tx1"/>
                </a:solidFill>
                <a:effectLst/>
                <a:latin typeface="Arial" charset="0"/>
                <a:ea typeface="宋体" pitchFamily="2" charset="-122"/>
                <a:cs typeface="+mn-cs"/>
              </a:rPr>
              <a:t>图、</a:t>
            </a:r>
            <a:r>
              <a:rPr lang="en-US" altLang="zh-CN" sz="1200" b="0" i="0" kern="1200" dirty="0" smtClean="0">
                <a:solidFill>
                  <a:schemeClr val="tx1"/>
                </a:solidFill>
                <a:effectLst/>
                <a:latin typeface="Arial" charset="0"/>
                <a:ea typeface="宋体" pitchFamily="2" charset="-122"/>
                <a:cs typeface="+mn-cs"/>
              </a:rPr>
              <a:t>PAD</a:t>
            </a:r>
            <a:r>
              <a:rPr lang="zh-CN" altLang="en-US" sz="1200" b="0" i="0" kern="1200" dirty="0" smtClean="0">
                <a:solidFill>
                  <a:schemeClr val="tx1"/>
                </a:solidFill>
                <a:effectLst/>
                <a:latin typeface="Arial" charset="0"/>
                <a:ea typeface="宋体" pitchFamily="2" charset="-122"/>
                <a:cs typeface="+mn-cs"/>
              </a:rPr>
              <a:t>图</a:t>
            </a:r>
          </a:p>
          <a:p>
            <a:r>
              <a:rPr lang="zh-CN" altLang="en-US" sz="1200" b="0" i="0" kern="1200" dirty="0" smtClean="0">
                <a:solidFill>
                  <a:schemeClr val="tx1"/>
                </a:solidFill>
                <a:effectLst/>
                <a:latin typeface="Arial" charset="0"/>
                <a:ea typeface="宋体" pitchFamily="2" charset="-122"/>
                <a:cs typeface="+mn-cs"/>
              </a:rPr>
              <a:t>表格：判定表</a:t>
            </a:r>
          </a:p>
          <a:p>
            <a:r>
              <a:rPr lang="zh-CN" altLang="en-US" sz="1200" b="0" i="0" kern="1200" dirty="0" smtClean="0">
                <a:solidFill>
                  <a:schemeClr val="tx1"/>
                </a:solidFill>
                <a:effectLst/>
                <a:latin typeface="Arial" charset="0"/>
                <a:ea typeface="宋体" pitchFamily="2" charset="-122"/>
                <a:cs typeface="+mn-cs"/>
              </a:rPr>
              <a:t>语言：</a:t>
            </a:r>
            <a:r>
              <a:rPr lang="zh-CN" altLang="en-US" sz="1200" b="0" i="0" u="none" strike="noStrike" kern="1200" dirty="0" smtClean="0">
                <a:solidFill>
                  <a:schemeClr val="tx1"/>
                </a:solidFill>
                <a:effectLst/>
                <a:latin typeface="Arial" charset="0"/>
                <a:ea typeface="宋体" pitchFamily="2" charset="-122"/>
                <a:cs typeface="+mn-cs"/>
                <a:hlinkClick r:id="rId5"/>
              </a:rPr>
              <a:t>过程设计语言</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PDL</a:t>
            </a:r>
            <a:r>
              <a:rPr lang="zh-CN" altLang="en-US" sz="1200" b="0" i="0" kern="1200" dirty="0" smtClean="0">
                <a:solidFill>
                  <a:schemeClr val="tx1"/>
                </a:solidFill>
                <a:effectLst/>
                <a:latin typeface="Arial" charset="0"/>
                <a:ea typeface="宋体" pitchFamily="2" charset="-122"/>
                <a:cs typeface="+mn-cs"/>
              </a:rPr>
              <a:t>）</a:t>
            </a:r>
          </a:p>
          <a:p>
            <a:r>
              <a:rPr lang="zh-CN" altLang="en-US" sz="1200" b="0" i="0" kern="1200" dirty="0" smtClean="0">
                <a:solidFill>
                  <a:schemeClr val="tx1"/>
                </a:solidFill>
                <a:effectLst/>
                <a:latin typeface="Arial" charset="0"/>
                <a:ea typeface="宋体" pitchFamily="2" charset="-122"/>
                <a:cs typeface="+mn-cs"/>
              </a:rPr>
              <a:t>结构化程序设计曾被称为软件发展中的第三个里程碑。该方法的要点是：</a:t>
            </a:r>
          </a:p>
          <a:p>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1) </a:t>
            </a:r>
            <a:r>
              <a:rPr lang="zh-CN" altLang="en-US" sz="1200" b="0" i="0" kern="1200" dirty="0" smtClean="0">
                <a:solidFill>
                  <a:schemeClr val="tx1"/>
                </a:solidFill>
                <a:effectLst/>
                <a:latin typeface="Arial" charset="0"/>
                <a:ea typeface="宋体" pitchFamily="2" charset="-122"/>
                <a:cs typeface="+mn-cs"/>
              </a:rPr>
              <a:t>主张使用顺序、选择、循环三种基本结构来嵌套连结成具有复杂层次的“结构化程序”，严格控制</a:t>
            </a:r>
            <a:r>
              <a:rPr lang="en-US" altLang="zh-CN" sz="1200" b="0" i="0" kern="1200" dirty="0" smtClean="0">
                <a:solidFill>
                  <a:schemeClr val="tx1"/>
                </a:solidFill>
                <a:effectLst/>
                <a:latin typeface="Arial" charset="0"/>
                <a:ea typeface="宋体" pitchFamily="2" charset="-122"/>
                <a:cs typeface="+mn-cs"/>
              </a:rPr>
              <a:t>GOTO</a:t>
            </a:r>
            <a:r>
              <a:rPr lang="zh-CN" altLang="en-US" sz="1200" b="0" i="0" kern="1200" dirty="0" smtClean="0">
                <a:solidFill>
                  <a:schemeClr val="tx1"/>
                </a:solidFill>
                <a:effectLst/>
                <a:latin typeface="Arial" charset="0"/>
                <a:ea typeface="宋体" pitchFamily="2" charset="-122"/>
                <a:cs typeface="+mn-cs"/>
              </a:rPr>
              <a:t>语句的使用。用这样的方法编出的程序在结构上具有以下效果：</a:t>
            </a:r>
          </a:p>
          <a:p>
            <a:r>
              <a:rPr lang="en-US" altLang="zh-CN" sz="1200" b="0" i="0" kern="1200" dirty="0" smtClean="0">
                <a:solidFill>
                  <a:schemeClr val="tx1"/>
                </a:solidFill>
                <a:effectLst/>
                <a:latin typeface="Arial" charset="0"/>
                <a:ea typeface="宋体" pitchFamily="2" charset="-122"/>
                <a:cs typeface="+mn-cs"/>
              </a:rPr>
              <a:t>a. </a:t>
            </a:r>
            <a:r>
              <a:rPr lang="zh-CN" altLang="en-US" sz="1200" b="0" i="0" kern="1200" dirty="0" smtClean="0">
                <a:solidFill>
                  <a:schemeClr val="tx1"/>
                </a:solidFill>
                <a:effectLst/>
                <a:latin typeface="Arial" charset="0"/>
                <a:ea typeface="宋体" pitchFamily="2" charset="-122"/>
                <a:cs typeface="+mn-cs"/>
              </a:rPr>
              <a:t>以控制结构为单位，只有一个入口，一个出口，所以能独立地理解这一部分。</a:t>
            </a:r>
          </a:p>
          <a:p>
            <a:r>
              <a:rPr lang="en-US" altLang="zh-CN" sz="1200" b="0" i="0" kern="1200" dirty="0" smtClean="0">
                <a:solidFill>
                  <a:schemeClr val="tx1"/>
                </a:solidFill>
                <a:effectLst/>
                <a:latin typeface="Arial" charset="0"/>
                <a:ea typeface="宋体" pitchFamily="2" charset="-122"/>
                <a:cs typeface="+mn-cs"/>
              </a:rPr>
              <a:t>b. </a:t>
            </a:r>
            <a:r>
              <a:rPr lang="zh-CN" altLang="en-US" sz="1200" b="0" i="0" kern="1200" dirty="0" smtClean="0">
                <a:solidFill>
                  <a:schemeClr val="tx1"/>
                </a:solidFill>
                <a:effectLst/>
                <a:latin typeface="Arial" charset="0"/>
                <a:ea typeface="宋体" pitchFamily="2" charset="-122"/>
                <a:cs typeface="+mn-cs"/>
              </a:rPr>
              <a:t>能够以控制结构为单位，从上到下顺序地阅读程序文本。</a:t>
            </a:r>
          </a:p>
          <a:p>
            <a:r>
              <a:rPr lang="en-US" altLang="zh-CN" sz="1200" b="0" i="0" kern="1200" dirty="0" smtClean="0">
                <a:solidFill>
                  <a:schemeClr val="tx1"/>
                </a:solidFill>
                <a:effectLst/>
                <a:latin typeface="Arial" charset="0"/>
                <a:ea typeface="宋体" pitchFamily="2" charset="-122"/>
                <a:cs typeface="+mn-cs"/>
              </a:rPr>
              <a:t>c.</a:t>
            </a:r>
            <a:r>
              <a:rPr lang="zh-CN" altLang="en-US" sz="1200" b="0" i="0" kern="1200" dirty="0" smtClean="0">
                <a:solidFill>
                  <a:schemeClr val="tx1"/>
                </a:solidFill>
                <a:effectLst/>
                <a:latin typeface="Arial" charset="0"/>
                <a:ea typeface="宋体" pitchFamily="2" charset="-122"/>
                <a:cs typeface="+mn-cs"/>
              </a:rPr>
              <a:t>由于程序的静态描述与执行时的控制流程容易对应，所以能够方便正确地理解程序的动作。</a:t>
            </a:r>
          </a:p>
          <a:p>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2</a:t>
            </a:r>
            <a:r>
              <a:rPr lang="zh-CN" altLang="en-US" sz="1200" b="0" i="0" kern="1200" dirty="0" smtClean="0">
                <a:solidFill>
                  <a:schemeClr val="tx1"/>
                </a:solidFill>
                <a:effectLst/>
                <a:latin typeface="Arial" charset="0"/>
                <a:ea typeface="宋体" pitchFamily="2" charset="-122"/>
                <a:cs typeface="+mn-cs"/>
              </a:rPr>
              <a:t>）“自顶而下，逐步求精”的设计思想，其出发点是从问题的总体目标开始，抽象低层的细节，先专心构造高层的结构，然后再一层一层地分解和细化。这使设计者能把握主题，高屋建瓴，避免一开始就陷入复杂的细节中，使复杂的设计过程变得简单明了，过程的结果也容易做到正确可靠。</a:t>
            </a:r>
          </a:p>
          <a:p>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3</a:t>
            </a:r>
            <a:r>
              <a:rPr lang="zh-CN" altLang="en-US" sz="1200" b="0" i="0" kern="1200" dirty="0" smtClean="0">
                <a:solidFill>
                  <a:schemeClr val="tx1"/>
                </a:solidFill>
                <a:effectLst/>
                <a:latin typeface="Arial" charset="0"/>
                <a:ea typeface="宋体" pitchFamily="2" charset="-122"/>
                <a:cs typeface="+mn-cs"/>
              </a:rPr>
              <a:t>）“独立功能，单出、入口”的</a:t>
            </a:r>
            <a:r>
              <a:rPr lang="zh-CN" altLang="en-US" sz="1200" b="0" i="0" u="none" strike="noStrike" kern="1200" dirty="0" smtClean="0">
                <a:solidFill>
                  <a:schemeClr val="tx1"/>
                </a:solidFill>
                <a:effectLst/>
                <a:latin typeface="Arial" charset="0"/>
                <a:ea typeface="宋体" pitchFamily="2" charset="-122"/>
                <a:cs typeface="+mn-cs"/>
                <a:hlinkClick r:id="rId4"/>
              </a:rPr>
              <a:t>模块</a:t>
            </a:r>
            <a:r>
              <a:rPr lang="zh-CN" altLang="en-US" sz="1200" b="0" i="0" kern="1200" dirty="0" smtClean="0">
                <a:solidFill>
                  <a:schemeClr val="tx1"/>
                </a:solidFill>
                <a:effectLst/>
                <a:latin typeface="Arial" charset="0"/>
                <a:ea typeface="宋体" pitchFamily="2" charset="-122"/>
                <a:cs typeface="+mn-cs"/>
              </a:rPr>
              <a:t>结构，减少模块的相互联系使模块可作为插件或积木使用，降低程序的复杂性，提高可靠性。程序编写时，所有模块的功能通过相应的子程序</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函数或过程</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的代码来实现。程序的主体是子程序层次库，它与功能模块的抽象层次相对应，编码原则使得程序流程简洁、清晰，增强可读性。</a:t>
            </a:r>
            <a:r>
              <a:rPr lang="en-US" altLang="zh-CN" sz="1200" b="0" i="0" kern="1200" baseline="30000" dirty="0" smtClean="0">
                <a:solidFill>
                  <a:schemeClr val="tx1"/>
                </a:solidFill>
                <a:effectLst/>
                <a:latin typeface="Arial" charset="0"/>
                <a:ea typeface="宋体" pitchFamily="2" charset="-122"/>
                <a:cs typeface="+mn-cs"/>
              </a:rPr>
              <a:t>[1]</a:t>
            </a:r>
            <a:r>
              <a:rPr lang="zh-CN" altLang="en-US" sz="1200" b="0" i="0" u="none" strike="noStrike" kern="1200" dirty="0" smtClean="0">
                <a:solidFill>
                  <a:schemeClr val="tx1"/>
                </a:solidFill>
                <a:effectLst/>
                <a:latin typeface="Arial" charset="0"/>
                <a:ea typeface="宋体" pitchFamily="2" charset="-122"/>
                <a:cs typeface="+mn-cs"/>
              </a:rPr>
              <a:t> </a:t>
            </a:r>
            <a:endParaRPr lang="zh-CN" altLang="en-US" sz="1200" b="0" i="0" kern="1200" dirty="0" smtClean="0">
              <a:solidFill>
                <a:schemeClr val="tx1"/>
              </a:solidFill>
              <a:effectLst/>
              <a:latin typeface="Arial" charset="0"/>
              <a:ea typeface="宋体" pitchFamily="2" charset="-122"/>
              <a:cs typeface="+mn-cs"/>
            </a:endParaRPr>
          </a:p>
          <a:p>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4</a:t>
            </a:r>
            <a:r>
              <a:rPr lang="zh-CN" altLang="en-US" sz="1200" b="0" i="0" kern="1200" dirty="0" smtClean="0">
                <a:solidFill>
                  <a:schemeClr val="tx1"/>
                </a:solidFill>
                <a:effectLst/>
                <a:latin typeface="Arial" charset="0"/>
                <a:ea typeface="宋体" pitchFamily="2" charset="-122"/>
                <a:cs typeface="+mn-cs"/>
              </a:rPr>
              <a:t>） 主程序员组。</a:t>
            </a:r>
          </a:p>
          <a:p>
            <a:r>
              <a:rPr lang="zh-CN" altLang="en-US" sz="1200" b="0" i="0" kern="1200" dirty="0" smtClean="0">
                <a:solidFill>
                  <a:schemeClr val="tx1"/>
                </a:solidFill>
                <a:effectLst/>
                <a:latin typeface="Arial" charset="0"/>
                <a:ea typeface="宋体" pitchFamily="2" charset="-122"/>
                <a:cs typeface="+mn-cs"/>
              </a:rPr>
              <a:t>其中（</a:t>
            </a:r>
            <a:r>
              <a:rPr lang="en-US" altLang="zh-CN" sz="1200" b="0" i="0" kern="1200" dirty="0" smtClean="0">
                <a:solidFill>
                  <a:schemeClr val="tx1"/>
                </a:solidFill>
                <a:effectLst/>
                <a:latin typeface="Arial" charset="0"/>
                <a:ea typeface="宋体" pitchFamily="2" charset="-122"/>
                <a:cs typeface="+mn-cs"/>
              </a:rPr>
              <a:t>1</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2</a:t>
            </a:r>
            <a:r>
              <a:rPr lang="zh-CN" altLang="en-US" sz="1200" b="0" i="0" kern="1200" dirty="0" smtClean="0">
                <a:solidFill>
                  <a:schemeClr val="tx1"/>
                </a:solidFill>
                <a:effectLst/>
                <a:latin typeface="Arial" charset="0"/>
                <a:ea typeface="宋体" pitchFamily="2" charset="-122"/>
                <a:cs typeface="+mn-cs"/>
              </a:rPr>
              <a:t>）是解决程序结构规范化问题；（</a:t>
            </a:r>
            <a:r>
              <a:rPr lang="en-US" altLang="zh-CN" sz="1200" b="0" i="0" kern="1200" dirty="0" smtClean="0">
                <a:solidFill>
                  <a:schemeClr val="tx1"/>
                </a:solidFill>
                <a:effectLst/>
                <a:latin typeface="Arial" charset="0"/>
                <a:ea typeface="宋体" pitchFamily="2" charset="-122"/>
                <a:cs typeface="+mn-cs"/>
              </a:rPr>
              <a:t>3</a:t>
            </a:r>
            <a:r>
              <a:rPr lang="zh-CN" altLang="en-US" sz="1200" b="0" i="0" kern="1200" dirty="0" smtClean="0">
                <a:solidFill>
                  <a:schemeClr val="tx1"/>
                </a:solidFill>
                <a:effectLst/>
                <a:latin typeface="Arial" charset="0"/>
                <a:ea typeface="宋体" pitchFamily="2" charset="-122"/>
                <a:cs typeface="+mn-cs"/>
              </a:rPr>
              <a:t>）是解决将大划小，将难化简的求解方法问题；（</a:t>
            </a:r>
            <a:r>
              <a:rPr lang="en-US" altLang="zh-CN" sz="1200" b="0" i="0" kern="1200" dirty="0" smtClean="0">
                <a:solidFill>
                  <a:schemeClr val="tx1"/>
                </a:solidFill>
                <a:effectLst/>
                <a:latin typeface="Arial" charset="0"/>
                <a:ea typeface="宋体" pitchFamily="2" charset="-122"/>
                <a:cs typeface="+mn-cs"/>
              </a:rPr>
              <a:t>4</a:t>
            </a:r>
            <a:r>
              <a:rPr lang="zh-CN" altLang="en-US" sz="1200" b="0" i="0" kern="1200" dirty="0" smtClean="0">
                <a:solidFill>
                  <a:schemeClr val="tx1"/>
                </a:solidFill>
                <a:effectLst/>
                <a:latin typeface="Arial" charset="0"/>
                <a:ea typeface="宋体" pitchFamily="2" charset="-122"/>
                <a:cs typeface="+mn-cs"/>
              </a:rPr>
              <a:t>）是解决软件开发的人员组织结构问题。</a:t>
            </a:r>
          </a:p>
          <a:p>
            <a:r>
              <a:rPr lang="zh-CN" altLang="en-US" sz="1200" b="0" i="0" kern="1200" dirty="0" smtClean="0">
                <a:solidFill>
                  <a:schemeClr val="tx1"/>
                </a:solidFill>
                <a:effectLst/>
                <a:latin typeface="Arial" charset="0"/>
                <a:ea typeface="宋体" pitchFamily="2" charset="-122"/>
                <a:cs typeface="+mn-cs"/>
              </a:rPr>
              <a:t>模型</a:t>
            </a:r>
          </a:p>
          <a:p>
            <a:r>
              <a:rPr lang="zh-CN" altLang="en-US" sz="1200" b="0" i="0" kern="1200" dirty="0" smtClean="0">
                <a:solidFill>
                  <a:schemeClr val="tx1"/>
                </a:solidFill>
                <a:effectLst/>
                <a:latin typeface="Arial" charset="0"/>
                <a:ea typeface="宋体" pitchFamily="2" charset="-122"/>
                <a:cs typeface="+mn-cs"/>
              </a:rPr>
              <a:t>结构化程序设计通常使用自上往下的设计模型，开发员将整个程序结构映射到单个小部分。已定义的函数或相似函数的集合在单个模块或字模块中编码，这意味着，代码能够更有效的载入存储器，模块能在其它程序中再利用。模块单独测试之后，与其它模块整合起来形成整个程序组织。</a:t>
            </a:r>
          </a:p>
          <a:p>
            <a:r>
              <a:rPr lang="zh-CN" altLang="en-US" sz="1200" b="0" i="0" kern="1200" dirty="0" smtClean="0">
                <a:solidFill>
                  <a:schemeClr val="tx1"/>
                </a:solidFill>
                <a:effectLst/>
                <a:latin typeface="Arial" charset="0"/>
                <a:ea typeface="宋体" pitchFamily="2" charset="-122"/>
                <a:cs typeface="+mn-cs"/>
              </a:rPr>
              <a:t>程序流程遵循简单的层次化模型，采用“</a:t>
            </a:r>
            <a:r>
              <a:rPr lang="en-US" altLang="zh-CN" sz="1200" b="0" i="0" kern="1200" dirty="0" smtClean="0">
                <a:solidFill>
                  <a:schemeClr val="tx1"/>
                </a:solidFill>
                <a:effectLst/>
                <a:latin typeface="Arial" charset="0"/>
                <a:ea typeface="宋体" pitchFamily="2" charset="-122"/>
                <a:cs typeface="+mn-cs"/>
              </a:rPr>
              <a:t>for”</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repeat”</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while”</a:t>
            </a:r>
            <a:r>
              <a:rPr lang="zh-CN" altLang="en-US" sz="1200" b="0" i="0" kern="1200" dirty="0" smtClean="0">
                <a:solidFill>
                  <a:schemeClr val="tx1"/>
                </a:solidFill>
                <a:effectLst/>
                <a:latin typeface="Arial" charset="0"/>
                <a:ea typeface="宋体" pitchFamily="2" charset="-122"/>
                <a:cs typeface="+mn-cs"/>
              </a:rPr>
              <a:t>等循环结构，鼓励使用“</a:t>
            </a:r>
            <a:r>
              <a:rPr lang="en-US" altLang="zh-CN" sz="1200" b="0" i="0" kern="1200" dirty="0" smtClean="0">
                <a:solidFill>
                  <a:schemeClr val="tx1"/>
                </a:solidFill>
                <a:effectLst/>
                <a:latin typeface="Arial" charset="0"/>
                <a:ea typeface="宋体" pitchFamily="2" charset="-122"/>
                <a:cs typeface="+mn-cs"/>
              </a:rPr>
              <a:t>Go To”</a:t>
            </a:r>
            <a:r>
              <a:rPr lang="zh-CN" altLang="en-US" sz="1200" b="0" i="0" kern="1200" dirty="0" smtClean="0">
                <a:solidFill>
                  <a:schemeClr val="tx1"/>
                </a:solidFill>
                <a:effectLst/>
                <a:latin typeface="Arial" charset="0"/>
                <a:ea typeface="宋体" pitchFamily="2" charset="-122"/>
                <a:cs typeface="+mn-cs"/>
              </a:rPr>
              <a:t>语句。几乎任何语言都能使用结构化程序设计技术来避免非结构化语言的通常陷阱。非结构化程序设计必须依赖于开发人员避免结构问题，从而导致程序组织较差。大多数现代过程式语言都鼓励结构化程序设计。</a:t>
            </a:r>
            <a:endParaRPr lang="zh-CN" altLang="en-US" sz="1200" b="0" i="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fld id="{D8F56E12-ED7A-4DC1-BEE3-D560465C3CE9}" type="slidenum">
              <a:rPr lang="en-US" altLang="zh-CN" smtClean="0"/>
              <a:pPr/>
              <a:t>11</a:t>
            </a:fld>
            <a:endParaRPr lang="en-US" altLang="zh-CN"/>
          </a:p>
        </p:txBody>
      </p:sp>
    </p:spTree>
    <p:extLst>
      <p:ext uri="{BB962C8B-B14F-4D97-AF65-F5344CB8AC3E}">
        <p14:creationId xmlns:p14="http://schemas.microsoft.com/office/powerpoint/2010/main" val="513352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C3BA79-1D6C-47E1-83F4-EBE53A9E1D59}" type="slidenum">
              <a:rPr lang="en-US" altLang="zh-CN"/>
              <a:pPr/>
              <a:t>17</a:t>
            </a:fld>
            <a:endParaRPr lang="en-US" altLang="zh-CN"/>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p:txBody>
          <a:bodyPr/>
          <a:lstStyle/>
          <a:p>
            <a:endParaRPr lang="en-US" altLang="zh-CN" dirty="0"/>
          </a:p>
        </p:txBody>
      </p:sp>
    </p:spTree>
    <p:extLst>
      <p:ext uri="{BB962C8B-B14F-4D97-AF65-F5344CB8AC3E}">
        <p14:creationId xmlns:p14="http://schemas.microsoft.com/office/powerpoint/2010/main" val="3542622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EC696F-2C8B-4357-857C-CA5970447797}" type="slidenum">
              <a:rPr lang="en-US" altLang="zh-CN"/>
              <a:pPr/>
              <a:t>18</a:t>
            </a:fld>
            <a:endParaRPr lang="en-US" altLang="zh-CN"/>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r>
              <a:rPr lang="zh-CN" altLang="en-US"/>
              <a:t>程序设计语言的特性会影响人思维和解决问题的方式，</a:t>
            </a:r>
          </a:p>
          <a:p>
            <a:r>
              <a:rPr lang="zh-CN" altLang="en-US"/>
              <a:t>会影响其它人阅读和理解程序的难易程度。</a:t>
            </a:r>
          </a:p>
          <a:p>
            <a:r>
              <a:rPr lang="en-US" altLang="zh-CN"/>
              <a:t>——</a:t>
            </a:r>
            <a:r>
              <a:rPr lang="zh-CN" altLang="en-US"/>
              <a:t>因此，编码以前一定要慎重地选择一种适当的程序设计语言。</a:t>
            </a:r>
          </a:p>
        </p:txBody>
      </p:sp>
    </p:spTree>
    <p:extLst>
      <p:ext uri="{BB962C8B-B14F-4D97-AF65-F5344CB8AC3E}">
        <p14:creationId xmlns:p14="http://schemas.microsoft.com/office/powerpoint/2010/main" val="19950706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684213" y="2060575"/>
            <a:ext cx="7772400" cy="1470025"/>
          </a:xfrm>
        </p:spPr>
        <p:txBody>
          <a:bodyPr/>
          <a:lstStyle>
            <a:lvl1pPr>
              <a:defRPr/>
            </a:lvl1pPr>
          </a:lstStyle>
          <a:p>
            <a:r>
              <a:rPr lang="zh-CN" altLang="en-US"/>
              <a:t>单击此处编辑母版标题样式</a:t>
            </a:r>
          </a:p>
        </p:txBody>
      </p:sp>
      <p:sp>
        <p:nvSpPr>
          <p:cNvPr id="6147" name="Rectangle 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pic>
        <p:nvPicPr>
          <p:cNvPr id="6148" name="Picture 4"/>
          <p:cNvPicPr>
            <a:picLocks noChangeAspect="1" noChangeArrowheads="1"/>
          </p:cNvPicPr>
          <p:nvPr/>
        </p:nvPicPr>
        <p:blipFill>
          <a:blip r:embed="rId2" cstate="print"/>
          <a:srcRect l="8949" t="1657" r="4535" b="3894"/>
          <a:stretch>
            <a:fillRect/>
          </a:stretch>
        </p:blipFill>
        <p:spPr bwMode="auto">
          <a:xfrm>
            <a:off x="1042988" y="2997200"/>
            <a:ext cx="6902450" cy="2713038"/>
          </a:xfrm>
          <a:prstGeom prst="rect">
            <a:avLst/>
          </a:prstGeom>
          <a:noFill/>
          <a:ln w="9525">
            <a:noFill/>
            <a:miter lim="800000"/>
            <a:headEnd/>
            <a:tailEnd/>
          </a:ln>
          <a:effectLst/>
        </p:spPr>
      </p:pic>
      <p:sp>
        <p:nvSpPr>
          <p:cNvPr id="6149" name="Line 5"/>
          <p:cNvSpPr>
            <a:spLocks noChangeShapeType="1"/>
          </p:cNvSpPr>
          <p:nvPr/>
        </p:nvSpPr>
        <p:spPr bwMode="auto">
          <a:xfrm>
            <a:off x="457200" y="6172200"/>
            <a:ext cx="8229600" cy="0"/>
          </a:xfrm>
          <a:prstGeom prst="line">
            <a:avLst/>
          </a:prstGeom>
          <a:noFill/>
          <a:ln w="19050">
            <a:solidFill>
              <a:schemeClr val="accent2"/>
            </a:solidFill>
            <a:round/>
            <a:headEnd/>
            <a:tailEnd/>
          </a:ln>
          <a:effectLst/>
        </p:spPr>
        <p:txBody>
          <a:bodyPr/>
          <a:lstStyle/>
          <a:p>
            <a:endParaRPr lang="zh-CN" altLang="en-US"/>
          </a:p>
        </p:txBody>
      </p:sp>
      <p:sp>
        <p:nvSpPr>
          <p:cNvPr id="6150" name="Line 6"/>
          <p:cNvSpPr>
            <a:spLocks noChangeShapeType="1"/>
          </p:cNvSpPr>
          <p:nvPr/>
        </p:nvSpPr>
        <p:spPr bwMode="auto">
          <a:xfrm>
            <a:off x="107950" y="908050"/>
            <a:ext cx="8567738" cy="0"/>
          </a:xfrm>
          <a:prstGeom prst="line">
            <a:avLst/>
          </a:prstGeom>
          <a:noFill/>
          <a:ln w="19050">
            <a:solidFill>
              <a:schemeClr val="accent2"/>
            </a:solidFill>
            <a:round/>
            <a:headEnd/>
            <a:tailEnd/>
          </a:ln>
          <a:effectLst/>
        </p:spPr>
        <p:txBody>
          <a:bodyPr/>
          <a:lstStyle/>
          <a:p>
            <a:endParaRPr lang="zh-CN" altLang="en-US"/>
          </a:p>
        </p:txBody>
      </p:sp>
      <p:pic>
        <p:nvPicPr>
          <p:cNvPr id="6151" name="Picture 7" descr="计算机科学与技术学院"/>
          <p:cNvPicPr>
            <a:picLocks noChangeAspect="1" noChangeArrowheads="1"/>
          </p:cNvPicPr>
          <p:nvPr/>
        </p:nvPicPr>
        <p:blipFill>
          <a:blip r:embed="rId3" cstate="print">
            <a:clrChange>
              <a:clrFrom>
                <a:srgbClr val="F0F2F1"/>
              </a:clrFrom>
              <a:clrTo>
                <a:srgbClr val="F0F2F1">
                  <a:alpha val="0"/>
                </a:srgbClr>
              </a:clrTo>
            </a:clrChange>
          </a:blip>
          <a:srcRect/>
          <a:stretch>
            <a:fillRect/>
          </a:stretch>
        </p:blipFill>
        <p:spPr bwMode="auto">
          <a:xfrm>
            <a:off x="903288" y="127000"/>
            <a:ext cx="7129462" cy="711200"/>
          </a:xfrm>
          <a:prstGeom prst="rect">
            <a:avLst/>
          </a:prstGeom>
          <a:noFill/>
        </p:spPr>
      </p:pic>
      <p:pic>
        <p:nvPicPr>
          <p:cNvPr id="6152" name="Picture 8" descr="ppt页脚图片"/>
          <p:cNvPicPr>
            <a:picLocks noChangeAspect="1" noChangeArrowheads="1"/>
          </p:cNvPicPr>
          <p:nvPr userDrawn="1"/>
        </p:nvPicPr>
        <p:blipFill>
          <a:blip r:embed="rId4" cstate="print"/>
          <a:srcRect/>
          <a:stretch>
            <a:fillRect/>
          </a:stretch>
        </p:blipFill>
        <p:spPr bwMode="auto">
          <a:xfrm>
            <a:off x="0" y="6599238"/>
            <a:ext cx="9144000" cy="274637"/>
          </a:xfrm>
          <a:prstGeom prst="rect">
            <a:avLst/>
          </a:prstGeom>
          <a:noFill/>
        </p:spPr>
      </p:pic>
      <p:sp>
        <p:nvSpPr>
          <p:cNvPr id="6153" name="Rectangle 9"/>
          <p:cNvSpPr>
            <a:spLocks noGrp="1" noChangeArrowheads="1"/>
          </p:cNvSpPr>
          <p:nvPr>
            <p:ph type="dt" sz="half" idx="2"/>
          </p:nvPr>
        </p:nvSpPr>
        <p:spPr/>
        <p:txBody>
          <a:bodyPr/>
          <a:lstStyle>
            <a:lvl1pPr>
              <a:defRPr>
                <a:ea typeface="宋体" pitchFamily="2" charset="-122"/>
              </a:defRPr>
            </a:lvl1pPr>
          </a:lstStyle>
          <a:p>
            <a:fld id="{D7FABBAD-1096-48D9-A445-03779A732840}" type="datetime1">
              <a:rPr lang="zh-CN" altLang="en-US"/>
              <a:pPr/>
              <a:t>2018/12/24</a:t>
            </a:fld>
            <a:endParaRPr lang="en-US" altLang="zh-CN"/>
          </a:p>
        </p:txBody>
      </p:sp>
      <p:sp>
        <p:nvSpPr>
          <p:cNvPr id="6154" name="Rectangle 10"/>
          <p:cNvSpPr>
            <a:spLocks noGrp="1" noChangeArrowheads="1"/>
          </p:cNvSpPr>
          <p:nvPr>
            <p:ph type="sldNum" sz="quarter" idx="4"/>
          </p:nvPr>
        </p:nvSpPr>
        <p:spPr/>
        <p:txBody>
          <a:bodyPr/>
          <a:lstStyle>
            <a:lvl1pPr>
              <a:defRPr>
                <a:ea typeface="宋体" pitchFamily="2" charset="-122"/>
              </a:defRPr>
            </a:lvl1pPr>
          </a:lstStyle>
          <a:p>
            <a:fld id="{F0C6493C-1B62-4119-8F2D-80EB8CB0B72C}" type="slidenum">
              <a:rPr lang="en-US" altLang="zh-CN"/>
              <a:pPr/>
              <a:t>‹#›</a:t>
            </a:fld>
            <a:endParaRPr lang="en-US" altLang="zh-CN"/>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77AEAAC6-E560-44BA-8926-8ED1DB1431A6}"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lvl1pPr>
              <a:defRPr/>
            </a:lvl1pPr>
          </a:lstStyle>
          <a:p>
            <a:fld id="{0F7CBBEB-2577-465B-8473-6C549AE44455}"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0513" y="88900"/>
            <a:ext cx="2057400" cy="60372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3" y="88900"/>
            <a:ext cx="6019800" cy="60372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B232E956-B429-4B9E-A448-9A74B27D9BA7}"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lvl1pPr>
              <a:defRPr/>
            </a:lvl1pPr>
          </a:lstStyle>
          <a:p>
            <a:fld id="{7DE6A432-AA54-4765-8373-B55F18CD8A6D}" type="slidenum">
              <a:rPr lang="en-US" altLang="zh-CN"/>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916238" y="88900"/>
            <a:ext cx="5627687" cy="765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052513"/>
            <a:ext cx="4038600" cy="5073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052513"/>
            <a:ext cx="4038600" cy="5073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0" y="6605588"/>
            <a:ext cx="1905000" cy="252412"/>
          </a:xfrm>
        </p:spPr>
        <p:txBody>
          <a:bodyPr/>
          <a:lstStyle>
            <a:lvl1pPr>
              <a:defRPr/>
            </a:lvl1pPr>
          </a:lstStyle>
          <a:p>
            <a:fld id="{D43DA865-7D81-49A9-BBC4-D6DEE2B7776E}" type="datetime1">
              <a:rPr lang="zh-CN" altLang="en-US"/>
              <a:pPr/>
              <a:t>2018/12/24</a:t>
            </a:fld>
            <a:endParaRPr lang="en-US" altLang="zh-CN"/>
          </a:p>
        </p:txBody>
      </p:sp>
      <p:sp>
        <p:nvSpPr>
          <p:cNvPr id="6" name="灯片编号占位符 5"/>
          <p:cNvSpPr>
            <a:spLocks noGrp="1"/>
          </p:cNvSpPr>
          <p:nvPr>
            <p:ph type="sldNum" sz="quarter" idx="11"/>
          </p:nvPr>
        </p:nvSpPr>
        <p:spPr>
          <a:xfrm>
            <a:off x="8316913" y="6597650"/>
            <a:ext cx="1258887" cy="260350"/>
          </a:xfrm>
        </p:spPr>
        <p:txBody>
          <a:bodyPr/>
          <a:lstStyle>
            <a:lvl1pPr>
              <a:defRPr/>
            </a:lvl1pPr>
          </a:lstStyle>
          <a:p>
            <a:fld id="{F204B6BC-DC88-4568-A609-23FC68CF9838}"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65F915C-B195-4E72-91DC-94C316D79846}"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lvl1pPr>
              <a:defRPr/>
            </a:lvl1pPr>
          </a:lstStyle>
          <a:p>
            <a:fld id="{D015C93B-29D0-452E-8721-195F890F49E0}" type="slidenum">
              <a:rPr lang="en-US" altLang="zh-CN"/>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266E36F6-EF62-48E2-806D-6EA5F3B1C9BF}"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lvl1pPr>
              <a:defRPr/>
            </a:lvl1pPr>
          </a:lstStyle>
          <a:p>
            <a:fld id="{EB65221F-10B0-48F4-8006-315C0DE12220}" type="slidenum">
              <a:rPr lang="en-US" altLang="zh-CN"/>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052513"/>
            <a:ext cx="4038600" cy="5073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052513"/>
            <a:ext cx="4038600" cy="5073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A0200BA4-01A4-45BB-BD18-B1A65712B7EB}" type="datetime1">
              <a:rPr lang="zh-CN" altLang="en-US"/>
              <a:pPr/>
              <a:t>2018/12/24</a:t>
            </a:fld>
            <a:endParaRPr lang="en-US" altLang="zh-CN"/>
          </a:p>
        </p:txBody>
      </p:sp>
      <p:sp>
        <p:nvSpPr>
          <p:cNvPr id="6" name="灯片编号占位符 5"/>
          <p:cNvSpPr>
            <a:spLocks noGrp="1"/>
          </p:cNvSpPr>
          <p:nvPr>
            <p:ph type="sldNum" sz="quarter" idx="11"/>
          </p:nvPr>
        </p:nvSpPr>
        <p:spPr/>
        <p:txBody>
          <a:bodyPr/>
          <a:lstStyle>
            <a:lvl1pPr>
              <a:defRPr/>
            </a:lvl1pPr>
          </a:lstStyle>
          <a:p>
            <a:fld id="{48897168-7E7E-4F9D-8BC9-4DF99C2C881A}" type="slidenum">
              <a:rPr lang="en-US" altLang="zh-CN"/>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7B1DE9B6-4C89-44A9-B83D-EF9D15AC21B0}" type="datetime1">
              <a:rPr lang="zh-CN" altLang="en-US"/>
              <a:pPr/>
              <a:t>2018/12/24</a:t>
            </a:fld>
            <a:endParaRPr lang="en-US" altLang="zh-CN"/>
          </a:p>
        </p:txBody>
      </p:sp>
      <p:sp>
        <p:nvSpPr>
          <p:cNvPr id="8" name="灯片编号占位符 7"/>
          <p:cNvSpPr>
            <a:spLocks noGrp="1"/>
          </p:cNvSpPr>
          <p:nvPr>
            <p:ph type="sldNum" sz="quarter" idx="11"/>
          </p:nvPr>
        </p:nvSpPr>
        <p:spPr/>
        <p:txBody>
          <a:bodyPr/>
          <a:lstStyle>
            <a:lvl1pPr>
              <a:defRPr/>
            </a:lvl1pPr>
          </a:lstStyle>
          <a:p>
            <a:fld id="{7BB423D5-8AD6-41A0-BD40-10F80449C023}" type="slidenum">
              <a:rPr lang="en-US" altLang="zh-CN"/>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5F584FBE-980B-4C7F-9338-5C0722F6368D}" type="datetime1">
              <a:rPr lang="zh-CN" altLang="en-US"/>
              <a:pPr/>
              <a:t>2018/12/24</a:t>
            </a:fld>
            <a:endParaRPr lang="en-US" altLang="zh-CN"/>
          </a:p>
        </p:txBody>
      </p:sp>
      <p:sp>
        <p:nvSpPr>
          <p:cNvPr id="4" name="灯片编号占位符 3"/>
          <p:cNvSpPr>
            <a:spLocks noGrp="1"/>
          </p:cNvSpPr>
          <p:nvPr>
            <p:ph type="sldNum" sz="quarter" idx="11"/>
          </p:nvPr>
        </p:nvSpPr>
        <p:spPr/>
        <p:txBody>
          <a:bodyPr/>
          <a:lstStyle>
            <a:lvl1pPr>
              <a:defRPr/>
            </a:lvl1pPr>
          </a:lstStyle>
          <a:p>
            <a:fld id="{A70D25CF-3E8E-485F-B373-31A6B60CD388}" type="slidenum">
              <a:rPr lang="en-US" altLang="zh-CN"/>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D1837161-D69B-4554-8BF3-BE70C8097082}" type="datetime1">
              <a:rPr lang="zh-CN" altLang="en-US"/>
              <a:pPr/>
              <a:t>2018/12/24</a:t>
            </a:fld>
            <a:endParaRPr lang="en-US" altLang="zh-CN"/>
          </a:p>
        </p:txBody>
      </p:sp>
      <p:sp>
        <p:nvSpPr>
          <p:cNvPr id="3" name="灯片编号占位符 2"/>
          <p:cNvSpPr>
            <a:spLocks noGrp="1"/>
          </p:cNvSpPr>
          <p:nvPr>
            <p:ph type="sldNum" sz="quarter" idx="11"/>
          </p:nvPr>
        </p:nvSpPr>
        <p:spPr/>
        <p:txBody>
          <a:bodyPr/>
          <a:lstStyle>
            <a:lvl1pPr>
              <a:defRPr/>
            </a:lvl1pPr>
          </a:lstStyle>
          <a:p>
            <a:fld id="{8E2639E4-D765-434D-8614-0BB29453F010}" type="slidenum">
              <a:rPr lang="en-US" altLang="zh-CN"/>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8F033692-650A-4BC2-8B21-24A0347F1281}" type="datetime1">
              <a:rPr lang="zh-CN" altLang="en-US"/>
              <a:pPr/>
              <a:t>2018/12/24</a:t>
            </a:fld>
            <a:endParaRPr lang="en-US" altLang="zh-CN"/>
          </a:p>
        </p:txBody>
      </p:sp>
      <p:sp>
        <p:nvSpPr>
          <p:cNvPr id="6" name="灯片编号占位符 5"/>
          <p:cNvSpPr>
            <a:spLocks noGrp="1"/>
          </p:cNvSpPr>
          <p:nvPr>
            <p:ph type="sldNum" sz="quarter" idx="11"/>
          </p:nvPr>
        </p:nvSpPr>
        <p:spPr/>
        <p:txBody>
          <a:bodyPr/>
          <a:lstStyle>
            <a:lvl1pPr>
              <a:defRPr/>
            </a:lvl1pPr>
          </a:lstStyle>
          <a:p>
            <a:fld id="{D52E1F89-C060-4C6A-9EC9-A63F6BFC749D}" type="slidenum">
              <a:rPr lang="en-US" altLang="zh-CN"/>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0DEA4CF9-DBC0-4E49-919E-E787DF688E33}" type="datetime1">
              <a:rPr lang="zh-CN" altLang="en-US"/>
              <a:pPr/>
              <a:t>2018/12/24</a:t>
            </a:fld>
            <a:endParaRPr lang="en-US" altLang="zh-CN"/>
          </a:p>
        </p:txBody>
      </p:sp>
      <p:sp>
        <p:nvSpPr>
          <p:cNvPr id="6" name="灯片编号占位符 5"/>
          <p:cNvSpPr>
            <a:spLocks noGrp="1"/>
          </p:cNvSpPr>
          <p:nvPr>
            <p:ph type="sldNum" sz="quarter" idx="11"/>
          </p:nvPr>
        </p:nvSpPr>
        <p:spPr/>
        <p:txBody>
          <a:bodyPr/>
          <a:lstStyle>
            <a:lvl1pPr>
              <a:defRPr/>
            </a:lvl1pPr>
          </a:lstStyle>
          <a:p>
            <a:fld id="{8EAFE77E-8C94-408D-8A83-7C144A1E5256}"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2" descr="ppt页脚图片"/>
          <p:cNvPicPr>
            <a:picLocks noChangeAspect="1" noChangeArrowheads="1"/>
          </p:cNvPicPr>
          <p:nvPr/>
        </p:nvPicPr>
        <p:blipFill>
          <a:blip r:embed="rId14" cstate="print"/>
          <a:srcRect/>
          <a:stretch>
            <a:fillRect/>
          </a:stretch>
        </p:blipFill>
        <p:spPr bwMode="auto">
          <a:xfrm>
            <a:off x="0" y="6599238"/>
            <a:ext cx="9144000" cy="274637"/>
          </a:xfrm>
          <a:prstGeom prst="rect">
            <a:avLst/>
          </a:prstGeom>
          <a:noFill/>
        </p:spPr>
      </p:pic>
      <p:pic>
        <p:nvPicPr>
          <p:cNvPr id="5123" name="Picture 3" descr="n01"/>
          <p:cNvPicPr>
            <a:picLocks noChangeAspect="1" noChangeArrowheads="1"/>
          </p:cNvPicPr>
          <p:nvPr/>
        </p:nvPicPr>
        <p:blipFill>
          <a:blip r:embed="rId15" cstate="print"/>
          <a:srcRect/>
          <a:stretch>
            <a:fillRect/>
          </a:stretch>
        </p:blipFill>
        <p:spPr bwMode="auto">
          <a:xfrm>
            <a:off x="395288" y="0"/>
            <a:ext cx="5419725" cy="1066800"/>
          </a:xfrm>
          <a:prstGeom prst="rect">
            <a:avLst/>
          </a:prstGeom>
          <a:noFill/>
        </p:spPr>
      </p:pic>
      <p:sp>
        <p:nvSpPr>
          <p:cNvPr id="5124" name="Rectangle 4"/>
          <p:cNvSpPr>
            <a:spLocks noGrp="1" noChangeArrowheads="1"/>
          </p:cNvSpPr>
          <p:nvPr>
            <p:ph type="title"/>
          </p:nvPr>
        </p:nvSpPr>
        <p:spPr bwMode="auto">
          <a:xfrm>
            <a:off x="2916238" y="88900"/>
            <a:ext cx="5627687" cy="7651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125" name="Rectangle 5"/>
          <p:cNvSpPr>
            <a:spLocks noGrp="1" noChangeArrowheads="1"/>
          </p:cNvSpPr>
          <p:nvPr>
            <p:ph type="body" idx="1"/>
          </p:nvPr>
        </p:nvSpPr>
        <p:spPr bwMode="auto">
          <a:xfrm>
            <a:off x="468313" y="1052513"/>
            <a:ext cx="8229600" cy="5073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5126" name="Picture 6"/>
          <p:cNvPicPr>
            <a:picLocks noChangeAspect="1" noChangeArrowheads="1"/>
          </p:cNvPicPr>
          <p:nvPr/>
        </p:nvPicPr>
        <p:blipFill>
          <a:blip r:embed="rId16" cstate="print">
            <a:lum bright="-34000"/>
          </a:blip>
          <a:srcRect l="8949" t="1657" r="4535" b="3894"/>
          <a:stretch>
            <a:fillRect/>
          </a:stretch>
        </p:blipFill>
        <p:spPr bwMode="auto">
          <a:xfrm>
            <a:off x="1439863" y="3068638"/>
            <a:ext cx="7704137" cy="3521075"/>
          </a:xfrm>
          <a:prstGeom prst="rect">
            <a:avLst/>
          </a:prstGeom>
          <a:noFill/>
          <a:ln w="9525">
            <a:noFill/>
            <a:miter lim="800000"/>
            <a:headEnd/>
            <a:tailEnd/>
          </a:ln>
          <a:effectLst/>
        </p:spPr>
      </p:pic>
      <p:sp>
        <p:nvSpPr>
          <p:cNvPr id="5127" name="WordArt 7"/>
          <p:cNvSpPr>
            <a:spLocks noChangeArrowheads="1" noChangeShapeType="1" noTextEdit="1"/>
          </p:cNvSpPr>
          <p:nvPr/>
        </p:nvSpPr>
        <p:spPr bwMode="auto">
          <a:xfrm>
            <a:off x="395288" y="231775"/>
            <a:ext cx="2324100" cy="244475"/>
          </a:xfrm>
          <a:prstGeom prst="rect">
            <a:avLst/>
          </a:prstGeom>
        </p:spPr>
        <p:txBody>
          <a:bodyPr wrap="none" fromWordArt="1">
            <a:prstTxWarp prst="textPlain">
              <a:avLst>
                <a:gd name="adj" fmla="val 50000"/>
              </a:avLst>
            </a:prstTxWarp>
          </a:bodyPr>
          <a:lstStyle/>
          <a:p>
            <a:pPr algn="ctr"/>
            <a:r>
              <a:rPr lang="zh-CN" altLang="en-US" sz="3600" b="1" kern="10">
                <a:ln w="9525">
                  <a:noFill/>
                  <a:round/>
                  <a:headEnd/>
                  <a:tailEnd/>
                </a:ln>
                <a:gradFill rotWithShape="1">
                  <a:gsLst>
                    <a:gs pos="0">
                      <a:schemeClr val="tx1"/>
                    </a:gs>
                    <a:gs pos="50000">
                      <a:srgbClr val="FF6600"/>
                    </a:gs>
                    <a:gs pos="100000">
                      <a:schemeClr val="tx1"/>
                    </a:gs>
                  </a:gsLst>
                  <a:lin ang="2700000" scaled="1"/>
                </a:gradFill>
                <a:effectLst>
                  <a:outerShdw dist="45791" dir="2021404" algn="ctr" rotWithShape="0">
                    <a:srgbClr val="B2B2B2">
                      <a:alpha val="80000"/>
                    </a:srgbClr>
                  </a:outerShdw>
                </a:effectLst>
                <a:latin typeface="黑体"/>
                <a:ea typeface="黑体"/>
              </a:rPr>
              <a:t>中国矿业大学计算机科学与技术学院</a:t>
            </a:r>
          </a:p>
        </p:txBody>
      </p:sp>
      <p:sp>
        <p:nvSpPr>
          <p:cNvPr id="5128" name="WordArt 8"/>
          <p:cNvSpPr>
            <a:spLocks noChangeArrowheads="1" noChangeShapeType="1" noTextEdit="1"/>
          </p:cNvSpPr>
          <p:nvPr/>
        </p:nvSpPr>
        <p:spPr bwMode="auto">
          <a:xfrm>
            <a:off x="395288" y="620713"/>
            <a:ext cx="2282825" cy="165100"/>
          </a:xfrm>
          <a:prstGeom prst="rect">
            <a:avLst/>
          </a:prstGeom>
        </p:spPr>
        <p:txBody>
          <a:bodyPr wrap="none" fromWordArt="1">
            <a:prstTxWarp prst="textPlain">
              <a:avLst>
                <a:gd name="adj" fmla="val 50000"/>
              </a:avLst>
            </a:prstTxWarp>
          </a:bodyPr>
          <a:lstStyle/>
          <a:p>
            <a:pPr algn="ctr"/>
            <a:r>
              <a:rPr lang="en-US" altLang="zh-CN" sz="1200" b="1" kern="10">
                <a:ln w="9525">
                  <a:solidFill>
                    <a:srgbClr val="6699FF"/>
                  </a:solidFill>
                  <a:round/>
                  <a:headEnd/>
                  <a:tailEnd/>
                </a:ln>
                <a:solidFill>
                  <a:srgbClr val="6699FF"/>
                </a:solidFill>
                <a:effectLst>
                  <a:outerShdw dist="35921" dir="2700000" algn="ctr" rotWithShape="0">
                    <a:srgbClr val="C0C0C0">
                      <a:alpha val="80000"/>
                    </a:srgbClr>
                  </a:outerShdw>
                </a:effectLst>
                <a:latin typeface="Arial"/>
                <a:cs typeface="Arial"/>
              </a:rPr>
              <a:t>Computer Science &amp; Technology</a:t>
            </a:r>
            <a:endParaRPr lang="zh-CN" altLang="en-US" sz="1200" b="1" kern="10">
              <a:ln w="9525">
                <a:solidFill>
                  <a:srgbClr val="6699FF"/>
                </a:solidFill>
                <a:round/>
                <a:headEnd/>
                <a:tailEnd/>
              </a:ln>
              <a:solidFill>
                <a:srgbClr val="6699FF"/>
              </a:solidFill>
              <a:effectLst>
                <a:outerShdw dist="35921" dir="2700000" algn="ctr" rotWithShape="0">
                  <a:srgbClr val="C0C0C0">
                    <a:alpha val="80000"/>
                  </a:srgbClr>
                </a:outerShdw>
              </a:effectLst>
              <a:latin typeface="Arial"/>
              <a:cs typeface="Arial"/>
            </a:endParaRPr>
          </a:p>
        </p:txBody>
      </p:sp>
      <p:pic>
        <p:nvPicPr>
          <p:cNvPr id="5129" name="Picture 9" descr="BD10289_"/>
          <p:cNvPicPr preferRelativeResize="0">
            <a:picLocks noChangeArrowheads="1"/>
          </p:cNvPicPr>
          <p:nvPr/>
        </p:nvPicPr>
        <p:blipFill>
          <a:blip r:embed="rId17" cstate="print"/>
          <a:srcRect/>
          <a:stretch>
            <a:fillRect/>
          </a:stretch>
        </p:blipFill>
        <p:spPr bwMode="auto">
          <a:xfrm>
            <a:off x="415925" y="492125"/>
            <a:ext cx="2339975" cy="71438"/>
          </a:xfrm>
          <a:prstGeom prst="rect">
            <a:avLst/>
          </a:prstGeom>
          <a:noFill/>
          <a:ln w="9525">
            <a:noFill/>
            <a:miter lim="800000"/>
            <a:headEnd/>
            <a:tailEnd/>
          </a:ln>
        </p:spPr>
      </p:pic>
      <p:sp>
        <p:nvSpPr>
          <p:cNvPr id="5130" name="Rectangle 10"/>
          <p:cNvSpPr>
            <a:spLocks noGrp="1" noChangeArrowheads="1"/>
          </p:cNvSpPr>
          <p:nvPr>
            <p:ph type="dt" sz="half" idx="2"/>
          </p:nvPr>
        </p:nvSpPr>
        <p:spPr bwMode="auto">
          <a:xfrm>
            <a:off x="0" y="6605588"/>
            <a:ext cx="1905000" cy="252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ea typeface="+mn-ea"/>
              </a:defRPr>
            </a:lvl1pPr>
          </a:lstStyle>
          <a:p>
            <a:fld id="{145DB36E-AEF0-4D09-8C6B-A4635AA7981A}" type="datetime1">
              <a:rPr lang="zh-CN" altLang="en-US"/>
              <a:pPr/>
              <a:t>2018/12/24</a:t>
            </a:fld>
            <a:endParaRPr lang="en-US" altLang="zh-CN"/>
          </a:p>
        </p:txBody>
      </p:sp>
      <p:sp>
        <p:nvSpPr>
          <p:cNvPr id="5131" name="Rectangle 11"/>
          <p:cNvSpPr>
            <a:spLocks noGrp="1" noChangeArrowheads="1"/>
          </p:cNvSpPr>
          <p:nvPr>
            <p:ph type="sldNum" sz="quarter" idx="4"/>
          </p:nvPr>
        </p:nvSpPr>
        <p:spPr bwMode="auto">
          <a:xfrm>
            <a:off x="8316913" y="6597650"/>
            <a:ext cx="1258887" cy="260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mn-ea"/>
              </a:defRPr>
            </a:lvl1pPr>
          </a:lstStyle>
          <a:p>
            <a:fld id="{BDC8EFBC-A1E2-4F2C-94D3-0753CFE26414}"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iming>
    <p:tnLst>
      <p:par>
        <p:cTn id="1" dur="indefinite" restart="never" nodeType="tmRoot"/>
      </p:par>
    </p:tnLst>
  </p:timing>
  <p:hf hdr="0" ftr="0"/>
  <p:txStyles>
    <p:titleStyle>
      <a:lvl1pPr algn="ctr" rtl="0" fontAlgn="base">
        <a:spcBef>
          <a:spcPct val="0"/>
        </a:spcBef>
        <a:spcAft>
          <a:spcPct val="0"/>
        </a:spcAft>
        <a:defRPr sz="3600" b="1">
          <a:solidFill>
            <a:srgbClr val="CC0000"/>
          </a:solidFill>
          <a:latin typeface="+mj-lt"/>
          <a:ea typeface="+mj-ea"/>
          <a:cs typeface="+mj-cs"/>
        </a:defRPr>
      </a:lvl1pPr>
      <a:lvl2pPr algn="ctr" rtl="0" fontAlgn="base">
        <a:spcBef>
          <a:spcPct val="0"/>
        </a:spcBef>
        <a:spcAft>
          <a:spcPct val="0"/>
        </a:spcAft>
        <a:defRPr sz="3600" b="1">
          <a:solidFill>
            <a:srgbClr val="CC0000"/>
          </a:solidFill>
          <a:latin typeface="Arial" charset="0"/>
          <a:ea typeface="黑体" pitchFamily="2" charset="-122"/>
        </a:defRPr>
      </a:lvl2pPr>
      <a:lvl3pPr algn="ctr" rtl="0" fontAlgn="base">
        <a:spcBef>
          <a:spcPct val="0"/>
        </a:spcBef>
        <a:spcAft>
          <a:spcPct val="0"/>
        </a:spcAft>
        <a:defRPr sz="3600" b="1">
          <a:solidFill>
            <a:srgbClr val="CC0000"/>
          </a:solidFill>
          <a:latin typeface="Arial" charset="0"/>
          <a:ea typeface="黑体" pitchFamily="2" charset="-122"/>
        </a:defRPr>
      </a:lvl3pPr>
      <a:lvl4pPr algn="ctr" rtl="0" fontAlgn="base">
        <a:spcBef>
          <a:spcPct val="0"/>
        </a:spcBef>
        <a:spcAft>
          <a:spcPct val="0"/>
        </a:spcAft>
        <a:defRPr sz="3600" b="1">
          <a:solidFill>
            <a:srgbClr val="CC0000"/>
          </a:solidFill>
          <a:latin typeface="Arial" charset="0"/>
          <a:ea typeface="黑体" pitchFamily="2" charset="-122"/>
        </a:defRPr>
      </a:lvl4pPr>
      <a:lvl5pPr algn="ctr" rtl="0" fontAlgn="base">
        <a:spcBef>
          <a:spcPct val="0"/>
        </a:spcBef>
        <a:spcAft>
          <a:spcPct val="0"/>
        </a:spcAft>
        <a:defRPr sz="3600" b="1">
          <a:solidFill>
            <a:srgbClr val="CC0000"/>
          </a:solidFill>
          <a:latin typeface="Arial" charset="0"/>
          <a:ea typeface="黑体" pitchFamily="2" charset="-122"/>
        </a:defRPr>
      </a:lvl5pPr>
      <a:lvl6pPr marL="457200" algn="ctr" rtl="0" fontAlgn="base">
        <a:spcBef>
          <a:spcPct val="0"/>
        </a:spcBef>
        <a:spcAft>
          <a:spcPct val="0"/>
        </a:spcAft>
        <a:defRPr sz="3600" b="1">
          <a:solidFill>
            <a:srgbClr val="CC0000"/>
          </a:solidFill>
          <a:latin typeface="Arial" charset="0"/>
          <a:ea typeface="黑体" pitchFamily="2" charset="-122"/>
        </a:defRPr>
      </a:lvl6pPr>
      <a:lvl7pPr marL="914400" algn="ctr" rtl="0" fontAlgn="base">
        <a:spcBef>
          <a:spcPct val="0"/>
        </a:spcBef>
        <a:spcAft>
          <a:spcPct val="0"/>
        </a:spcAft>
        <a:defRPr sz="3600" b="1">
          <a:solidFill>
            <a:srgbClr val="CC0000"/>
          </a:solidFill>
          <a:latin typeface="Arial" charset="0"/>
          <a:ea typeface="黑体" pitchFamily="2" charset="-122"/>
        </a:defRPr>
      </a:lvl7pPr>
      <a:lvl8pPr marL="1371600" algn="ctr" rtl="0" fontAlgn="base">
        <a:spcBef>
          <a:spcPct val="0"/>
        </a:spcBef>
        <a:spcAft>
          <a:spcPct val="0"/>
        </a:spcAft>
        <a:defRPr sz="3600" b="1">
          <a:solidFill>
            <a:srgbClr val="CC0000"/>
          </a:solidFill>
          <a:latin typeface="Arial" charset="0"/>
          <a:ea typeface="黑体" pitchFamily="2" charset="-122"/>
        </a:defRPr>
      </a:lvl8pPr>
      <a:lvl9pPr marL="1828800" algn="ctr" rtl="0" fontAlgn="base">
        <a:spcBef>
          <a:spcPct val="0"/>
        </a:spcBef>
        <a:spcAft>
          <a:spcPct val="0"/>
        </a:spcAft>
        <a:defRPr sz="3600" b="1">
          <a:solidFill>
            <a:srgbClr val="CC0000"/>
          </a:solidFill>
          <a:latin typeface="Arial" charset="0"/>
          <a:ea typeface="黑体" pitchFamily="2" charset="-122"/>
        </a:defRPr>
      </a:lvl9pPr>
    </p:titleStyle>
    <p:bodyStyle>
      <a:lvl1pPr marL="342900" indent="-342900" algn="l" rtl="0" fontAlgn="base">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fontAlgn="base">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fontAlgn="base">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fontAlgn="base">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hyperlink" Target="mailto:zbcumt@cumt.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0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en.wikipedia.org/wiki/Bill_Gates" TargetMode="External"/><Relationship Id="rId2" Type="http://schemas.openxmlformats.org/officeDocument/2006/relationships/hyperlink" Target="http://en.wikipedia.org/wiki/Linus_Torvalds" TargetMode="External"/><Relationship Id="rId1" Type="http://schemas.openxmlformats.org/officeDocument/2006/relationships/slideLayout" Target="../slideLayouts/slideLayout2.xml"/><Relationship Id="rId5" Type="http://schemas.openxmlformats.org/officeDocument/2006/relationships/hyperlink" Target="http://en.wikipedia.org/wiki/David_Heinemeier_Hansson" TargetMode="External"/><Relationship Id="rId4" Type="http://schemas.openxmlformats.org/officeDocument/2006/relationships/hyperlink" Target="http://en.wikipedia.org/wiki/John_D._Carmack"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en.wikipedia.org/wiki/Donald_Knuth" TargetMode="External"/><Relationship Id="rId2" Type="http://schemas.openxmlformats.org/officeDocument/2006/relationships/hyperlink" Target="http://en.wikipedia.org/wiki/Edsger_W._Dijkstra" TargetMode="External"/><Relationship Id="rId1" Type="http://schemas.openxmlformats.org/officeDocument/2006/relationships/slideLayout" Target="../slideLayouts/slideLayout2.xml"/><Relationship Id="rId4" Type="http://schemas.openxmlformats.org/officeDocument/2006/relationships/hyperlink" Target="http://en.wikipedia.org/wiki/Alan_Ka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cn-java.com/www1/?viewnews-55984" TargetMode="External"/><Relationship Id="rId7" Type="http://schemas.openxmlformats.org/officeDocument/2006/relationships/hyperlink" Target="http://news.csdn.net/n/20050714/23827.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news.csdn.net/n/20051101/28447.html" TargetMode="External"/><Relationship Id="rId5" Type="http://schemas.openxmlformats.org/officeDocument/2006/relationships/hyperlink" Target="http://news.csdn.net/n/20051111/29114.html" TargetMode="External"/><Relationship Id="rId4" Type="http://schemas.openxmlformats.org/officeDocument/2006/relationships/hyperlink" Target="http://news.csdn.net/n/20060120/85943.htm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www.uml.org.cn/pzgl/pzgl.asp"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baike.baidu.com/view/3658694.htm" TargetMode="External"/><Relationship Id="rId7" Type="http://schemas.openxmlformats.org/officeDocument/2006/relationships/hyperlink" Target="http://baike.baidu.com/view/3794518.htm" TargetMode="External"/><Relationship Id="rId2" Type="http://schemas.openxmlformats.org/officeDocument/2006/relationships/hyperlink" Target="http://baike.baidu.com/view/429581.htm" TargetMode="External"/><Relationship Id="rId1" Type="http://schemas.openxmlformats.org/officeDocument/2006/relationships/slideLayout" Target="../slideLayouts/slideLayout2.xml"/><Relationship Id="rId6" Type="http://schemas.openxmlformats.org/officeDocument/2006/relationships/hyperlink" Target="http://baike.baidu.com/view/28283.htm" TargetMode="External"/><Relationship Id="rId5" Type="http://schemas.openxmlformats.org/officeDocument/2006/relationships/hyperlink" Target="http://baike.baidu.com/view/444964.htm" TargetMode="External"/><Relationship Id="rId4" Type="http://schemas.openxmlformats.org/officeDocument/2006/relationships/hyperlink" Target="http://baike.baidu.com/view/20982.ht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baike.baidu.com/view/429581.htm"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baike.baidu.com/view/429581.ht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baike.baidu.com/view/3794518.ht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hyperlink" Target="http://baike.baidu.com/view/429581.htm"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baike.baidu.com/view/3794518.htm" TargetMode="External"/><Relationship Id="rId2" Type="http://schemas.openxmlformats.org/officeDocument/2006/relationships/hyperlink" Target="http://baike.baidu.com/view/429581.htm"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baike.baidu.com/view/3794518.htm" TargetMode="External"/><Relationship Id="rId2" Type="http://schemas.openxmlformats.org/officeDocument/2006/relationships/hyperlink" Target="http://baike.baidu.com/view/429581.htm"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hyperlink" Target="http://baike.baidu.com/view/548940.htm"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www.visualsvn.com/" TargetMode="External"/><Relationship Id="rId2" Type="http://schemas.openxmlformats.org/officeDocument/2006/relationships/hyperlink" Target="http://www.subversion.org.cn/"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trac.edgewall.org/" TargetMode="External"/><Relationship Id="rId4" Type="http://schemas.openxmlformats.org/officeDocument/2006/relationships/hyperlink" Target="http://www.visualsvn.com/server/tra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dt" sz="half" idx="2"/>
          </p:nvPr>
        </p:nvSpPr>
        <p:spPr/>
        <p:txBody>
          <a:bodyPr/>
          <a:lstStyle/>
          <a:p>
            <a:fld id="{83166A78-2B52-40EE-9557-05FDAD1BF150}" type="datetime1">
              <a:rPr lang="zh-CN" altLang="en-US"/>
              <a:pPr/>
              <a:t>2018/12/24</a:t>
            </a:fld>
            <a:endParaRPr lang="en-US" altLang="zh-CN"/>
          </a:p>
        </p:txBody>
      </p:sp>
      <p:sp>
        <p:nvSpPr>
          <p:cNvPr id="6" name="Rectangle 10"/>
          <p:cNvSpPr>
            <a:spLocks noGrp="1" noChangeArrowheads="1"/>
          </p:cNvSpPr>
          <p:nvPr>
            <p:ph type="sldNum" sz="quarter" idx="4"/>
          </p:nvPr>
        </p:nvSpPr>
        <p:spPr/>
        <p:txBody>
          <a:bodyPr/>
          <a:lstStyle/>
          <a:p>
            <a:fld id="{DE9CE80A-FB2D-49A2-9073-BC2759AD282D}" type="slidenum">
              <a:rPr lang="en-US" altLang="zh-CN"/>
              <a:pPr/>
              <a:t>1</a:t>
            </a:fld>
            <a:endParaRPr lang="en-US" altLang="zh-CN"/>
          </a:p>
        </p:txBody>
      </p:sp>
      <p:sp>
        <p:nvSpPr>
          <p:cNvPr id="200706" name="Rectangle 2"/>
          <p:cNvSpPr>
            <a:spLocks noGrp="1" noChangeArrowheads="1"/>
          </p:cNvSpPr>
          <p:nvPr>
            <p:ph type="ctrTitle"/>
          </p:nvPr>
        </p:nvSpPr>
        <p:spPr>
          <a:xfrm>
            <a:off x="684213" y="1341438"/>
            <a:ext cx="7772400" cy="1470025"/>
          </a:xfrm>
        </p:spPr>
        <p:txBody>
          <a:bodyPr/>
          <a:lstStyle/>
          <a:p>
            <a:r>
              <a:rPr lang="zh-CN" altLang="en-US" sz="4800"/>
              <a:t>软件工程</a:t>
            </a:r>
          </a:p>
        </p:txBody>
      </p:sp>
      <p:sp>
        <p:nvSpPr>
          <p:cNvPr id="200707" name="Rectangle 3"/>
          <p:cNvSpPr>
            <a:spLocks noGrp="1" noChangeArrowheads="1"/>
          </p:cNvSpPr>
          <p:nvPr>
            <p:ph type="subTitle" idx="1"/>
          </p:nvPr>
        </p:nvSpPr>
        <p:spPr>
          <a:xfrm>
            <a:off x="3276600" y="3573463"/>
            <a:ext cx="4679950" cy="1752600"/>
          </a:xfrm>
        </p:spPr>
        <p:txBody>
          <a:bodyPr/>
          <a:lstStyle/>
          <a:p>
            <a:pPr algn="l"/>
            <a:r>
              <a:rPr lang="zh-CN" altLang="en-US" sz="2400" dirty="0"/>
              <a:t>主讲人</a:t>
            </a:r>
            <a:r>
              <a:rPr lang="zh-CN" altLang="en-US" sz="2400" dirty="0" smtClean="0"/>
              <a:t>：王荣存</a:t>
            </a:r>
            <a:endParaRPr lang="en-US" altLang="zh-CN" sz="2400" dirty="0" smtClean="0"/>
          </a:p>
          <a:p>
            <a:pPr algn="l"/>
            <a:r>
              <a:rPr lang="en-US" altLang="zh-CN" sz="2400" dirty="0" err="1" smtClean="0"/>
              <a:t>E_Mail</a:t>
            </a:r>
            <a:r>
              <a:rPr lang="zh-CN" altLang="en-US" sz="2400" dirty="0" smtClean="0"/>
              <a:t>：</a:t>
            </a:r>
            <a:r>
              <a:rPr lang="en-US" altLang="zh-CN" sz="2400" dirty="0" smtClean="0"/>
              <a:t>rcwang</a:t>
            </a:r>
            <a:r>
              <a:rPr lang="en-US" altLang="zh-CN" sz="2400" dirty="0" smtClean="0">
                <a:hlinkClick r:id="rId2"/>
              </a:rPr>
              <a:t>@cumt.edu.cn</a:t>
            </a:r>
            <a:r>
              <a:rPr lang="en-US" altLang="zh-CN" sz="2400" dirty="0" smtClean="0"/>
              <a:t> </a:t>
            </a:r>
            <a:endParaRPr lang="en-US" altLang="zh-CN" sz="2400" dirty="0"/>
          </a:p>
        </p:txBody>
      </p:sp>
      <p:pic>
        <p:nvPicPr>
          <p:cNvPr id="200708" name="Picture 4" descr="pe01064_"/>
          <p:cNvPicPr>
            <a:picLocks noChangeAspect="1" noChangeArrowheads="1"/>
          </p:cNvPicPr>
          <p:nvPr/>
        </p:nvPicPr>
        <p:blipFill>
          <a:blip r:embed="rId3" cstate="print"/>
          <a:srcRect/>
          <a:stretch>
            <a:fillRect/>
          </a:stretch>
        </p:blipFill>
        <p:spPr bwMode="auto">
          <a:xfrm>
            <a:off x="285750" y="2781300"/>
            <a:ext cx="3054350" cy="3384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B04C1F6-6367-4E9E-AEC5-B7A548A2996A}"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725FB161-2ECB-4482-9125-9BA120294047}" type="slidenum">
              <a:rPr lang="en-US" altLang="zh-CN"/>
              <a:pPr/>
              <a:t>10</a:t>
            </a:fld>
            <a:endParaRPr lang="en-US" altLang="zh-CN"/>
          </a:p>
        </p:txBody>
      </p:sp>
      <p:sp>
        <p:nvSpPr>
          <p:cNvPr id="185346" name="Rectangle 2"/>
          <p:cNvSpPr>
            <a:spLocks noGrp="1" noChangeArrowheads="1"/>
          </p:cNvSpPr>
          <p:nvPr>
            <p:ph type="title"/>
          </p:nvPr>
        </p:nvSpPr>
        <p:spPr/>
        <p:txBody>
          <a:bodyPr/>
          <a:lstStyle/>
          <a:p>
            <a:r>
              <a:rPr lang="en-US" altLang="zh-CN"/>
              <a:t>6.1 </a:t>
            </a:r>
            <a:r>
              <a:rPr lang="zh-CN" altLang="en-US"/>
              <a:t>编码概念</a:t>
            </a:r>
          </a:p>
        </p:txBody>
      </p:sp>
      <p:sp>
        <p:nvSpPr>
          <p:cNvPr id="185347" name="Rectangle 3"/>
          <p:cNvSpPr>
            <a:spLocks noGrp="1" noChangeArrowheads="1"/>
          </p:cNvSpPr>
          <p:nvPr>
            <p:ph type="body" idx="1"/>
          </p:nvPr>
        </p:nvSpPr>
        <p:spPr>
          <a:xfrm>
            <a:off x="468312" y="1052513"/>
            <a:ext cx="8675688" cy="5073650"/>
          </a:xfrm>
        </p:spPr>
        <p:txBody>
          <a:bodyPr/>
          <a:lstStyle/>
          <a:p>
            <a:r>
              <a:rPr lang="en-US" altLang="zh-CN" dirty="0">
                <a:solidFill>
                  <a:srgbClr val="CC0000"/>
                </a:solidFill>
              </a:rPr>
              <a:t>【㈠</a:t>
            </a:r>
            <a:r>
              <a:rPr lang="zh-CN" altLang="en-US" dirty="0">
                <a:solidFill>
                  <a:srgbClr val="CC0000"/>
                </a:solidFill>
              </a:rPr>
              <a:t>目标</a:t>
            </a:r>
            <a:r>
              <a:rPr lang="en-US" altLang="zh-CN" dirty="0">
                <a:solidFill>
                  <a:srgbClr val="CC0000"/>
                </a:solidFill>
              </a:rPr>
              <a:t>】</a:t>
            </a:r>
          </a:p>
          <a:p>
            <a:pPr lvl="1"/>
            <a:r>
              <a:rPr lang="zh-CN" altLang="en-US" dirty="0" smtClean="0"/>
              <a:t>产生</a:t>
            </a:r>
            <a:r>
              <a:rPr lang="zh-CN" altLang="en-US" dirty="0" smtClean="0">
                <a:solidFill>
                  <a:srgbClr val="3333CC"/>
                </a:solidFill>
              </a:rPr>
              <a:t>正确可靠</a:t>
            </a:r>
            <a:r>
              <a:rPr lang="zh-CN" altLang="en-US" dirty="0" smtClean="0"/>
              <a:t>、</a:t>
            </a:r>
            <a:r>
              <a:rPr lang="zh-CN" altLang="en-US" dirty="0" smtClean="0">
                <a:solidFill>
                  <a:srgbClr val="CC0000"/>
                </a:solidFill>
              </a:rPr>
              <a:t>简明清晰</a:t>
            </a:r>
            <a:r>
              <a:rPr lang="zh-CN" altLang="en-US" dirty="0" smtClean="0"/>
              <a:t>、具有</a:t>
            </a:r>
            <a:r>
              <a:rPr lang="zh-CN" altLang="en-US" dirty="0" smtClean="0">
                <a:solidFill>
                  <a:srgbClr val="3333CC"/>
                </a:solidFill>
              </a:rPr>
              <a:t>较高效率</a:t>
            </a:r>
            <a:r>
              <a:rPr lang="zh-CN" altLang="en-US" dirty="0" smtClean="0"/>
              <a:t>的源程序</a:t>
            </a:r>
            <a:r>
              <a:rPr lang="zh-CN" altLang="en-US" dirty="0"/>
              <a:t>。</a:t>
            </a:r>
          </a:p>
          <a:p>
            <a:r>
              <a:rPr lang="en-US" altLang="zh-CN" dirty="0">
                <a:solidFill>
                  <a:srgbClr val="CC0000"/>
                </a:solidFill>
              </a:rPr>
              <a:t>【</a:t>
            </a:r>
            <a:r>
              <a:rPr lang="zh-CN" altLang="en-US" dirty="0">
                <a:solidFill>
                  <a:srgbClr val="CC0000"/>
                </a:solidFill>
              </a:rPr>
              <a:t>结构化的程序设计</a:t>
            </a:r>
            <a:r>
              <a:rPr lang="en-US" altLang="zh-CN" dirty="0">
                <a:solidFill>
                  <a:srgbClr val="CC0000"/>
                </a:solidFill>
              </a:rPr>
              <a:t>】</a:t>
            </a:r>
          </a:p>
          <a:p>
            <a:pPr lvl="1"/>
            <a:r>
              <a:rPr lang="en-US" altLang="zh-CN" dirty="0">
                <a:solidFill>
                  <a:srgbClr val="CC0000"/>
                </a:solidFill>
              </a:rPr>
              <a:t>⑴</a:t>
            </a:r>
            <a:r>
              <a:rPr lang="zh-CN" altLang="en-US" dirty="0">
                <a:solidFill>
                  <a:srgbClr val="CC0000"/>
                </a:solidFill>
              </a:rPr>
              <a:t>严格控制</a:t>
            </a:r>
            <a:r>
              <a:rPr lang="en-US" altLang="zh-CN" dirty="0">
                <a:solidFill>
                  <a:srgbClr val="CC0000"/>
                </a:solidFill>
              </a:rPr>
              <a:t>GOTO</a:t>
            </a:r>
            <a:r>
              <a:rPr lang="zh-CN" altLang="en-US" dirty="0">
                <a:solidFill>
                  <a:srgbClr val="CC0000"/>
                </a:solidFill>
              </a:rPr>
              <a:t>语句</a:t>
            </a:r>
            <a:endParaRPr lang="zh-CN" altLang="en-US" dirty="0"/>
          </a:p>
          <a:p>
            <a:pPr lvl="1"/>
            <a:r>
              <a:rPr lang="zh-CN" altLang="en-US" dirty="0">
                <a:solidFill>
                  <a:srgbClr val="CC0000"/>
                </a:solidFill>
              </a:rPr>
              <a:t>⑵使用语言中基本控制结构表示程序逻辑</a:t>
            </a:r>
          </a:p>
          <a:p>
            <a:pPr lvl="2"/>
            <a:r>
              <a:rPr lang="zh-CN" altLang="en-US" dirty="0">
                <a:solidFill>
                  <a:srgbClr val="0000FF"/>
                </a:solidFill>
              </a:rPr>
              <a:t>顺序、选择</a:t>
            </a:r>
            <a:r>
              <a:rPr lang="zh-CN" altLang="en-US" dirty="0" smtClean="0">
                <a:solidFill>
                  <a:srgbClr val="0000FF"/>
                </a:solidFill>
              </a:rPr>
              <a:t>、循环</a:t>
            </a:r>
            <a:r>
              <a:rPr lang="zh-CN" altLang="en-US" dirty="0"/>
              <a:t>；</a:t>
            </a:r>
            <a:r>
              <a:rPr lang="zh-CN" altLang="en-US" dirty="0" smtClean="0"/>
              <a:t>	</a:t>
            </a:r>
            <a:endParaRPr lang="zh-CN" altLang="en-US" dirty="0"/>
          </a:p>
        </p:txBody>
      </p:sp>
      <p:sp>
        <p:nvSpPr>
          <p:cNvPr id="2" name="矩形 1"/>
          <p:cNvSpPr/>
          <p:nvPr/>
        </p:nvSpPr>
        <p:spPr>
          <a:xfrm>
            <a:off x="952500" y="3965218"/>
            <a:ext cx="7412178" cy="2400657"/>
          </a:xfrm>
          <a:prstGeom prst="rect">
            <a:avLst/>
          </a:prstGeom>
        </p:spPr>
        <p:txBody>
          <a:bodyPr wrap="square">
            <a:spAutoFit/>
          </a:bodyPr>
          <a:lstStyle/>
          <a:p>
            <a:pPr marL="342900" indent="-342900">
              <a:lnSpc>
                <a:spcPct val="150000"/>
              </a:lnSpc>
              <a:buAutoNum type="alphaLcPeriod"/>
            </a:pPr>
            <a:r>
              <a:rPr lang="zh-CN" altLang="en-US" sz="2000" b="1" dirty="0">
                <a:latin typeface="+mn-lt"/>
                <a:ea typeface="+mn-ea"/>
              </a:rPr>
              <a:t>以控制结构为单位，只有一个入口，一个出口，所以能</a:t>
            </a:r>
            <a:r>
              <a:rPr lang="zh-CN" altLang="en-US" sz="2000" b="1" dirty="0">
                <a:solidFill>
                  <a:srgbClr val="C00000"/>
                </a:solidFill>
                <a:latin typeface="+mn-lt"/>
                <a:ea typeface="+mn-ea"/>
              </a:rPr>
              <a:t>独立地理解这一部分</a:t>
            </a:r>
            <a:r>
              <a:rPr lang="zh-CN" altLang="en-US" sz="2000" b="1" dirty="0" smtClean="0">
                <a:latin typeface="+mn-lt"/>
                <a:ea typeface="+mn-ea"/>
              </a:rPr>
              <a:t>。</a:t>
            </a:r>
            <a:endParaRPr lang="en-US" altLang="zh-CN" sz="2000" b="1" dirty="0">
              <a:latin typeface="+mn-lt"/>
              <a:ea typeface="+mn-ea"/>
            </a:endParaRPr>
          </a:p>
          <a:p>
            <a:pPr marL="342900" indent="-342900">
              <a:lnSpc>
                <a:spcPct val="150000"/>
              </a:lnSpc>
              <a:buAutoNum type="alphaLcPeriod"/>
            </a:pPr>
            <a:r>
              <a:rPr lang="zh-CN" altLang="en-US" sz="2000" b="1" dirty="0">
                <a:latin typeface="+mn-lt"/>
                <a:ea typeface="+mn-ea"/>
              </a:rPr>
              <a:t>能够以控制结构为单位，</a:t>
            </a:r>
            <a:r>
              <a:rPr lang="zh-CN" altLang="en-US" sz="2000" b="1" dirty="0">
                <a:solidFill>
                  <a:srgbClr val="C00000"/>
                </a:solidFill>
                <a:latin typeface="+mn-lt"/>
                <a:ea typeface="+mn-ea"/>
              </a:rPr>
              <a:t>从上到下顺序地阅读程序文本</a:t>
            </a:r>
            <a:r>
              <a:rPr lang="zh-CN" altLang="en-US" sz="2000" b="1" dirty="0">
                <a:latin typeface="+mn-lt"/>
                <a:ea typeface="+mn-ea"/>
              </a:rPr>
              <a:t>。</a:t>
            </a:r>
            <a:endParaRPr lang="en-US" altLang="zh-CN" sz="2000" b="1" dirty="0">
              <a:latin typeface="+mn-lt"/>
              <a:ea typeface="+mn-ea"/>
            </a:endParaRPr>
          </a:p>
          <a:p>
            <a:pPr marL="342900" indent="-342900">
              <a:lnSpc>
                <a:spcPct val="150000"/>
              </a:lnSpc>
              <a:buAutoNum type="alphaLcPeriod"/>
            </a:pPr>
            <a:r>
              <a:rPr lang="zh-CN" altLang="en-US" sz="2000" b="1" dirty="0">
                <a:latin typeface="+mn-lt"/>
                <a:ea typeface="+mn-ea"/>
              </a:rPr>
              <a:t>由于</a:t>
            </a:r>
            <a:r>
              <a:rPr lang="zh-CN" altLang="en-US" sz="2000" b="1" dirty="0">
                <a:solidFill>
                  <a:srgbClr val="C00000"/>
                </a:solidFill>
                <a:latin typeface="+mn-lt"/>
                <a:ea typeface="+mn-ea"/>
              </a:rPr>
              <a:t>程序的静态描述</a:t>
            </a:r>
            <a:r>
              <a:rPr lang="zh-CN" altLang="en-US" sz="2000" b="1" dirty="0">
                <a:latin typeface="+mn-lt"/>
                <a:ea typeface="+mn-ea"/>
              </a:rPr>
              <a:t>与</a:t>
            </a:r>
            <a:r>
              <a:rPr lang="zh-CN" altLang="en-US" sz="2000" b="1" dirty="0">
                <a:solidFill>
                  <a:srgbClr val="C00000"/>
                </a:solidFill>
                <a:latin typeface="+mn-lt"/>
                <a:ea typeface="+mn-ea"/>
              </a:rPr>
              <a:t>执行时的控制流程</a:t>
            </a:r>
            <a:r>
              <a:rPr lang="zh-CN" altLang="en-US" sz="2000" b="1" dirty="0">
                <a:latin typeface="+mn-lt"/>
                <a:ea typeface="+mn-ea"/>
              </a:rPr>
              <a:t>容易对应，所以能够方便正确地理解程序的动作。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85347">
                                            <p:txEl>
                                              <p:pRg st="4" end="4"/>
                                            </p:txEl>
                                          </p:spTgt>
                                        </p:tgtEl>
                                        <p:attrNameLst>
                                          <p:attrName>style.visibility</p:attrName>
                                        </p:attrNameLst>
                                      </p:cBhvr>
                                      <p:to>
                                        <p:strVal val="visible"/>
                                      </p:to>
                                    </p:set>
                                    <p:animEffect transition="in" filter="strips(downRight)">
                                      <p:cBhvr>
                                        <p:cTn id="7" dur="500"/>
                                        <p:tgtEl>
                                          <p:spTgt spid="18534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85347">
                                            <p:txEl>
                                              <p:pRg st="5" end="5"/>
                                            </p:txEl>
                                          </p:spTgt>
                                        </p:tgtEl>
                                        <p:attrNameLst>
                                          <p:attrName>style.visibility</p:attrName>
                                        </p:attrNameLst>
                                      </p:cBhvr>
                                      <p:to>
                                        <p:strVal val="visible"/>
                                      </p:to>
                                    </p:set>
                                    <p:animEffect transition="in" filter="strips(downRight)">
                                      <p:cBhvr>
                                        <p:cTn id="12" dur="500"/>
                                        <p:tgtEl>
                                          <p:spTgt spid="18534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 calcmode="lin" valueType="num">
                                      <p:cBhvr additive="base">
                                        <p:cTn id="1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anim calcmode="lin" valueType="num">
                                      <p:cBhvr additive="base">
                                        <p:cTn id="2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anim calcmode="lin" valueType="num">
                                      <p:cBhvr additive="base">
                                        <p:cTn id="2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074DC2BF-9212-498C-932A-862491B19C47}" type="datetime1">
              <a:rPr lang="zh-CN" altLang="en-US"/>
              <a:pPr/>
              <a:t>2018/12/24</a:t>
            </a:fld>
            <a:endParaRPr lang="en-US" altLang="zh-CN"/>
          </a:p>
        </p:txBody>
      </p:sp>
      <p:sp>
        <p:nvSpPr>
          <p:cNvPr id="6" name="灯片编号占位符 4"/>
          <p:cNvSpPr>
            <a:spLocks noGrp="1"/>
          </p:cNvSpPr>
          <p:nvPr>
            <p:ph type="sldNum" sz="quarter" idx="11"/>
          </p:nvPr>
        </p:nvSpPr>
        <p:spPr/>
        <p:txBody>
          <a:bodyPr/>
          <a:lstStyle/>
          <a:p>
            <a:fld id="{DBBD827D-F170-40BD-BD8A-DA0E2DEA821E}" type="slidenum">
              <a:rPr lang="en-US" altLang="zh-CN"/>
              <a:pPr/>
              <a:t>100</a:t>
            </a:fld>
            <a:endParaRPr lang="en-US" altLang="zh-CN"/>
          </a:p>
        </p:txBody>
      </p:sp>
      <p:sp>
        <p:nvSpPr>
          <p:cNvPr id="214018" name="Rectangle 2"/>
          <p:cNvSpPr>
            <a:spLocks noGrp="1" noChangeArrowheads="1"/>
          </p:cNvSpPr>
          <p:nvPr>
            <p:ph type="title"/>
          </p:nvPr>
        </p:nvSpPr>
        <p:spPr>
          <a:xfrm>
            <a:off x="2916238" y="88900"/>
            <a:ext cx="5846762" cy="765175"/>
          </a:xfrm>
        </p:spPr>
        <p:txBody>
          <a:bodyPr/>
          <a:lstStyle/>
          <a:p>
            <a:r>
              <a:rPr lang="en-US" altLang="zh-CN" sz="2800"/>
              <a:t>SVN</a:t>
            </a:r>
            <a:r>
              <a:rPr lang="zh-CN" altLang="en-US" sz="2800"/>
              <a:t>服务器端：</a:t>
            </a:r>
            <a:r>
              <a:rPr lang="en-US" altLang="zh-CN" sz="2800"/>
              <a:t>VisualSVN Server </a:t>
            </a:r>
          </a:p>
        </p:txBody>
      </p:sp>
      <p:sp>
        <p:nvSpPr>
          <p:cNvPr id="214019" name="Rectangle 3"/>
          <p:cNvSpPr>
            <a:spLocks noGrp="1" noChangeArrowheads="1"/>
          </p:cNvSpPr>
          <p:nvPr>
            <p:ph type="body" idx="1"/>
          </p:nvPr>
        </p:nvSpPr>
        <p:spPr/>
        <p:txBody>
          <a:bodyPr/>
          <a:lstStyle/>
          <a:p>
            <a:r>
              <a:rPr lang="zh-CN" altLang="en-US"/>
              <a:t>创建新的</a:t>
            </a:r>
            <a:r>
              <a:rPr lang="zh-CN" altLang="en-US">
                <a:solidFill>
                  <a:srgbClr val="3333CC"/>
                </a:solidFill>
              </a:rPr>
              <a:t>代码库</a:t>
            </a:r>
            <a:r>
              <a:rPr lang="zh-CN" altLang="en-US"/>
              <a:t>，并设置安全性能，其次可以创建用户 </a:t>
            </a:r>
          </a:p>
        </p:txBody>
      </p:sp>
      <p:pic>
        <p:nvPicPr>
          <p:cNvPr id="214021" name="Picture 5"/>
          <p:cNvPicPr>
            <a:picLocks noChangeAspect="1" noChangeArrowheads="1"/>
          </p:cNvPicPr>
          <p:nvPr/>
        </p:nvPicPr>
        <p:blipFill>
          <a:blip r:embed="rId2" cstate="print"/>
          <a:srcRect/>
          <a:stretch>
            <a:fillRect/>
          </a:stretch>
        </p:blipFill>
        <p:spPr bwMode="auto">
          <a:xfrm>
            <a:off x="304800" y="2362200"/>
            <a:ext cx="8628063" cy="3619500"/>
          </a:xfrm>
          <a:prstGeom prst="rect">
            <a:avLst/>
          </a:prstGeom>
          <a:noFill/>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6C190D09-0D49-45DC-A962-0563ECD34446}" type="datetime1">
              <a:rPr lang="zh-CN" altLang="en-US"/>
              <a:pPr/>
              <a:t>2018/12/24</a:t>
            </a:fld>
            <a:endParaRPr lang="en-US" altLang="zh-CN"/>
          </a:p>
        </p:txBody>
      </p:sp>
      <p:sp>
        <p:nvSpPr>
          <p:cNvPr id="6" name="灯片编号占位符 4"/>
          <p:cNvSpPr>
            <a:spLocks noGrp="1"/>
          </p:cNvSpPr>
          <p:nvPr>
            <p:ph type="sldNum" sz="quarter" idx="11"/>
          </p:nvPr>
        </p:nvSpPr>
        <p:spPr/>
        <p:txBody>
          <a:bodyPr/>
          <a:lstStyle/>
          <a:p>
            <a:fld id="{165926D5-28A4-4A4B-AE10-292D574ECACD}" type="slidenum">
              <a:rPr lang="en-US" altLang="zh-CN"/>
              <a:pPr/>
              <a:t>101</a:t>
            </a:fld>
            <a:endParaRPr lang="en-US" altLang="zh-CN"/>
          </a:p>
        </p:txBody>
      </p:sp>
      <p:sp>
        <p:nvSpPr>
          <p:cNvPr id="173058" name="Rectangle 2"/>
          <p:cNvSpPr>
            <a:spLocks noGrp="1" noChangeArrowheads="1"/>
          </p:cNvSpPr>
          <p:nvPr>
            <p:ph type="title"/>
          </p:nvPr>
        </p:nvSpPr>
        <p:spPr>
          <a:xfrm>
            <a:off x="2916238" y="88900"/>
            <a:ext cx="5846762" cy="765175"/>
          </a:xfrm>
        </p:spPr>
        <p:txBody>
          <a:bodyPr/>
          <a:lstStyle/>
          <a:p>
            <a:r>
              <a:rPr lang="en-US" altLang="zh-CN" sz="2800"/>
              <a:t>SVN</a:t>
            </a:r>
            <a:r>
              <a:rPr lang="zh-CN" altLang="en-US" sz="2800"/>
              <a:t>服务器端：</a:t>
            </a:r>
            <a:r>
              <a:rPr lang="en-US" altLang="zh-CN" sz="2800"/>
              <a:t>VisualSVN Server </a:t>
            </a:r>
          </a:p>
        </p:txBody>
      </p:sp>
      <p:sp>
        <p:nvSpPr>
          <p:cNvPr id="173059" name="Rectangle 3"/>
          <p:cNvSpPr>
            <a:spLocks noGrp="1" noChangeArrowheads="1"/>
          </p:cNvSpPr>
          <p:nvPr>
            <p:ph type="body" idx="1"/>
          </p:nvPr>
        </p:nvSpPr>
        <p:spPr/>
        <p:txBody>
          <a:bodyPr/>
          <a:lstStyle/>
          <a:p>
            <a:r>
              <a:rPr lang="zh-CN" altLang="en-US"/>
              <a:t>创建新的</a:t>
            </a:r>
            <a:r>
              <a:rPr lang="zh-CN" altLang="en-US">
                <a:solidFill>
                  <a:srgbClr val="3333CC"/>
                </a:solidFill>
              </a:rPr>
              <a:t>代码库</a:t>
            </a:r>
            <a:r>
              <a:rPr lang="zh-CN" altLang="en-US"/>
              <a:t>，并设置安全性能，其次可以创建用户 </a:t>
            </a:r>
          </a:p>
        </p:txBody>
      </p:sp>
      <p:pic>
        <p:nvPicPr>
          <p:cNvPr id="173060" name="图片 1"/>
          <p:cNvPicPr>
            <a:picLocks noChangeAspect="1" noChangeArrowheads="1"/>
          </p:cNvPicPr>
          <p:nvPr/>
        </p:nvPicPr>
        <p:blipFill>
          <a:blip r:embed="rId2" cstate="print"/>
          <a:srcRect/>
          <a:stretch>
            <a:fillRect/>
          </a:stretch>
        </p:blipFill>
        <p:spPr bwMode="auto">
          <a:xfrm>
            <a:off x="2057400" y="1828800"/>
            <a:ext cx="5562600" cy="46085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73060"/>
                                        </p:tgtEl>
                                        <p:attrNameLst>
                                          <p:attrName>style.visibility</p:attrName>
                                        </p:attrNameLst>
                                      </p:cBhvr>
                                      <p:to>
                                        <p:strVal val="visible"/>
                                      </p:to>
                                    </p:set>
                                    <p:anim to="" calcmode="lin" valueType="num">
                                      <p:cBhvr>
                                        <p:cTn id="7" dur="1" fill="hold"/>
                                        <p:tgtEl>
                                          <p:spTgt spid="173060"/>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a:spLocks noGrp="1"/>
          </p:cNvSpPr>
          <p:nvPr>
            <p:ph type="dt" sz="half" idx="10"/>
          </p:nvPr>
        </p:nvSpPr>
        <p:spPr/>
        <p:txBody>
          <a:bodyPr/>
          <a:lstStyle/>
          <a:p>
            <a:fld id="{DA1251F2-546F-4C3B-83A9-9D254957411C}" type="datetime1">
              <a:rPr lang="zh-CN" altLang="en-US"/>
              <a:pPr/>
              <a:t>2018/12/24</a:t>
            </a:fld>
            <a:endParaRPr lang="en-US" altLang="zh-CN"/>
          </a:p>
        </p:txBody>
      </p:sp>
      <p:sp>
        <p:nvSpPr>
          <p:cNvPr id="11" name="灯片编号占位符 4"/>
          <p:cNvSpPr>
            <a:spLocks noGrp="1"/>
          </p:cNvSpPr>
          <p:nvPr>
            <p:ph type="sldNum" sz="quarter" idx="11"/>
          </p:nvPr>
        </p:nvSpPr>
        <p:spPr/>
        <p:txBody>
          <a:bodyPr/>
          <a:lstStyle/>
          <a:p>
            <a:fld id="{6FCFD4BE-6DD2-4C87-BBE7-643267E5C46E}" type="slidenum">
              <a:rPr lang="en-US" altLang="zh-CN"/>
              <a:pPr/>
              <a:t>102</a:t>
            </a:fld>
            <a:endParaRPr lang="en-US" altLang="zh-CN"/>
          </a:p>
        </p:txBody>
      </p:sp>
      <p:sp>
        <p:nvSpPr>
          <p:cNvPr id="174082" name="Rectangle 2"/>
          <p:cNvSpPr>
            <a:spLocks noGrp="1" noChangeArrowheads="1"/>
          </p:cNvSpPr>
          <p:nvPr>
            <p:ph type="title"/>
          </p:nvPr>
        </p:nvSpPr>
        <p:spPr/>
        <p:txBody>
          <a:bodyPr/>
          <a:lstStyle/>
          <a:p>
            <a:r>
              <a:rPr lang="zh-CN" altLang="en-US"/>
              <a:t>客户端：</a:t>
            </a:r>
            <a:r>
              <a:rPr lang="en-US" altLang="zh-CN"/>
              <a:t>TortoiseSVN </a:t>
            </a:r>
          </a:p>
        </p:txBody>
      </p:sp>
      <p:sp>
        <p:nvSpPr>
          <p:cNvPr id="174083" name="Rectangle 3"/>
          <p:cNvSpPr>
            <a:spLocks noGrp="1" noChangeArrowheads="1"/>
          </p:cNvSpPr>
          <p:nvPr>
            <p:ph type="body" idx="1"/>
          </p:nvPr>
        </p:nvSpPr>
        <p:spPr/>
        <p:txBody>
          <a:bodyPr/>
          <a:lstStyle/>
          <a:p>
            <a:r>
              <a:rPr lang="en-US" altLang="zh-CN" dirty="0" err="1"/>
              <a:t>TortoiseSVN</a:t>
            </a:r>
            <a:r>
              <a:rPr lang="en-US" altLang="zh-CN" dirty="0"/>
              <a:t> </a:t>
            </a:r>
            <a:r>
              <a:rPr lang="zh-CN" altLang="en-US" dirty="0"/>
              <a:t>与</a:t>
            </a:r>
            <a:r>
              <a:rPr lang="en-US" altLang="zh-CN" dirty="0"/>
              <a:t>Windows Shell</a:t>
            </a:r>
            <a:r>
              <a:rPr lang="zh-CN" altLang="en-US" dirty="0"/>
              <a:t>外壳</a:t>
            </a:r>
            <a:r>
              <a:rPr lang="en-US" altLang="zh-CN" dirty="0"/>
              <a:t>(</a:t>
            </a:r>
            <a:r>
              <a:rPr lang="zh-CN" altLang="en-US" dirty="0"/>
              <a:t>例如资源管理器</a:t>
            </a:r>
            <a:r>
              <a:rPr lang="en-US" altLang="zh-CN" dirty="0"/>
              <a:t>)</a:t>
            </a:r>
            <a:r>
              <a:rPr lang="zh-CN" altLang="en-US" dirty="0"/>
              <a:t>无缝集成</a:t>
            </a:r>
          </a:p>
          <a:p>
            <a:pPr lvl="1"/>
            <a:r>
              <a:rPr lang="zh-CN" altLang="en-US" dirty="0" smtClean="0"/>
              <a:t>所有</a:t>
            </a:r>
            <a:r>
              <a:rPr lang="zh-CN" altLang="en-US" dirty="0"/>
              <a:t>的 </a:t>
            </a:r>
            <a:r>
              <a:rPr lang="en-US" altLang="zh-CN" dirty="0">
                <a:solidFill>
                  <a:srgbClr val="C00000"/>
                </a:solidFill>
              </a:rPr>
              <a:t>Subversion </a:t>
            </a:r>
            <a:r>
              <a:rPr lang="zh-CN" altLang="en-US" dirty="0">
                <a:solidFill>
                  <a:srgbClr val="C00000"/>
                </a:solidFill>
              </a:rPr>
              <a:t>命令</a:t>
            </a:r>
            <a:r>
              <a:rPr lang="zh-CN" altLang="en-US" dirty="0"/>
              <a:t>存在于资源管理器的</a:t>
            </a:r>
            <a:r>
              <a:rPr lang="zh-CN" altLang="en-US" dirty="0">
                <a:solidFill>
                  <a:srgbClr val="C00000"/>
                </a:solidFill>
              </a:rPr>
              <a:t>右键菜单 </a:t>
            </a:r>
          </a:p>
          <a:p>
            <a:pPr lvl="1"/>
            <a:r>
              <a:rPr lang="zh-CN" altLang="en-US" dirty="0"/>
              <a:t>每个版本控制的</a:t>
            </a:r>
            <a:r>
              <a:rPr lang="zh-CN" altLang="en-US" dirty="0">
                <a:solidFill>
                  <a:srgbClr val="C00000"/>
                </a:solidFill>
              </a:rPr>
              <a:t>文件和目录的状态</a:t>
            </a:r>
            <a:r>
              <a:rPr lang="zh-CN" altLang="en-US" dirty="0"/>
              <a:t>使用小的重载图标表示 </a:t>
            </a:r>
          </a:p>
        </p:txBody>
      </p:sp>
      <p:pic>
        <p:nvPicPr>
          <p:cNvPr id="174084" name="图片 16"/>
          <p:cNvPicPr>
            <a:picLocks noChangeAspect="1" noChangeArrowheads="1"/>
          </p:cNvPicPr>
          <p:nvPr/>
        </p:nvPicPr>
        <p:blipFill>
          <a:blip r:embed="rId2" cstate="print"/>
          <a:srcRect/>
          <a:stretch>
            <a:fillRect/>
          </a:stretch>
        </p:blipFill>
        <p:spPr bwMode="auto">
          <a:xfrm>
            <a:off x="914400" y="3824288"/>
            <a:ext cx="4981575" cy="885825"/>
          </a:xfrm>
          <a:prstGeom prst="rect">
            <a:avLst/>
          </a:prstGeom>
          <a:noFill/>
          <a:ln w="9525">
            <a:noFill/>
            <a:miter lim="800000"/>
            <a:headEnd/>
            <a:tailEnd/>
          </a:ln>
        </p:spPr>
      </p:pic>
      <p:sp>
        <p:nvSpPr>
          <p:cNvPr id="174086" name="Text Box 6"/>
          <p:cNvSpPr txBox="1">
            <a:spLocks noChangeArrowheads="1"/>
          </p:cNvSpPr>
          <p:nvPr/>
        </p:nvSpPr>
        <p:spPr bwMode="auto">
          <a:xfrm>
            <a:off x="6156325" y="4213225"/>
            <a:ext cx="2025650" cy="366713"/>
          </a:xfrm>
          <a:prstGeom prst="rect">
            <a:avLst/>
          </a:prstGeom>
          <a:noFill/>
          <a:ln w="9525">
            <a:noFill/>
            <a:miter lim="800000"/>
            <a:headEnd/>
            <a:tailEnd/>
          </a:ln>
          <a:effectLst/>
        </p:spPr>
        <p:txBody>
          <a:bodyPr wrap="none">
            <a:spAutoFit/>
          </a:bodyPr>
          <a:lstStyle/>
          <a:p>
            <a:r>
              <a:rPr lang="zh-CN" altLang="en-US" b="1">
                <a:ea typeface="黑体" pitchFamily="2" charset="-122"/>
              </a:rPr>
              <a:t>与服务器一致图标</a:t>
            </a:r>
          </a:p>
        </p:txBody>
      </p:sp>
      <p:grpSp>
        <p:nvGrpSpPr>
          <p:cNvPr id="174089" name="Group 9"/>
          <p:cNvGrpSpPr>
            <a:grpSpLocks/>
          </p:cNvGrpSpPr>
          <p:nvPr/>
        </p:nvGrpSpPr>
        <p:grpSpPr bwMode="auto">
          <a:xfrm>
            <a:off x="914400" y="5181600"/>
            <a:ext cx="1712913" cy="1479550"/>
            <a:chOff x="576" y="3264"/>
            <a:chExt cx="1079" cy="932"/>
          </a:xfrm>
        </p:grpSpPr>
        <p:pic>
          <p:nvPicPr>
            <p:cNvPr id="174085" name="图片 19"/>
            <p:cNvPicPr>
              <a:picLocks noChangeAspect="1" noChangeArrowheads="1"/>
            </p:cNvPicPr>
            <p:nvPr/>
          </p:nvPicPr>
          <p:blipFill>
            <a:blip r:embed="rId3" cstate="print"/>
            <a:srcRect/>
            <a:stretch>
              <a:fillRect/>
            </a:stretch>
          </p:blipFill>
          <p:spPr bwMode="auto">
            <a:xfrm>
              <a:off x="624" y="3264"/>
              <a:ext cx="960" cy="552"/>
            </a:xfrm>
            <a:prstGeom prst="rect">
              <a:avLst/>
            </a:prstGeom>
            <a:noFill/>
            <a:ln w="9525">
              <a:noFill/>
              <a:miter lim="800000"/>
              <a:headEnd/>
              <a:tailEnd/>
            </a:ln>
          </p:spPr>
        </p:pic>
        <p:sp>
          <p:nvSpPr>
            <p:cNvPr id="174087" name="Text Box 7"/>
            <p:cNvSpPr txBox="1">
              <a:spLocks noChangeArrowheads="1"/>
            </p:cNvSpPr>
            <p:nvPr/>
          </p:nvSpPr>
          <p:spPr bwMode="auto">
            <a:xfrm>
              <a:off x="576" y="3792"/>
              <a:ext cx="551" cy="404"/>
            </a:xfrm>
            <a:prstGeom prst="rect">
              <a:avLst/>
            </a:prstGeom>
            <a:noFill/>
            <a:ln w="9525">
              <a:noFill/>
              <a:miter lim="800000"/>
              <a:headEnd/>
              <a:tailEnd/>
            </a:ln>
            <a:effectLst/>
          </p:spPr>
          <p:txBody>
            <a:bodyPr wrap="none">
              <a:spAutoFit/>
            </a:bodyPr>
            <a:lstStyle/>
            <a:p>
              <a:pPr algn="ctr"/>
              <a:r>
                <a:rPr lang="zh-CN" altLang="en-US" b="1">
                  <a:ea typeface="黑体" pitchFamily="2" charset="-122"/>
                </a:rPr>
                <a:t>增加</a:t>
              </a:r>
            </a:p>
            <a:p>
              <a:pPr algn="ctr"/>
              <a:r>
                <a:rPr lang="zh-CN" altLang="en-US" b="1">
                  <a:ea typeface="黑体" pitchFamily="2" charset="-122"/>
                </a:rPr>
                <a:t>的文件</a:t>
              </a:r>
            </a:p>
          </p:txBody>
        </p:sp>
        <p:sp>
          <p:nvSpPr>
            <p:cNvPr id="174088" name="Text Box 8"/>
            <p:cNvSpPr txBox="1">
              <a:spLocks noChangeArrowheads="1"/>
            </p:cNvSpPr>
            <p:nvPr/>
          </p:nvSpPr>
          <p:spPr bwMode="auto">
            <a:xfrm>
              <a:off x="1104" y="3792"/>
              <a:ext cx="551" cy="404"/>
            </a:xfrm>
            <a:prstGeom prst="rect">
              <a:avLst/>
            </a:prstGeom>
            <a:noFill/>
            <a:ln w="9525">
              <a:noFill/>
              <a:miter lim="800000"/>
              <a:headEnd/>
              <a:tailEnd/>
            </a:ln>
            <a:effectLst/>
          </p:spPr>
          <p:txBody>
            <a:bodyPr wrap="none">
              <a:spAutoFit/>
            </a:bodyPr>
            <a:lstStyle/>
            <a:p>
              <a:pPr algn="ctr"/>
              <a:r>
                <a:rPr lang="zh-CN" altLang="en-US" b="1">
                  <a:ea typeface="黑体" pitchFamily="2" charset="-122"/>
                </a:rPr>
                <a:t>修改过</a:t>
              </a:r>
            </a:p>
            <a:p>
              <a:pPr algn="ctr"/>
              <a:r>
                <a:rPr lang="zh-CN" altLang="en-US" b="1">
                  <a:ea typeface="黑体" pitchFamily="2" charset="-122"/>
                </a:rPr>
                <a:t>的文件</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74083">
                                            <p:txEl>
                                              <p:pRg st="0" end="0"/>
                                            </p:txEl>
                                          </p:spTgt>
                                        </p:tgtEl>
                                        <p:attrNameLst>
                                          <p:attrName>style.visibility</p:attrName>
                                        </p:attrNameLst>
                                      </p:cBhvr>
                                      <p:to>
                                        <p:strVal val="visible"/>
                                      </p:to>
                                    </p:set>
                                    <p:anim to="" calcmode="lin" valueType="num">
                                      <p:cBhvr>
                                        <p:cTn id="7" dur="1" fill="hold"/>
                                        <p:tgtEl>
                                          <p:spTgt spid="174083">
                                            <p:txEl>
                                              <p:pRg st="0" end="0"/>
                                            </p:txEl>
                                          </p:spTgt>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174083">
                                            <p:txEl>
                                              <p:pRg st="1" end="1"/>
                                            </p:txEl>
                                          </p:spTgt>
                                        </p:tgtEl>
                                        <p:attrNameLst>
                                          <p:attrName>style.visibility</p:attrName>
                                        </p:attrNameLst>
                                      </p:cBhvr>
                                      <p:to>
                                        <p:strVal val="visible"/>
                                      </p:to>
                                    </p:set>
                                    <p:anim to="" calcmode="lin" valueType="num">
                                      <p:cBhvr>
                                        <p:cTn id="10" dur="1" fill="hold"/>
                                        <p:tgtEl>
                                          <p:spTgt spid="174083">
                                            <p:txEl>
                                              <p:pRg st="1" end="1"/>
                                            </p:txEl>
                                          </p:spTgt>
                                        </p:tgtEl>
                                        <p:attrNameLst>
                                          <p:attrName/>
                                        </p:attrNameLst>
                                      </p:cBhvr>
                                    </p:anim>
                                  </p:childTnLst>
                                </p:cTn>
                              </p:par>
                              <p:par>
                                <p:cTn id="11" presetID="24" presetClass="entr" presetSubtype="0" fill="hold" grpId="0" nodeType="withEffect">
                                  <p:stCondLst>
                                    <p:cond delay="0"/>
                                  </p:stCondLst>
                                  <p:childTnLst>
                                    <p:set>
                                      <p:cBhvr>
                                        <p:cTn id="12" dur="1" fill="hold">
                                          <p:stCondLst>
                                            <p:cond delay="0"/>
                                          </p:stCondLst>
                                        </p:cTn>
                                        <p:tgtEl>
                                          <p:spTgt spid="174083">
                                            <p:txEl>
                                              <p:pRg st="2" end="2"/>
                                            </p:txEl>
                                          </p:spTgt>
                                        </p:tgtEl>
                                        <p:attrNameLst>
                                          <p:attrName>style.visibility</p:attrName>
                                        </p:attrNameLst>
                                      </p:cBhvr>
                                      <p:to>
                                        <p:strVal val="visible"/>
                                      </p:to>
                                    </p:set>
                                    <p:anim to="" calcmode="lin" valueType="num">
                                      <p:cBhvr>
                                        <p:cTn id="13" dur="1" fill="hold"/>
                                        <p:tgtEl>
                                          <p:spTgt spid="174083">
                                            <p:txEl>
                                              <p:pRg st="2" end="2"/>
                                            </p:txEl>
                                          </p:spTgt>
                                        </p:tgtEl>
                                        <p:attrNameLst>
                                          <p:attrName/>
                                        </p:attrNameLst>
                                      </p:cBhvr>
                                    </p:anim>
                                  </p:childTnLst>
                                </p:cTn>
                              </p:par>
                            </p:childTnLst>
                          </p:cTn>
                        </p:par>
                      </p:childTnLst>
                    </p:cTn>
                  </p:par>
                  <p:par>
                    <p:cTn id="14" fill="hold">
                      <p:stCondLst>
                        <p:cond delay="indefinite"/>
                      </p:stCondLst>
                      <p:childTnLst>
                        <p:par>
                          <p:cTn id="15" fill="hold">
                            <p:stCondLst>
                              <p:cond delay="0"/>
                            </p:stCondLst>
                            <p:childTnLst>
                              <p:par>
                                <p:cTn id="16" presetID="24" presetClass="entr" presetSubtype="0" fill="hold" nodeType="clickEffect">
                                  <p:stCondLst>
                                    <p:cond delay="0"/>
                                  </p:stCondLst>
                                  <p:childTnLst>
                                    <p:set>
                                      <p:cBhvr>
                                        <p:cTn id="17" dur="1" fill="hold">
                                          <p:stCondLst>
                                            <p:cond delay="0"/>
                                          </p:stCondLst>
                                        </p:cTn>
                                        <p:tgtEl>
                                          <p:spTgt spid="174084"/>
                                        </p:tgtEl>
                                        <p:attrNameLst>
                                          <p:attrName>style.visibility</p:attrName>
                                        </p:attrNameLst>
                                      </p:cBhvr>
                                      <p:to>
                                        <p:strVal val="visible"/>
                                      </p:to>
                                    </p:set>
                                    <p:anim to="" calcmode="lin" valueType="num">
                                      <p:cBhvr>
                                        <p:cTn id="18" dur="1" fill="hold"/>
                                        <p:tgtEl>
                                          <p:spTgt spid="174084"/>
                                        </p:tgtEl>
                                        <p:attrNameLst>
                                          <p:attrName/>
                                        </p:attrNameLst>
                                      </p:cBhvr>
                                    </p:anim>
                                  </p:childTnLst>
                                </p:cTn>
                              </p:par>
                            </p:childTnLst>
                          </p:cTn>
                        </p:par>
                        <p:par>
                          <p:cTn id="19" fill="hold">
                            <p:stCondLst>
                              <p:cond delay="0"/>
                            </p:stCondLst>
                            <p:childTnLst>
                              <p:par>
                                <p:cTn id="20" presetID="2" presetClass="entr" presetSubtype="2" fill="hold" grpId="0" nodeType="afterEffect">
                                  <p:stCondLst>
                                    <p:cond delay="0"/>
                                  </p:stCondLst>
                                  <p:childTnLst>
                                    <p:set>
                                      <p:cBhvr>
                                        <p:cTn id="21" dur="1" fill="hold">
                                          <p:stCondLst>
                                            <p:cond delay="0"/>
                                          </p:stCondLst>
                                        </p:cTn>
                                        <p:tgtEl>
                                          <p:spTgt spid="174086"/>
                                        </p:tgtEl>
                                        <p:attrNameLst>
                                          <p:attrName>style.visibility</p:attrName>
                                        </p:attrNameLst>
                                      </p:cBhvr>
                                      <p:to>
                                        <p:strVal val="visible"/>
                                      </p:to>
                                    </p:set>
                                    <p:anim calcmode="lin" valueType="num">
                                      <p:cBhvr additive="base">
                                        <p:cTn id="22" dur="500" fill="hold"/>
                                        <p:tgtEl>
                                          <p:spTgt spid="174086"/>
                                        </p:tgtEl>
                                        <p:attrNameLst>
                                          <p:attrName>ppt_x</p:attrName>
                                        </p:attrNameLst>
                                      </p:cBhvr>
                                      <p:tavLst>
                                        <p:tav tm="0">
                                          <p:val>
                                            <p:strVal val="1+#ppt_w/2"/>
                                          </p:val>
                                        </p:tav>
                                        <p:tav tm="100000">
                                          <p:val>
                                            <p:strVal val="#ppt_x"/>
                                          </p:val>
                                        </p:tav>
                                      </p:tavLst>
                                    </p:anim>
                                    <p:anim calcmode="lin" valueType="num">
                                      <p:cBhvr additive="base">
                                        <p:cTn id="23" dur="500" fill="hold"/>
                                        <p:tgtEl>
                                          <p:spTgt spid="174086"/>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4" presetClass="entr" presetSubtype="0" fill="hold" nodeType="clickEffect">
                                  <p:stCondLst>
                                    <p:cond delay="0"/>
                                  </p:stCondLst>
                                  <p:childTnLst>
                                    <p:set>
                                      <p:cBhvr>
                                        <p:cTn id="27" dur="1" fill="hold">
                                          <p:stCondLst>
                                            <p:cond delay="0"/>
                                          </p:stCondLst>
                                        </p:cTn>
                                        <p:tgtEl>
                                          <p:spTgt spid="174089"/>
                                        </p:tgtEl>
                                        <p:attrNameLst>
                                          <p:attrName>style.visibility</p:attrName>
                                        </p:attrNameLst>
                                      </p:cBhvr>
                                      <p:to>
                                        <p:strVal val="visible"/>
                                      </p:to>
                                    </p:set>
                                    <p:anim to="" calcmode="lin" valueType="num">
                                      <p:cBhvr>
                                        <p:cTn id="28" dur="1" fill="hold"/>
                                        <p:tgtEl>
                                          <p:spTgt spid="17408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3" grpId="0" uiExpand="1" build="p"/>
      <p:bldP spid="17408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73CF0E0D-F7AF-4699-975A-727B83C712AA}" type="datetime1">
              <a:rPr lang="zh-CN" altLang="en-US"/>
              <a:pPr/>
              <a:t>2018/12/24</a:t>
            </a:fld>
            <a:endParaRPr lang="en-US" altLang="zh-CN"/>
          </a:p>
        </p:txBody>
      </p:sp>
      <p:sp>
        <p:nvSpPr>
          <p:cNvPr id="6" name="灯片编号占位符 4"/>
          <p:cNvSpPr>
            <a:spLocks noGrp="1"/>
          </p:cNvSpPr>
          <p:nvPr>
            <p:ph type="sldNum" sz="quarter" idx="11"/>
          </p:nvPr>
        </p:nvSpPr>
        <p:spPr/>
        <p:txBody>
          <a:bodyPr/>
          <a:lstStyle/>
          <a:p>
            <a:fld id="{B37265C8-A2B1-4DD3-8750-2E7A095B970C}" type="slidenum">
              <a:rPr lang="en-US" altLang="zh-CN"/>
              <a:pPr/>
              <a:t>103</a:t>
            </a:fld>
            <a:endParaRPr lang="en-US" altLang="zh-CN"/>
          </a:p>
        </p:txBody>
      </p:sp>
      <p:sp>
        <p:nvSpPr>
          <p:cNvPr id="177154" name="Rectangle 2"/>
          <p:cNvSpPr>
            <a:spLocks noGrp="1" noChangeArrowheads="1"/>
          </p:cNvSpPr>
          <p:nvPr>
            <p:ph type="title"/>
          </p:nvPr>
        </p:nvSpPr>
        <p:spPr/>
        <p:txBody>
          <a:bodyPr/>
          <a:lstStyle/>
          <a:p>
            <a:r>
              <a:rPr lang="zh-CN" altLang="en-US"/>
              <a:t>提交修改</a:t>
            </a:r>
          </a:p>
        </p:txBody>
      </p:sp>
      <p:sp>
        <p:nvSpPr>
          <p:cNvPr id="177155" name="Rectangle 3"/>
          <p:cNvSpPr>
            <a:spLocks noGrp="1" noChangeArrowheads="1"/>
          </p:cNvSpPr>
          <p:nvPr>
            <p:ph type="body" idx="1"/>
          </p:nvPr>
        </p:nvSpPr>
        <p:spPr/>
        <p:txBody>
          <a:bodyPr/>
          <a:lstStyle/>
          <a:p>
            <a:r>
              <a:rPr lang="zh-CN" altLang="en-US"/>
              <a:t>选择 “</a:t>
            </a:r>
            <a:r>
              <a:rPr lang="en-US" altLang="zh-CN">
                <a:solidFill>
                  <a:srgbClr val="3333CC"/>
                </a:solidFill>
              </a:rPr>
              <a:t>SVN Commit</a:t>
            </a:r>
            <a:r>
              <a:rPr lang="en-US" altLang="zh-CN"/>
              <a:t>”</a:t>
            </a:r>
            <a:r>
              <a:rPr lang="zh-CN" altLang="en-US"/>
              <a:t>命令</a:t>
            </a:r>
          </a:p>
          <a:p>
            <a:r>
              <a:rPr lang="zh-CN" altLang="en-US"/>
              <a:t>在提交时，根据修改填写</a:t>
            </a:r>
            <a:r>
              <a:rPr lang="zh-CN" altLang="en-US">
                <a:solidFill>
                  <a:srgbClr val="3333CC"/>
                </a:solidFill>
              </a:rPr>
              <a:t>版本的备注</a:t>
            </a:r>
            <a:r>
              <a:rPr lang="zh-CN" altLang="en-US"/>
              <a:t>，这样，用到这个版本时可以根据备注而了解修改的信息 </a:t>
            </a:r>
          </a:p>
        </p:txBody>
      </p:sp>
      <p:pic>
        <p:nvPicPr>
          <p:cNvPr id="177156" name="图片 23"/>
          <p:cNvPicPr>
            <a:picLocks noChangeAspect="1" noChangeArrowheads="1"/>
          </p:cNvPicPr>
          <p:nvPr/>
        </p:nvPicPr>
        <p:blipFill>
          <a:blip r:embed="rId2" cstate="print"/>
          <a:srcRect/>
          <a:stretch>
            <a:fillRect/>
          </a:stretch>
        </p:blipFill>
        <p:spPr bwMode="auto">
          <a:xfrm>
            <a:off x="2133600" y="2667000"/>
            <a:ext cx="4143375" cy="25050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77155">
                                            <p:txEl>
                                              <p:pRg st="0" end="0"/>
                                            </p:txEl>
                                          </p:spTgt>
                                        </p:tgtEl>
                                        <p:attrNameLst>
                                          <p:attrName>style.visibility</p:attrName>
                                        </p:attrNameLst>
                                      </p:cBhvr>
                                      <p:to>
                                        <p:strVal val="visible"/>
                                      </p:to>
                                    </p:set>
                                    <p:anim to="" calcmode="lin" valueType="num">
                                      <p:cBhvr>
                                        <p:cTn id="7" dur="1" fill="hold"/>
                                        <p:tgtEl>
                                          <p:spTgt spid="177155">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77155">
                                            <p:txEl>
                                              <p:pRg st="1" end="1"/>
                                            </p:txEl>
                                          </p:spTgt>
                                        </p:tgtEl>
                                        <p:attrNameLst>
                                          <p:attrName>style.visibility</p:attrName>
                                        </p:attrNameLst>
                                      </p:cBhvr>
                                      <p:to>
                                        <p:strVal val="visible"/>
                                      </p:to>
                                    </p:set>
                                    <p:anim to="" calcmode="lin" valueType="num">
                                      <p:cBhvr>
                                        <p:cTn id="12" dur="1" fill="hold"/>
                                        <p:tgtEl>
                                          <p:spTgt spid="177155">
                                            <p:txEl>
                                              <p:pRg st="1" end="1"/>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177156"/>
                                        </p:tgtEl>
                                        <p:attrNameLst>
                                          <p:attrName>style.visibility</p:attrName>
                                        </p:attrNameLst>
                                      </p:cBhvr>
                                      <p:to>
                                        <p:strVal val="visible"/>
                                      </p:to>
                                    </p:set>
                                    <p:anim to="" calcmode="lin" valueType="num">
                                      <p:cBhvr>
                                        <p:cTn id="17" dur="1" fill="hold"/>
                                        <p:tgtEl>
                                          <p:spTgt spid="17715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492C73A9-1C37-4FB1-B00D-0C49BE8F8B49}" type="datetime1">
              <a:rPr lang="zh-CN" altLang="en-US"/>
              <a:pPr/>
              <a:t>2018/12/24</a:t>
            </a:fld>
            <a:endParaRPr lang="en-US" altLang="zh-CN"/>
          </a:p>
        </p:txBody>
      </p:sp>
      <p:sp>
        <p:nvSpPr>
          <p:cNvPr id="7" name="灯片编号占位符 4"/>
          <p:cNvSpPr>
            <a:spLocks noGrp="1"/>
          </p:cNvSpPr>
          <p:nvPr>
            <p:ph type="sldNum" sz="quarter" idx="11"/>
          </p:nvPr>
        </p:nvSpPr>
        <p:spPr/>
        <p:txBody>
          <a:bodyPr/>
          <a:lstStyle/>
          <a:p>
            <a:fld id="{8FD1DAD3-5A93-4530-BF6D-47572EE62927}" type="slidenum">
              <a:rPr lang="en-US" altLang="zh-CN"/>
              <a:pPr/>
              <a:t>104</a:t>
            </a:fld>
            <a:endParaRPr lang="en-US" altLang="zh-CN"/>
          </a:p>
        </p:txBody>
      </p:sp>
      <p:sp>
        <p:nvSpPr>
          <p:cNvPr id="178178" name="Rectangle 2"/>
          <p:cNvSpPr>
            <a:spLocks noGrp="1" noChangeArrowheads="1"/>
          </p:cNvSpPr>
          <p:nvPr>
            <p:ph type="title"/>
          </p:nvPr>
        </p:nvSpPr>
        <p:spPr/>
        <p:txBody>
          <a:bodyPr/>
          <a:lstStyle/>
          <a:p>
            <a:r>
              <a:rPr lang="zh-CN" altLang="en-US"/>
              <a:t>版本备注及历史</a:t>
            </a:r>
          </a:p>
        </p:txBody>
      </p:sp>
      <p:sp>
        <p:nvSpPr>
          <p:cNvPr id="178179" name="Rectangle 3"/>
          <p:cNvSpPr>
            <a:spLocks noGrp="1" noChangeArrowheads="1"/>
          </p:cNvSpPr>
          <p:nvPr>
            <p:ph type="body" idx="1"/>
          </p:nvPr>
        </p:nvSpPr>
        <p:spPr/>
        <p:txBody>
          <a:bodyPr/>
          <a:lstStyle/>
          <a:p>
            <a:endParaRPr lang="zh-CN" altLang="zh-CN"/>
          </a:p>
        </p:txBody>
      </p:sp>
      <p:pic>
        <p:nvPicPr>
          <p:cNvPr id="178180" name="图片 22"/>
          <p:cNvPicPr>
            <a:picLocks noChangeAspect="1" noChangeArrowheads="1"/>
          </p:cNvPicPr>
          <p:nvPr/>
        </p:nvPicPr>
        <p:blipFill>
          <a:blip r:embed="rId2" cstate="print"/>
          <a:srcRect/>
          <a:stretch>
            <a:fillRect/>
          </a:stretch>
        </p:blipFill>
        <p:spPr bwMode="auto">
          <a:xfrm>
            <a:off x="0" y="1447800"/>
            <a:ext cx="4943475" cy="4105275"/>
          </a:xfrm>
          <a:prstGeom prst="rect">
            <a:avLst/>
          </a:prstGeom>
          <a:noFill/>
          <a:ln w="9525">
            <a:noFill/>
            <a:miter lim="800000"/>
            <a:headEnd/>
            <a:tailEnd/>
          </a:ln>
        </p:spPr>
      </p:pic>
      <p:pic>
        <p:nvPicPr>
          <p:cNvPr id="178181" name="图片 28"/>
          <p:cNvPicPr>
            <a:picLocks noChangeAspect="1" noChangeArrowheads="1"/>
          </p:cNvPicPr>
          <p:nvPr/>
        </p:nvPicPr>
        <p:blipFill>
          <a:blip r:embed="rId3" cstate="print"/>
          <a:srcRect/>
          <a:stretch>
            <a:fillRect/>
          </a:stretch>
        </p:blipFill>
        <p:spPr bwMode="auto">
          <a:xfrm>
            <a:off x="4714875" y="1447800"/>
            <a:ext cx="4429125" cy="41163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78180"/>
                                        </p:tgtEl>
                                        <p:attrNameLst>
                                          <p:attrName>style.visibility</p:attrName>
                                        </p:attrNameLst>
                                      </p:cBhvr>
                                      <p:to>
                                        <p:strVal val="visible"/>
                                      </p:to>
                                    </p:set>
                                    <p:anim to="" calcmode="lin" valueType="num">
                                      <p:cBhvr>
                                        <p:cTn id="7" dur="1" fill="hold"/>
                                        <p:tgtEl>
                                          <p:spTgt spid="178180"/>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78181"/>
                                        </p:tgtEl>
                                        <p:attrNameLst>
                                          <p:attrName>style.visibility</p:attrName>
                                        </p:attrNameLst>
                                      </p:cBhvr>
                                      <p:to>
                                        <p:strVal val="visible"/>
                                      </p:to>
                                    </p:set>
                                    <p:anim to="" calcmode="lin" valueType="num">
                                      <p:cBhvr>
                                        <p:cTn id="12" dur="1" fill="hold"/>
                                        <p:tgtEl>
                                          <p:spTgt spid="178181"/>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41988F6A-8E26-4E37-853E-771AA485BA02}" type="datetime1">
              <a:rPr lang="zh-CN" altLang="en-US"/>
              <a:pPr/>
              <a:t>2018/12/24</a:t>
            </a:fld>
            <a:endParaRPr lang="en-US" altLang="zh-CN"/>
          </a:p>
        </p:txBody>
      </p:sp>
      <p:sp>
        <p:nvSpPr>
          <p:cNvPr id="6" name="灯片编号占位符 4"/>
          <p:cNvSpPr>
            <a:spLocks noGrp="1"/>
          </p:cNvSpPr>
          <p:nvPr>
            <p:ph type="sldNum" sz="quarter" idx="11"/>
          </p:nvPr>
        </p:nvSpPr>
        <p:spPr/>
        <p:txBody>
          <a:bodyPr/>
          <a:lstStyle/>
          <a:p>
            <a:fld id="{BCA415D4-AD4D-435D-8D01-5F4C80E63334}" type="slidenum">
              <a:rPr lang="en-US" altLang="zh-CN"/>
              <a:pPr/>
              <a:t>105</a:t>
            </a:fld>
            <a:endParaRPr lang="en-US" altLang="zh-CN"/>
          </a:p>
        </p:txBody>
      </p:sp>
      <p:sp>
        <p:nvSpPr>
          <p:cNvPr id="215042" name="Rectangle 2"/>
          <p:cNvSpPr>
            <a:spLocks noGrp="1" noChangeArrowheads="1"/>
          </p:cNvSpPr>
          <p:nvPr>
            <p:ph type="title"/>
          </p:nvPr>
        </p:nvSpPr>
        <p:spPr/>
        <p:txBody>
          <a:bodyPr/>
          <a:lstStyle/>
          <a:p>
            <a:r>
              <a:rPr lang="en-US" altLang="zh-CN" sz="2400"/>
              <a:t>TRAC</a:t>
            </a:r>
            <a:r>
              <a:rPr lang="zh-CN" altLang="en-US" sz="2400"/>
              <a:t>：</a:t>
            </a:r>
            <a:r>
              <a:rPr lang="en-US" altLang="zh-CN" sz="2400"/>
              <a:t>web-based software project management </a:t>
            </a:r>
          </a:p>
        </p:txBody>
      </p:sp>
      <p:sp>
        <p:nvSpPr>
          <p:cNvPr id="215043" name="Rectangle 3"/>
          <p:cNvSpPr>
            <a:spLocks noGrp="1" noChangeArrowheads="1"/>
          </p:cNvSpPr>
          <p:nvPr>
            <p:ph type="body" idx="1"/>
          </p:nvPr>
        </p:nvSpPr>
        <p:spPr/>
        <p:txBody>
          <a:bodyPr/>
          <a:lstStyle/>
          <a:p>
            <a:endParaRPr lang="zh-CN" altLang="zh-CN"/>
          </a:p>
        </p:txBody>
      </p:sp>
      <p:pic>
        <p:nvPicPr>
          <p:cNvPr id="215044" name="Picture 4"/>
          <p:cNvPicPr>
            <a:picLocks noChangeAspect="1" noChangeArrowheads="1"/>
          </p:cNvPicPr>
          <p:nvPr/>
        </p:nvPicPr>
        <p:blipFill>
          <a:blip r:embed="rId2" cstate="print"/>
          <a:srcRect/>
          <a:stretch>
            <a:fillRect/>
          </a:stretch>
        </p:blipFill>
        <p:spPr bwMode="auto">
          <a:xfrm>
            <a:off x="0" y="1143000"/>
            <a:ext cx="9144000" cy="5138738"/>
          </a:xfrm>
          <a:prstGeom prst="rect">
            <a:avLst/>
          </a:prstGeom>
          <a:noFill/>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CDA4C812-20FF-4E52-AE40-3A4869A98A5C}" type="datetime1">
              <a:rPr lang="zh-CN" altLang="en-US"/>
              <a:pPr/>
              <a:t>2018/12/24</a:t>
            </a:fld>
            <a:endParaRPr lang="en-US" altLang="zh-CN"/>
          </a:p>
        </p:txBody>
      </p:sp>
      <p:sp>
        <p:nvSpPr>
          <p:cNvPr id="6" name="灯片编号占位符 4"/>
          <p:cNvSpPr>
            <a:spLocks noGrp="1"/>
          </p:cNvSpPr>
          <p:nvPr>
            <p:ph type="sldNum" sz="quarter" idx="11"/>
          </p:nvPr>
        </p:nvSpPr>
        <p:spPr/>
        <p:txBody>
          <a:bodyPr/>
          <a:lstStyle/>
          <a:p>
            <a:fld id="{39A32238-B82A-4451-A0EA-8FE58169C851}" type="slidenum">
              <a:rPr lang="en-US" altLang="zh-CN"/>
              <a:pPr/>
              <a:t>106</a:t>
            </a:fld>
            <a:endParaRPr lang="en-US" altLang="zh-CN"/>
          </a:p>
        </p:txBody>
      </p:sp>
      <p:sp>
        <p:nvSpPr>
          <p:cNvPr id="117762" name="Rectangle 2"/>
          <p:cNvSpPr>
            <a:spLocks noGrp="1" noChangeArrowheads="1"/>
          </p:cNvSpPr>
          <p:nvPr>
            <p:ph type="title"/>
          </p:nvPr>
        </p:nvSpPr>
        <p:spPr/>
        <p:txBody>
          <a:bodyPr/>
          <a:lstStyle/>
          <a:p>
            <a:r>
              <a:rPr lang="en-US" altLang="zh-CN" sz="3200"/>
              <a:t>Trac</a:t>
            </a:r>
            <a:r>
              <a:rPr lang="zh-CN" altLang="en-US" sz="3200"/>
              <a:t>比较软件版本操作界面</a:t>
            </a:r>
          </a:p>
        </p:txBody>
      </p:sp>
      <p:sp>
        <p:nvSpPr>
          <p:cNvPr id="117763" name="Rectangle 3"/>
          <p:cNvSpPr>
            <a:spLocks noGrp="1" noChangeArrowheads="1"/>
          </p:cNvSpPr>
          <p:nvPr>
            <p:ph type="body" idx="1"/>
          </p:nvPr>
        </p:nvSpPr>
        <p:spPr/>
        <p:txBody>
          <a:bodyPr/>
          <a:lstStyle/>
          <a:p>
            <a:endParaRPr lang="zh-CN" altLang="zh-CN"/>
          </a:p>
        </p:txBody>
      </p:sp>
      <p:pic>
        <p:nvPicPr>
          <p:cNvPr id="117765" name="Picture 5" descr="版本控制"/>
          <p:cNvPicPr>
            <a:picLocks noChangeAspect="1" noChangeArrowheads="1"/>
          </p:cNvPicPr>
          <p:nvPr/>
        </p:nvPicPr>
        <p:blipFill>
          <a:blip r:embed="rId2" cstate="print"/>
          <a:srcRect/>
          <a:stretch>
            <a:fillRect/>
          </a:stretch>
        </p:blipFill>
        <p:spPr bwMode="auto">
          <a:xfrm>
            <a:off x="252413" y="1371600"/>
            <a:ext cx="8891587" cy="446881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17765"/>
                                        </p:tgtEl>
                                        <p:attrNameLst>
                                          <p:attrName>style.visibility</p:attrName>
                                        </p:attrNameLst>
                                      </p:cBhvr>
                                      <p:to>
                                        <p:strVal val="visible"/>
                                      </p:to>
                                    </p:set>
                                    <p:anim to="" calcmode="lin" valueType="num">
                                      <p:cBhvr>
                                        <p:cTn id="7" dur="1" fill="hold"/>
                                        <p:tgtEl>
                                          <p:spTgt spid="11776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B3598DFD-1DFA-4973-9E62-F2EDB7C26689}" type="datetime1">
              <a:rPr lang="zh-CN" altLang="en-US"/>
              <a:pPr/>
              <a:t>2018/12/24</a:t>
            </a:fld>
            <a:endParaRPr lang="en-US" altLang="zh-CN"/>
          </a:p>
        </p:txBody>
      </p:sp>
      <p:sp>
        <p:nvSpPr>
          <p:cNvPr id="7" name="灯片编号占位符 4"/>
          <p:cNvSpPr>
            <a:spLocks noGrp="1"/>
          </p:cNvSpPr>
          <p:nvPr>
            <p:ph type="sldNum" sz="quarter" idx="11"/>
          </p:nvPr>
        </p:nvSpPr>
        <p:spPr/>
        <p:txBody>
          <a:bodyPr/>
          <a:lstStyle/>
          <a:p>
            <a:fld id="{F30EF66A-B4A5-4D38-B6C8-A6F4F397C355}" type="slidenum">
              <a:rPr lang="en-US" altLang="zh-CN"/>
              <a:pPr/>
              <a:t>107</a:t>
            </a:fld>
            <a:endParaRPr lang="en-US" altLang="zh-CN"/>
          </a:p>
        </p:txBody>
      </p:sp>
      <p:sp>
        <p:nvSpPr>
          <p:cNvPr id="216066" name="Rectangle 2"/>
          <p:cNvSpPr>
            <a:spLocks noGrp="1" noChangeArrowheads="1"/>
          </p:cNvSpPr>
          <p:nvPr>
            <p:ph type="title"/>
          </p:nvPr>
        </p:nvSpPr>
        <p:spPr/>
        <p:txBody>
          <a:bodyPr/>
          <a:lstStyle/>
          <a:p>
            <a:r>
              <a:rPr lang="en-US" altLang="zh-CN" sz="3200"/>
              <a:t>Visual SVN Server &amp; TRAC</a:t>
            </a:r>
          </a:p>
        </p:txBody>
      </p:sp>
      <p:sp>
        <p:nvSpPr>
          <p:cNvPr id="216067" name="Rectangle 3"/>
          <p:cNvSpPr>
            <a:spLocks noGrp="1" noChangeArrowheads="1"/>
          </p:cNvSpPr>
          <p:nvPr>
            <p:ph type="body" idx="1"/>
          </p:nvPr>
        </p:nvSpPr>
        <p:spPr/>
        <p:txBody>
          <a:bodyPr/>
          <a:lstStyle/>
          <a:p>
            <a:endParaRPr lang="zh-CN" altLang="zh-CN"/>
          </a:p>
        </p:txBody>
      </p:sp>
      <p:pic>
        <p:nvPicPr>
          <p:cNvPr id="216068" name="Picture 4"/>
          <p:cNvPicPr>
            <a:picLocks noChangeAspect="1" noChangeArrowheads="1"/>
          </p:cNvPicPr>
          <p:nvPr/>
        </p:nvPicPr>
        <p:blipFill>
          <a:blip r:embed="rId2" cstate="print"/>
          <a:srcRect/>
          <a:stretch>
            <a:fillRect/>
          </a:stretch>
        </p:blipFill>
        <p:spPr bwMode="auto">
          <a:xfrm>
            <a:off x="0" y="1143000"/>
            <a:ext cx="9144000" cy="5165725"/>
          </a:xfrm>
          <a:prstGeom prst="rect">
            <a:avLst/>
          </a:prstGeom>
          <a:noFill/>
        </p:spPr>
      </p:pic>
      <p:sp>
        <p:nvSpPr>
          <p:cNvPr id="216069" name="Rectangle 5"/>
          <p:cNvSpPr>
            <a:spLocks noChangeArrowheads="1"/>
          </p:cNvSpPr>
          <p:nvPr/>
        </p:nvSpPr>
        <p:spPr bwMode="auto">
          <a:xfrm>
            <a:off x="2895600" y="1450975"/>
            <a:ext cx="5653088" cy="457200"/>
          </a:xfrm>
          <a:prstGeom prst="rect">
            <a:avLst/>
          </a:prstGeom>
          <a:noFill/>
          <a:ln w="9525">
            <a:noFill/>
            <a:miter lim="800000"/>
            <a:headEnd/>
            <a:tailEnd/>
          </a:ln>
          <a:effectLst/>
        </p:spPr>
        <p:txBody>
          <a:bodyPr wrap="none">
            <a:spAutoFit/>
          </a:bodyPr>
          <a:lstStyle/>
          <a:p>
            <a:r>
              <a:rPr lang="en-US" altLang="zh-CN" sz="2400" b="1">
                <a:solidFill>
                  <a:schemeClr val="bg1"/>
                </a:solidFill>
              </a:rPr>
              <a:t>http://www.visualsvn.com/server/trac/</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FB520CC8-EB63-4B7F-87D1-30088DD1EE70}" type="datetime1">
              <a:rPr lang="zh-CN" altLang="en-US"/>
              <a:pPr/>
              <a:t>2018/12/24</a:t>
            </a:fld>
            <a:endParaRPr lang="en-US" altLang="zh-CN"/>
          </a:p>
        </p:txBody>
      </p:sp>
      <p:sp>
        <p:nvSpPr>
          <p:cNvPr id="9" name="灯片编号占位符 4"/>
          <p:cNvSpPr>
            <a:spLocks noGrp="1"/>
          </p:cNvSpPr>
          <p:nvPr>
            <p:ph type="sldNum" sz="quarter" idx="11"/>
          </p:nvPr>
        </p:nvSpPr>
        <p:spPr/>
        <p:txBody>
          <a:bodyPr/>
          <a:lstStyle/>
          <a:p>
            <a:fld id="{5FD5EF26-005C-43F0-B1BF-BED554A892BC}" type="slidenum">
              <a:rPr lang="en-US" altLang="zh-CN"/>
              <a:pPr/>
              <a:t>108</a:t>
            </a:fld>
            <a:endParaRPr lang="en-US" altLang="zh-CN"/>
          </a:p>
        </p:txBody>
      </p:sp>
      <p:sp>
        <p:nvSpPr>
          <p:cNvPr id="219138" name="Rectangle 2"/>
          <p:cNvSpPr>
            <a:spLocks noGrp="1" noChangeArrowheads="1"/>
          </p:cNvSpPr>
          <p:nvPr>
            <p:ph type="title"/>
          </p:nvPr>
        </p:nvSpPr>
        <p:spPr>
          <a:xfrm>
            <a:off x="2916238" y="88900"/>
            <a:ext cx="5770562" cy="765175"/>
          </a:xfrm>
        </p:spPr>
        <p:txBody>
          <a:bodyPr/>
          <a:lstStyle/>
          <a:p>
            <a:r>
              <a:rPr lang="zh-CN" altLang="en-US" sz="3200"/>
              <a:t>报告</a:t>
            </a:r>
            <a:r>
              <a:rPr lang="en-US" altLang="zh-CN" sz="3200"/>
              <a:t>1——</a:t>
            </a:r>
            <a:r>
              <a:rPr lang="en-US" altLang="zh-CN" sz="2800"/>
              <a:t>TortoiseSVN </a:t>
            </a:r>
            <a:r>
              <a:rPr lang="zh-CN" altLang="en-US" sz="2800"/>
              <a:t>日志抓图</a:t>
            </a:r>
          </a:p>
        </p:txBody>
      </p:sp>
      <p:sp>
        <p:nvSpPr>
          <p:cNvPr id="219139" name="Rectangle 3"/>
          <p:cNvSpPr>
            <a:spLocks noGrp="1" noChangeArrowheads="1"/>
          </p:cNvSpPr>
          <p:nvPr>
            <p:ph type="body" idx="1"/>
          </p:nvPr>
        </p:nvSpPr>
        <p:spPr/>
        <p:txBody>
          <a:bodyPr/>
          <a:lstStyle/>
          <a:p>
            <a:endParaRPr lang="zh-CN" altLang="zh-CN"/>
          </a:p>
        </p:txBody>
      </p:sp>
      <p:pic>
        <p:nvPicPr>
          <p:cNvPr id="219141" name="Picture 5"/>
          <p:cNvPicPr>
            <a:picLocks noChangeAspect="1" noChangeArrowheads="1"/>
          </p:cNvPicPr>
          <p:nvPr/>
        </p:nvPicPr>
        <p:blipFill>
          <a:blip r:embed="rId2" cstate="print"/>
          <a:srcRect/>
          <a:stretch>
            <a:fillRect/>
          </a:stretch>
        </p:blipFill>
        <p:spPr bwMode="auto">
          <a:xfrm>
            <a:off x="381000" y="1066800"/>
            <a:ext cx="4381500" cy="3419475"/>
          </a:xfrm>
          <a:prstGeom prst="rect">
            <a:avLst/>
          </a:prstGeom>
          <a:noFill/>
          <a:ln w="9525">
            <a:noFill/>
            <a:miter lim="800000"/>
            <a:headEnd/>
            <a:tailEnd/>
          </a:ln>
          <a:effectLst/>
        </p:spPr>
      </p:pic>
      <p:pic>
        <p:nvPicPr>
          <p:cNvPr id="219142" name="Picture 6"/>
          <p:cNvPicPr>
            <a:picLocks noChangeAspect="1" noChangeArrowheads="1"/>
          </p:cNvPicPr>
          <p:nvPr/>
        </p:nvPicPr>
        <p:blipFill>
          <a:blip r:embed="rId3" cstate="print"/>
          <a:srcRect/>
          <a:stretch>
            <a:fillRect/>
          </a:stretch>
        </p:blipFill>
        <p:spPr bwMode="auto">
          <a:xfrm>
            <a:off x="2667000" y="990600"/>
            <a:ext cx="6191250" cy="5695950"/>
          </a:xfrm>
          <a:prstGeom prst="rect">
            <a:avLst/>
          </a:prstGeom>
          <a:noFill/>
          <a:ln w="9525">
            <a:noFill/>
            <a:miter lim="800000"/>
            <a:headEnd/>
            <a:tailEnd/>
          </a:ln>
          <a:effectLst/>
        </p:spPr>
      </p:pic>
      <p:pic>
        <p:nvPicPr>
          <p:cNvPr id="219143" name="Picture 7"/>
          <p:cNvPicPr>
            <a:picLocks noChangeAspect="1" noChangeArrowheads="1"/>
          </p:cNvPicPr>
          <p:nvPr/>
        </p:nvPicPr>
        <p:blipFill>
          <a:blip r:embed="rId4" cstate="print"/>
          <a:srcRect/>
          <a:stretch>
            <a:fillRect/>
          </a:stretch>
        </p:blipFill>
        <p:spPr bwMode="auto">
          <a:xfrm>
            <a:off x="381000" y="3886200"/>
            <a:ext cx="8496300" cy="806450"/>
          </a:xfrm>
          <a:prstGeom prst="rect">
            <a:avLst/>
          </a:prstGeom>
          <a:noFill/>
          <a:ln w="19050">
            <a:solidFill>
              <a:srgbClr val="FF0000"/>
            </a:solidFill>
            <a:miter lim="800000"/>
            <a:headEnd/>
            <a:tailEnd/>
          </a:ln>
        </p:spPr>
      </p:pic>
      <p:sp>
        <p:nvSpPr>
          <p:cNvPr id="219144" name="Line 8"/>
          <p:cNvSpPr>
            <a:spLocks noChangeShapeType="1"/>
          </p:cNvSpPr>
          <p:nvPr/>
        </p:nvSpPr>
        <p:spPr bwMode="auto">
          <a:xfrm flipH="1">
            <a:off x="4876800" y="2438400"/>
            <a:ext cx="533400" cy="1295400"/>
          </a:xfrm>
          <a:prstGeom prst="line">
            <a:avLst/>
          </a:prstGeom>
          <a:noFill/>
          <a:ln w="57150">
            <a:solidFill>
              <a:srgbClr val="FF0000"/>
            </a:solidFill>
            <a:round/>
            <a:headEnd/>
            <a:tailEnd type="triangle" w="med" len="med"/>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9141"/>
                                        </p:tgtEl>
                                        <p:attrNameLst>
                                          <p:attrName>style.visibility</p:attrName>
                                        </p:attrNameLst>
                                      </p:cBhvr>
                                      <p:to>
                                        <p:strVal val="visible"/>
                                      </p:to>
                                    </p:set>
                                    <p:anim calcmode="lin" valueType="num">
                                      <p:cBhvr additive="base">
                                        <p:cTn id="7" dur="500" fill="hold"/>
                                        <p:tgtEl>
                                          <p:spTgt spid="219141"/>
                                        </p:tgtEl>
                                        <p:attrNameLst>
                                          <p:attrName>ppt_x</p:attrName>
                                        </p:attrNameLst>
                                      </p:cBhvr>
                                      <p:tavLst>
                                        <p:tav tm="0">
                                          <p:val>
                                            <p:strVal val="#ppt_x"/>
                                          </p:val>
                                        </p:tav>
                                        <p:tav tm="100000">
                                          <p:val>
                                            <p:strVal val="#ppt_x"/>
                                          </p:val>
                                        </p:tav>
                                      </p:tavLst>
                                    </p:anim>
                                    <p:anim calcmode="lin" valueType="num">
                                      <p:cBhvr additive="base">
                                        <p:cTn id="8" dur="500" fill="hold"/>
                                        <p:tgtEl>
                                          <p:spTgt spid="2191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9142"/>
                                        </p:tgtEl>
                                        <p:attrNameLst>
                                          <p:attrName>style.visibility</p:attrName>
                                        </p:attrNameLst>
                                      </p:cBhvr>
                                      <p:to>
                                        <p:strVal val="visible"/>
                                      </p:to>
                                    </p:set>
                                    <p:anim calcmode="lin" valueType="num">
                                      <p:cBhvr additive="base">
                                        <p:cTn id="13" dur="500" fill="hold"/>
                                        <p:tgtEl>
                                          <p:spTgt spid="219142"/>
                                        </p:tgtEl>
                                        <p:attrNameLst>
                                          <p:attrName>ppt_x</p:attrName>
                                        </p:attrNameLst>
                                      </p:cBhvr>
                                      <p:tavLst>
                                        <p:tav tm="0">
                                          <p:val>
                                            <p:strVal val="#ppt_x"/>
                                          </p:val>
                                        </p:tav>
                                        <p:tav tm="100000">
                                          <p:val>
                                            <p:strVal val="#ppt_x"/>
                                          </p:val>
                                        </p:tav>
                                      </p:tavLst>
                                    </p:anim>
                                    <p:anim calcmode="lin" valueType="num">
                                      <p:cBhvr additive="base">
                                        <p:cTn id="14" dur="500" fill="hold"/>
                                        <p:tgtEl>
                                          <p:spTgt spid="2191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grpId="0" nodeType="clickEffect">
                                  <p:stCondLst>
                                    <p:cond delay="0"/>
                                  </p:stCondLst>
                                  <p:childTnLst>
                                    <p:set>
                                      <p:cBhvr>
                                        <p:cTn id="18" dur="1" fill="hold">
                                          <p:stCondLst>
                                            <p:cond delay="0"/>
                                          </p:stCondLst>
                                        </p:cTn>
                                        <p:tgtEl>
                                          <p:spTgt spid="219144"/>
                                        </p:tgtEl>
                                        <p:attrNameLst>
                                          <p:attrName>style.visibility</p:attrName>
                                        </p:attrNameLst>
                                      </p:cBhvr>
                                      <p:to>
                                        <p:strVal val="visible"/>
                                      </p:to>
                                    </p:set>
                                    <p:animEffect transition="in" filter="strips(downLeft)">
                                      <p:cBhvr>
                                        <p:cTn id="19" dur="500"/>
                                        <p:tgtEl>
                                          <p:spTgt spid="219144"/>
                                        </p:tgtEl>
                                      </p:cBhvr>
                                    </p:animEffect>
                                  </p:childTnLst>
                                </p:cTn>
                              </p:par>
                              <p:par>
                                <p:cTn id="20" presetID="18" presetClass="entr" presetSubtype="12" fill="hold" nodeType="withEffect">
                                  <p:stCondLst>
                                    <p:cond delay="0"/>
                                  </p:stCondLst>
                                  <p:childTnLst>
                                    <p:set>
                                      <p:cBhvr>
                                        <p:cTn id="21" dur="1" fill="hold">
                                          <p:stCondLst>
                                            <p:cond delay="0"/>
                                          </p:stCondLst>
                                        </p:cTn>
                                        <p:tgtEl>
                                          <p:spTgt spid="219143"/>
                                        </p:tgtEl>
                                        <p:attrNameLst>
                                          <p:attrName>style.visibility</p:attrName>
                                        </p:attrNameLst>
                                      </p:cBhvr>
                                      <p:to>
                                        <p:strVal val="visible"/>
                                      </p:to>
                                    </p:set>
                                    <p:animEffect transition="in" filter="strips(downLeft)">
                                      <p:cBhvr>
                                        <p:cTn id="22" dur="500"/>
                                        <p:tgtEl>
                                          <p:spTgt spid="219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4"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A7ECEBC0-912F-4896-B09A-565A206EA1F7}" type="datetime1">
              <a:rPr lang="zh-CN" altLang="en-US"/>
              <a:pPr/>
              <a:t>2018/12/24</a:t>
            </a:fld>
            <a:endParaRPr lang="en-US" altLang="zh-CN"/>
          </a:p>
        </p:txBody>
      </p:sp>
      <p:sp>
        <p:nvSpPr>
          <p:cNvPr id="6" name="灯片编号占位符 4"/>
          <p:cNvSpPr>
            <a:spLocks noGrp="1"/>
          </p:cNvSpPr>
          <p:nvPr>
            <p:ph type="sldNum" sz="quarter" idx="11"/>
          </p:nvPr>
        </p:nvSpPr>
        <p:spPr/>
        <p:txBody>
          <a:bodyPr/>
          <a:lstStyle/>
          <a:p>
            <a:fld id="{A37BE999-01AD-4BB0-B36D-DA6E46692773}" type="slidenum">
              <a:rPr lang="en-US" altLang="zh-CN"/>
              <a:pPr/>
              <a:t>109</a:t>
            </a:fld>
            <a:endParaRPr lang="en-US" altLang="zh-CN"/>
          </a:p>
        </p:txBody>
      </p:sp>
      <p:sp>
        <p:nvSpPr>
          <p:cNvPr id="218114" name="Rectangle 2"/>
          <p:cNvSpPr>
            <a:spLocks noGrp="1" noChangeArrowheads="1"/>
          </p:cNvSpPr>
          <p:nvPr>
            <p:ph type="title"/>
          </p:nvPr>
        </p:nvSpPr>
        <p:spPr/>
        <p:txBody>
          <a:bodyPr/>
          <a:lstStyle/>
          <a:p>
            <a:r>
              <a:rPr lang="zh-CN" altLang="en-US" sz="3200"/>
              <a:t>报告</a:t>
            </a:r>
            <a:r>
              <a:rPr lang="en-US" altLang="zh-CN" sz="3200"/>
              <a:t>2——Trac Timeline</a:t>
            </a:r>
            <a:r>
              <a:rPr lang="zh-CN" altLang="en-US" sz="3200"/>
              <a:t>抓图</a:t>
            </a:r>
          </a:p>
        </p:txBody>
      </p:sp>
      <p:sp>
        <p:nvSpPr>
          <p:cNvPr id="218115" name="Rectangle 3"/>
          <p:cNvSpPr>
            <a:spLocks noGrp="1" noChangeArrowheads="1"/>
          </p:cNvSpPr>
          <p:nvPr>
            <p:ph type="body" idx="1"/>
          </p:nvPr>
        </p:nvSpPr>
        <p:spPr/>
        <p:txBody>
          <a:bodyPr/>
          <a:lstStyle/>
          <a:p>
            <a:endParaRPr lang="zh-CN" altLang="zh-CN"/>
          </a:p>
        </p:txBody>
      </p:sp>
      <p:pic>
        <p:nvPicPr>
          <p:cNvPr id="218116" name="Picture 4"/>
          <p:cNvPicPr>
            <a:picLocks noChangeAspect="1" noChangeArrowheads="1"/>
          </p:cNvPicPr>
          <p:nvPr/>
        </p:nvPicPr>
        <p:blipFill>
          <a:blip r:embed="rId2" cstate="print"/>
          <a:srcRect/>
          <a:stretch>
            <a:fillRect/>
          </a:stretch>
        </p:blipFill>
        <p:spPr bwMode="auto">
          <a:xfrm>
            <a:off x="0" y="1066800"/>
            <a:ext cx="9144000" cy="55006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B04C1F6-6367-4E9E-AEC5-B7A548A2996A}"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725FB161-2ECB-4482-9125-9BA120294047}" type="slidenum">
              <a:rPr lang="en-US" altLang="zh-CN"/>
              <a:pPr/>
              <a:t>11</a:t>
            </a:fld>
            <a:endParaRPr lang="en-US" altLang="zh-CN"/>
          </a:p>
        </p:txBody>
      </p:sp>
      <p:sp>
        <p:nvSpPr>
          <p:cNvPr id="185346" name="Rectangle 2"/>
          <p:cNvSpPr>
            <a:spLocks noGrp="1" noChangeArrowheads="1"/>
          </p:cNvSpPr>
          <p:nvPr>
            <p:ph type="title"/>
          </p:nvPr>
        </p:nvSpPr>
        <p:spPr/>
        <p:txBody>
          <a:bodyPr/>
          <a:lstStyle/>
          <a:p>
            <a:r>
              <a:rPr lang="en-US" altLang="zh-CN"/>
              <a:t>6.1 </a:t>
            </a:r>
            <a:r>
              <a:rPr lang="zh-CN" altLang="en-US"/>
              <a:t>编码概念</a:t>
            </a:r>
          </a:p>
        </p:txBody>
      </p:sp>
      <p:sp>
        <p:nvSpPr>
          <p:cNvPr id="185347" name="Rectangle 3"/>
          <p:cNvSpPr>
            <a:spLocks noGrp="1" noChangeArrowheads="1"/>
          </p:cNvSpPr>
          <p:nvPr>
            <p:ph type="body" idx="1"/>
          </p:nvPr>
        </p:nvSpPr>
        <p:spPr/>
        <p:txBody>
          <a:bodyPr/>
          <a:lstStyle/>
          <a:p>
            <a:r>
              <a:rPr lang="en-US" altLang="zh-CN" dirty="0">
                <a:solidFill>
                  <a:srgbClr val="CC0000"/>
                </a:solidFill>
              </a:rPr>
              <a:t>【㈠</a:t>
            </a:r>
            <a:r>
              <a:rPr lang="zh-CN" altLang="en-US" dirty="0">
                <a:solidFill>
                  <a:srgbClr val="CC0000"/>
                </a:solidFill>
              </a:rPr>
              <a:t>目标</a:t>
            </a:r>
            <a:r>
              <a:rPr lang="en-US" altLang="zh-CN" dirty="0">
                <a:solidFill>
                  <a:srgbClr val="CC0000"/>
                </a:solidFill>
              </a:rPr>
              <a:t>】</a:t>
            </a:r>
          </a:p>
          <a:p>
            <a:pPr lvl="1"/>
            <a:r>
              <a:rPr lang="zh-CN" altLang="en-US" dirty="0" smtClean="0"/>
              <a:t>产生</a:t>
            </a:r>
            <a:r>
              <a:rPr lang="zh-CN" altLang="en-US" dirty="0" smtClean="0">
                <a:solidFill>
                  <a:srgbClr val="3333CC"/>
                </a:solidFill>
              </a:rPr>
              <a:t>正确可靠</a:t>
            </a:r>
            <a:r>
              <a:rPr lang="zh-CN" altLang="en-US" dirty="0" smtClean="0"/>
              <a:t>、</a:t>
            </a:r>
            <a:r>
              <a:rPr lang="zh-CN" altLang="en-US" dirty="0" smtClean="0">
                <a:solidFill>
                  <a:srgbClr val="CC0000"/>
                </a:solidFill>
              </a:rPr>
              <a:t>简明清晰</a:t>
            </a:r>
            <a:r>
              <a:rPr lang="zh-CN" altLang="en-US" dirty="0" smtClean="0"/>
              <a:t>、具有</a:t>
            </a:r>
            <a:r>
              <a:rPr lang="zh-CN" altLang="en-US" dirty="0" smtClean="0">
                <a:solidFill>
                  <a:srgbClr val="3333CC"/>
                </a:solidFill>
              </a:rPr>
              <a:t>较高效率</a:t>
            </a:r>
            <a:r>
              <a:rPr lang="zh-CN" altLang="en-US" dirty="0" smtClean="0"/>
              <a:t>的源程序</a:t>
            </a:r>
            <a:r>
              <a:rPr lang="zh-CN" altLang="en-US" dirty="0"/>
              <a:t>。</a:t>
            </a:r>
          </a:p>
          <a:p>
            <a:r>
              <a:rPr lang="en-US" altLang="zh-CN" dirty="0">
                <a:solidFill>
                  <a:srgbClr val="CC0000"/>
                </a:solidFill>
              </a:rPr>
              <a:t>【</a:t>
            </a:r>
            <a:r>
              <a:rPr lang="zh-CN" altLang="en-US" dirty="0">
                <a:solidFill>
                  <a:srgbClr val="CC0000"/>
                </a:solidFill>
              </a:rPr>
              <a:t>结构化的程序设计</a:t>
            </a:r>
            <a:r>
              <a:rPr lang="en-US" altLang="zh-CN" dirty="0">
                <a:solidFill>
                  <a:srgbClr val="CC0000"/>
                </a:solidFill>
              </a:rPr>
              <a:t>】</a:t>
            </a:r>
          </a:p>
          <a:p>
            <a:pPr lvl="1"/>
            <a:r>
              <a:rPr lang="en-US" altLang="zh-CN" dirty="0">
                <a:solidFill>
                  <a:srgbClr val="CC0000"/>
                </a:solidFill>
              </a:rPr>
              <a:t>⑴</a:t>
            </a:r>
            <a:r>
              <a:rPr lang="zh-CN" altLang="en-US" dirty="0">
                <a:solidFill>
                  <a:srgbClr val="CC0000"/>
                </a:solidFill>
              </a:rPr>
              <a:t>严格控制</a:t>
            </a:r>
            <a:r>
              <a:rPr lang="en-US" altLang="zh-CN" dirty="0">
                <a:solidFill>
                  <a:srgbClr val="CC0000"/>
                </a:solidFill>
              </a:rPr>
              <a:t>GOTO</a:t>
            </a:r>
            <a:r>
              <a:rPr lang="zh-CN" altLang="en-US" dirty="0">
                <a:solidFill>
                  <a:srgbClr val="CC0000"/>
                </a:solidFill>
              </a:rPr>
              <a:t>语句</a:t>
            </a:r>
            <a:endParaRPr lang="zh-CN" altLang="en-US" dirty="0"/>
          </a:p>
          <a:p>
            <a:pPr lvl="1"/>
            <a:r>
              <a:rPr lang="zh-CN" altLang="en-US" dirty="0">
                <a:solidFill>
                  <a:srgbClr val="CC0000"/>
                </a:solidFill>
              </a:rPr>
              <a:t>⑵使用语言中基本控制结构表示程序逻辑</a:t>
            </a:r>
          </a:p>
          <a:p>
            <a:pPr lvl="2"/>
            <a:r>
              <a:rPr lang="zh-CN" altLang="en-US" dirty="0">
                <a:solidFill>
                  <a:srgbClr val="0000FF"/>
                </a:solidFill>
              </a:rPr>
              <a:t>顺序、选择</a:t>
            </a:r>
            <a:r>
              <a:rPr lang="zh-CN" altLang="en-US" dirty="0" smtClean="0">
                <a:solidFill>
                  <a:srgbClr val="0000FF"/>
                </a:solidFill>
              </a:rPr>
              <a:t>、</a:t>
            </a:r>
            <a:r>
              <a:rPr lang="zh-CN" altLang="en-US" dirty="0">
                <a:solidFill>
                  <a:srgbClr val="0000FF"/>
                </a:solidFill>
              </a:rPr>
              <a:t>循环</a:t>
            </a:r>
            <a:r>
              <a:rPr lang="zh-CN" altLang="en-US" dirty="0" smtClean="0"/>
              <a:t>；</a:t>
            </a:r>
            <a:endParaRPr lang="zh-CN" altLang="en-US" dirty="0"/>
          </a:p>
          <a:p>
            <a:pPr lvl="1"/>
            <a:r>
              <a:rPr lang="en-US" altLang="zh-CN" dirty="0">
                <a:solidFill>
                  <a:srgbClr val="CC0000"/>
                </a:solidFill>
              </a:rPr>
              <a:t>(3)</a:t>
            </a:r>
            <a:r>
              <a:rPr lang="zh-CN" altLang="en-US" b="0" dirty="0" smtClean="0"/>
              <a:t>“</a:t>
            </a:r>
            <a:r>
              <a:rPr lang="zh-CN" altLang="en-US" dirty="0">
                <a:solidFill>
                  <a:srgbClr val="CC0000"/>
                </a:solidFill>
              </a:rPr>
              <a:t>独立功能，单入口、单出口</a:t>
            </a:r>
            <a:r>
              <a:rPr lang="zh-CN" altLang="en-US" b="0" dirty="0" smtClean="0"/>
              <a:t>”</a:t>
            </a:r>
            <a:r>
              <a:rPr lang="zh-CN" altLang="en-US" b="0" dirty="0"/>
              <a:t>的</a:t>
            </a:r>
            <a:r>
              <a:rPr lang="zh-CN" altLang="en-US" dirty="0">
                <a:solidFill>
                  <a:srgbClr val="CC0000"/>
                </a:solidFill>
              </a:rPr>
              <a:t>模块</a:t>
            </a:r>
            <a:r>
              <a:rPr lang="zh-CN" altLang="en-US" b="0" dirty="0" smtClean="0"/>
              <a:t>结构</a:t>
            </a:r>
            <a:r>
              <a:rPr lang="zh-CN" altLang="en-US" dirty="0" smtClean="0"/>
              <a:t>；</a:t>
            </a:r>
            <a:endParaRPr lang="zh-CN" altLang="en-US" dirty="0"/>
          </a:p>
        </p:txBody>
      </p:sp>
    </p:spTree>
    <p:extLst>
      <p:ext uri="{BB962C8B-B14F-4D97-AF65-F5344CB8AC3E}">
        <p14:creationId xmlns:p14="http://schemas.microsoft.com/office/powerpoint/2010/main" val="102988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85347">
                                            <p:txEl>
                                              <p:pRg st="4" end="4"/>
                                            </p:txEl>
                                          </p:spTgt>
                                        </p:tgtEl>
                                        <p:attrNameLst>
                                          <p:attrName>style.visibility</p:attrName>
                                        </p:attrNameLst>
                                      </p:cBhvr>
                                      <p:to>
                                        <p:strVal val="visible"/>
                                      </p:to>
                                    </p:set>
                                    <p:animEffect transition="in" filter="strips(downRight)">
                                      <p:cBhvr>
                                        <p:cTn id="7" dur="500"/>
                                        <p:tgtEl>
                                          <p:spTgt spid="18534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85347">
                                            <p:txEl>
                                              <p:pRg st="5" end="5"/>
                                            </p:txEl>
                                          </p:spTgt>
                                        </p:tgtEl>
                                        <p:attrNameLst>
                                          <p:attrName>style.visibility</p:attrName>
                                        </p:attrNameLst>
                                      </p:cBhvr>
                                      <p:to>
                                        <p:strVal val="visible"/>
                                      </p:to>
                                    </p:set>
                                    <p:animEffect transition="in" filter="strips(downRight)">
                                      <p:cBhvr>
                                        <p:cTn id="12" dur="500"/>
                                        <p:tgtEl>
                                          <p:spTgt spid="185347">
                                            <p:txEl>
                                              <p:pRg st="5" end="5"/>
                                            </p:txEl>
                                          </p:spTgt>
                                        </p:tgtEl>
                                      </p:cBhvr>
                                    </p:animEffect>
                                  </p:childTnLst>
                                </p:cTn>
                              </p:par>
                              <p:par>
                                <p:cTn id="13" presetID="18" presetClass="entr" presetSubtype="6" fill="hold" grpId="0" nodeType="withEffect">
                                  <p:stCondLst>
                                    <p:cond delay="0"/>
                                  </p:stCondLst>
                                  <p:childTnLst>
                                    <p:set>
                                      <p:cBhvr>
                                        <p:cTn id="14" dur="1" fill="hold">
                                          <p:stCondLst>
                                            <p:cond delay="0"/>
                                          </p:stCondLst>
                                        </p:cTn>
                                        <p:tgtEl>
                                          <p:spTgt spid="185347">
                                            <p:txEl>
                                              <p:pRg st="6" end="6"/>
                                            </p:txEl>
                                          </p:spTgt>
                                        </p:tgtEl>
                                        <p:attrNameLst>
                                          <p:attrName>style.visibility</p:attrName>
                                        </p:attrNameLst>
                                      </p:cBhvr>
                                      <p:to>
                                        <p:strVal val="visible"/>
                                      </p:to>
                                    </p:set>
                                    <p:animEffect transition="in" filter="strips(downRight)">
                                      <p:cBhvr>
                                        <p:cTn id="15" dur="500"/>
                                        <p:tgtEl>
                                          <p:spTgt spid="1853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E97FCCD5-BCE3-4200-9330-2792BCDBF985}" type="datetime1">
              <a:rPr lang="zh-CN" altLang="en-US"/>
              <a:pPr/>
              <a:t>2018/12/24</a:t>
            </a:fld>
            <a:endParaRPr lang="en-US" altLang="zh-CN"/>
          </a:p>
        </p:txBody>
      </p:sp>
      <p:sp>
        <p:nvSpPr>
          <p:cNvPr id="8" name="灯片编号占位符 4"/>
          <p:cNvSpPr>
            <a:spLocks noGrp="1"/>
          </p:cNvSpPr>
          <p:nvPr>
            <p:ph type="sldNum" sz="quarter" idx="11"/>
          </p:nvPr>
        </p:nvSpPr>
        <p:spPr/>
        <p:txBody>
          <a:bodyPr/>
          <a:lstStyle/>
          <a:p>
            <a:fld id="{827B56AA-DC54-4E6B-950C-19A62CC61D70}" type="slidenum">
              <a:rPr lang="en-US" altLang="zh-CN"/>
              <a:pPr/>
              <a:t>110</a:t>
            </a:fld>
            <a:endParaRPr lang="en-US" altLang="zh-CN"/>
          </a:p>
        </p:txBody>
      </p:sp>
      <p:sp>
        <p:nvSpPr>
          <p:cNvPr id="220162" name="Rectangle 2"/>
          <p:cNvSpPr>
            <a:spLocks noGrp="1" noChangeArrowheads="1"/>
          </p:cNvSpPr>
          <p:nvPr>
            <p:ph type="title"/>
          </p:nvPr>
        </p:nvSpPr>
        <p:spPr/>
        <p:txBody>
          <a:bodyPr/>
          <a:lstStyle/>
          <a:p>
            <a:r>
              <a:rPr lang="zh-CN" altLang="en-US" sz="3200"/>
              <a:t>报告</a:t>
            </a:r>
            <a:r>
              <a:rPr lang="en-US" altLang="zh-CN" sz="3200"/>
              <a:t>2——Trac Timeline</a:t>
            </a:r>
            <a:r>
              <a:rPr lang="zh-CN" altLang="en-US" sz="3200"/>
              <a:t>抓图</a:t>
            </a:r>
          </a:p>
        </p:txBody>
      </p:sp>
      <p:sp>
        <p:nvSpPr>
          <p:cNvPr id="220163" name="Rectangle 3"/>
          <p:cNvSpPr>
            <a:spLocks noGrp="1" noChangeArrowheads="1"/>
          </p:cNvSpPr>
          <p:nvPr>
            <p:ph type="body" idx="1"/>
          </p:nvPr>
        </p:nvSpPr>
        <p:spPr/>
        <p:txBody>
          <a:bodyPr/>
          <a:lstStyle/>
          <a:p>
            <a:endParaRPr lang="zh-CN" altLang="zh-CN"/>
          </a:p>
        </p:txBody>
      </p:sp>
      <p:pic>
        <p:nvPicPr>
          <p:cNvPr id="220165" name="Picture 5"/>
          <p:cNvPicPr>
            <a:picLocks noChangeAspect="1" noChangeArrowheads="1"/>
          </p:cNvPicPr>
          <p:nvPr/>
        </p:nvPicPr>
        <p:blipFill>
          <a:blip r:embed="rId2" cstate="print"/>
          <a:srcRect/>
          <a:stretch>
            <a:fillRect/>
          </a:stretch>
        </p:blipFill>
        <p:spPr bwMode="auto">
          <a:xfrm>
            <a:off x="0" y="1054100"/>
            <a:ext cx="9144000" cy="5499100"/>
          </a:xfrm>
          <a:prstGeom prst="rect">
            <a:avLst/>
          </a:prstGeom>
          <a:noFill/>
        </p:spPr>
      </p:pic>
      <p:pic>
        <p:nvPicPr>
          <p:cNvPr id="220166" name="Picture 6"/>
          <p:cNvPicPr>
            <a:picLocks noChangeAspect="1" noChangeArrowheads="1"/>
          </p:cNvPicPr>
          <p:nvPr/>
        </p:nvPicPr>
        <p:blipFill>
          <a:blip r:embed="rId3" cstate="print"/>
          <a:srcRect/>
          <a:stretch>
            <a:fillRect/>
          </a:stretch>
        </p:blipFill>
        <p:spPr bwMode="auto">
          <a:xfrm>
            <a:off x="3886200" y="3276600"/>
            <a:ext cx="4038600" cy="1370013"/>
          </a:xfrm>
          <a:prstGeom prst="rect">
            <a:avLst/>
          </a:prstGeom>
          <a:noFill/>
          <a:ln w="19050" algn="ctr">
            <a:solidFill>
              <a:srgbClr val="FF0000"/>
            </a:solidFill>
            <a:miter lim="800000"/>
            <a:headEnd/>
            <a:tailEnd/>
          </a:ln>
          <a:effectLst/>
        </p:spPr>
      </p:pic>
      <p:sp>
        <p:nvSpPr>
          <p:cNvPr id="220167" name="Line 7"/>
          <p:cNvSpPr>
            <a:spLocks noChangeShapeType="1"/>
          </p:cNvSpPr>
          <p:nvPr/>
        </p:nvSpPr>
        <p:spPr bwMode="auto">
          <a:xfrm flipV="1">
            <a:off x="2362200" y="4419600"/>
            <a:ext cx="1295400" cy="685800"/>
          </a:xfrm>
          <a:prstGeom prst="line">
            <a:avLst/>
          </a:prstGeom>
          <a:noFill/>
          <a:ln w="57150">
            <a:solidFill>
              <a:srgbClr val="FF0000"/>
            </a:solidFill>
            <a:round/>
            <a:headEnd/>
            <a:tailEnd type="triangle" w="med" len="med"/>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220167"/>
                                        </p:tgtEl>
                                        <p:attrNameLst>
                                          <p:attrName>style.visibility</p:attrName>
                                        </p:attrNameLst>
                                      </p:cBhvr>
                                      <p:to>
                                        <p:strVal val="visible"/>
                                      </p:to>
                                    </p:set>
                                    <p:animEffect transition="in" filter="strips(upRight)">
                                      <p:cBhvr>
                                        <p:cTn id="7" dur="500"/>
                                        <p:tgtEl>
                                          <p:spTgt spid="220167"/>
                                        </p:tgtEl>
                                      </p:cBhvr>
                                    </p:animEffect>
                                  </p:childTnLst>
                                </p:cTn>
                              </p:par>
                              <p:par>
                                <p:cTn id="8" presetID="18" presetClass="entr" presetSubtype="3" fill="hold" nodeType="withEffect">
                                  <p:stCondLst>
                                    <p:cond delay="0"/>
                                  </p:stCondLst>
                                  <p:childTnLst>
                                    <p:set>
                                      <p:cBhvr>
                                        <p:cTn id="9" dur="1" fill="hold">
                                          <p:stCondLst>
                                            <p:cond delay="0"/>
                                          </p:stCondLst>
                                        </p:cTn>
                                        <p:tgtEl>
                                          <p:spTgt spid="220166"/>
                                        </p:tgtEl>
                                        <p:attrNameLst>
                                          <p:attrName>style.visibility</p:attrName>
                                        </p:attrNameLst>
                                      </p:cBhvr>
                                      <p:to>
                                        <p:strVal val="visible"/>
                                      </p:to>
                                    </p:set>
                                    <p:animEffect transition="in" filter="strips(upRight)">
                                      <p:cBhvr>
                                        <p:cTn id="10" dur="500"/>
                                        <p:tgtEl>
                                          <p:spTgt spid="220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BFA7D45-EE94-4C0E-A60C-DA39010DA474}"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7C1D0AFE-1155-40DD-A36D-DE5E7C8C887B}" type="slidenum">
              <a:rPr lang="en-US" altLang="zh-CN"/>
              <a:pPr/>
              <a:t>111</a:t>
            </a:fld>
            <a:endParaRPr lang="en-US" altLang="zh-CN"/>
          </a:p>
        </p:txBody>
      </p:sp>
      <p:sp>
        <p:nvSpPr>
          <p:cNvPr id="118786" name="Rectangle 2"/>
          <p:cNvSpPr>
            <a:spLocks noGrp="1" noChangeArrowheads="1"/>
          </p:cNvSpPr>
          <p:nvPr>
            <p:ph type="title"/>
          </p:nvPr>
        </p:nvSpPr>
        <p:spPr/>
        <p:txBody>
          <a:bodyPr/>
          <a:lstStyle/>
          <a:p>
            <a:r>
              <a:rPr lang="zh-CN" altLang="en-US"/>
              <a:t>程序员的八种级别</a:t>
            </a:r>
          </a:p>
        </p:txBody>
      </p:sp>
      <p:sp>
        <p:nvSpPr>
          <p:cNvPr id="118787" name="Rectangle 3"/>
          <p:cNvSpPr>
            <a:spLocks noGrp="1" noChangeArrowheads="1"/>
          </p:cNvSpPr>
          <p:nvPr>
            <p:ph type="body" idx="1"/>
          </p:nvPr>
        </p:nvSpPr>
        <p:spPr/>
        <p:txBody>
          <a:bodyPr/>
          <a:lstStyle/>
          <a:p>
            <a:pPr>
              <a:lnSpc>
                <a:spcPct val="90000"/>
              </a:lnSpc>
            </a:pPr>
            <a:r>
              <a:rPr lang="zh-CN" altLang="en-US"/>
              <a:t>第一级 糟糕的程序员 </a:t>
            </a:r>
          </a:p>
          <a:p>
            <a:pPr lvl="1">
              <a:lnSpc>
                <a:spcPct val="90000"/>
              </a:lnSpc>
            </a:pPr>
            <a:r>
              <a:rPr lang="zh-CN" altLang="en-US"/>
              <a:t>这类程序员不知道为什么就走上了编程这条路，他们甚至连最基本的编程经验和能力都没有。所有被他们碰过的事情都需要他们的同事重头再返工一遍，他们根本不就是程序员。程序员这个职位对于他们可能就是一个错误。 </a:t>
            </a:r>
          </a:p>
          <a:p>
            <a:pPr>
              <a:lnSpc>
                <a:spcPct val="90000"/>
              </a:lnSpc>
            </a:pPr>
            <a:r>
              <a:rPr lang="zh-CN" altLang="en-US"/>
              <a:t>第二级 不知名的程序员 </a:t>
            </a:r>
          </a:p>
          <a:p>
            <a:pPr lvl="1">
              <a:lnSpc>
                <a:spcPct val="90000"/>
              </a:lnSpc>
            </a:pPr>
            <a:r>
              <a:rPr lang="zh-CN" altLang="en-US"/>
              <a:t>这一级的程序员是典型的为大众所知的程序员，他们有一定的编程能力，但并不出众，也许他们会在一家大公司里工作，程序员只不过是他们的工作而已，并不是他们人生的全部。当然，这样的程序员也挺好的。必竟，平凡地人还是大多数，平凡地活着也没有什么错的。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18787">
                                            <p:txEl>
                                              <p:pRg st="0" end="0"/>
                                            </p:txEl>
                                          </p:spTgt>
                                        </p:tgtEl>
                                        <p:attrNameLst>
                                          <p:attrName>style.visibility</p:attrName>
                                        </p:attrNameLst>
                                      </p:cBhvr>
                                      <p:to>
                                        <p:strVal val="visible"/>
                                      </p:to>
                                    </p:set>
                                    <p:anim to="" calcmode="lin" valueType="num">
                                      <p:cBhvr>
                                        <p:cTn id="7" dur="1" fill="hold"/>
                                        <p:tgtEl>
                                          <p:spTgt spid="118787">
                                            <p:txEl>
                                              <p:pRg st="0" end="0"/>
                                            </p:txEl>
                                          </p:spTgt>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118787">
                                            <p:txEl>
                                              <p:pRg st="1" end="1"/>
                                            </p:txEl>
                                          </p:spTgt>
                                        </p:tgtEl>
                                        <p:attrNameLst>
                                          <p:attrName>style.visibility</p:attrName>
                                        </p:attrNameLst>
                                      </p:cBhvr>
                                      <p:to>
                                        <p:strVal val="visible"/>
                                      </p:to>
                                    </p:set>
                                    <p:anim to="" calcmode="lin" valueType="num">
                                      <p:cBhvr>
                                        <p:cTn id="10" dur="1" fill="hold"/>
                                        <p:tgtEl>
                                          <p:spTgt spid="118787">
                                            <p:txEl>
                                              <p:pRg st="1" end="1"/>
                                            </p:txEl>
                                          </p:spTgt>
                                        </p:tgtEl>
                                        <p:attrNameLst>
                                          <p:attrName/>
                                        </p:attrNameLst>
                                      </p:cBhvr>
                                    </p:anim>
                                  </p:childTnLst>
                                </p:cTn>
                              </p:par>
                            </p:childTnLst>
                          </p:cTn>
                        </p:par>
                      </p:childTnLst>
                    </p:cTn>
                  </p:par>
                  <p:par>
                    <p:cTn id="11" fill="hold">
                      <p:stCondLst>
                        <p:cond delay="indefinite"/>
                      </p:stCondLst>
                      <p:childTnLst>
                        <p:par>
                          <p:cTn id="12" fill="hold">
                            <p:stCondLst>
                              <p:cond delay="0"/>
                            </p:stCondLst>
                            <p:childTnLst>
                              <p:par>
                                <p:cTn id="13" presetID="24" presetClass="entr" presetSubtype="0" fill="hold" grpId="0" nodeType="clickEffect">
                                  <p:stCondLst>
                                    <p:cond delay="0"/>
                                  </p:stCondLst>
                                  <p:childTnLst>
                                    <p:set>
                                      <p:cBhvr>
                                        <p:cTn id="14" dur="1" fill="hold">
                                          <p:stCondLst>
                                            <p:cond delay="0"/>
                                          </p:stCondLst>
                                        </p:cTn>
                                        <p:tgtEl>
                                          <p:spTgt spid="118787">
                                            <p:txEl>
                                              <p:pRg st="2" end="2"/>
                                            </p:txEl>
                                          </p:spTgt>
                                        </p:tgtEl>
                                        <p:attrNameLst>
                                          <p:attrName>style.visibility</p:attrName>
                                        </p:attrNameLst>
                                      </p:cBhvr>
                                      <p:to>
                                        <p:strVal val="visible"/>
                                      </p:to>
                                    </p:set>
                                    <p:anim to="" calcmode="lin" valueType="num">
                                      <p:cBhvr>
                                        <p:cTn id="15" dur="1" fill="hold"/>
                                        <p:tgtEl>
                                          <p:spTgt spid="118787">
                                            <p:txEl>
                                              <p:pRg st="2" end="2"/>
                                            </p:txEl>
                                          </p:spTgt>
                                        </p:tgtEl>
                                        <p:attrNameLst>
                                          <p:attrName/>
                                        </p:attrNameLst>
                                      </p:cBhvr>
                                    </p:anim>
                                  </p:childTnLst>
                                </p:cTn>
                              </p:par>
                              <p:par>
                                <p:cTn id="16" presetID="24" presetClass="entr" presetSubtype="0" fill="hold" grpId="0" nodeType="withEffect">
                                  <p:stCondLst>
                                    <p:cond delay="0"/>
                                  </p:stCondLst>
                                  <p:childTnLst>
                                    <p:set>
                                      <p:cBhvr>
                                        <p:cTn id="17" dur="1" fill="hold">
                                          <p:stCondLst>
                                            <p:cond delay="0"/>
                                          </p:stCondLst>
                                        </p:cTn>
                                        <p:tgtEl>
                                          <p:spTgt spid="118787">
                                            <p:txEl>
                                              <p:pRg st="3" end="3"/>
                                            </p:txEl>
                                          </p:spTgt>
                                        </p:tgtEl>
                                        <p:attrNameLst>
                                          <p:attrName>style.visibility</p:attrName>
                                        </p:attrNameLst>
                                      </p:cBhvr>
                                      <p:to>
                                        <p:strVal val="visible"/>
                                      </p:to>
                                    </p:set>
                                    <p:anim to="" calcmode="lin" valueType="num">
                                      <p:cBhvr>
                                        <p:cTn id="18" dur="1" fill="hold"/>
                                        <p:tgtEl>
                                          <p:spTgt spid="118787">
                                            <p:txEl>
                                              <p:pRg st="3" end="3"/>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3ED5F57-447D-4B96-AAF8-960A9B45AC40}"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F34F362E-3B61-4D45-89F3-5DC4707B9FED}" type="slidenum">
              <a:rPr lang="en-US" altLang="zh-CN"/>
              <a:pPr/>
              <a:t>112</a:t>
            </a:fld>
            <a:endParaRPr lang="en-US" altLang="zh-CN"/>
          </a:p>
        </p:txBody>
      </p:sp>
      <p:sp>
        <p:nvSpPr>
          <p:cNvPr id="119810" name="Rectangle 2"/>
          <p:cNvSpPr>
            <a:spLocks noGrp="1" noChangeArrowheads="1"/>
          </p:cNvSpPr>
          <p:nvPr>
            <p:ph type="title"/>
          </p:nvPr>
        </p:nvSpPr>
        <p:spPr/>
        <p:txBody>
          <a:bodyPr/>
          <a:lstStyle/>
          <a:p>
            <a:r>
              <a:rPr lang="zh-CN" altLang="en-US"/>
              <a:t>第三级  业余的程序员</a:t>
            </a:r>
          </a:p>
        </p:txBody>
      </p:sp>
      <p:sp>
        <p:nvSpPr>
          <p:cNvPr id="119811" name="Rectangle 3"/>
          <p:cNvSpPr>
            <a:spLocks noGrp="1" noChangeArrowheads="1"/>
          </p:cNvSpPr>
          <p:nvPr>
            <p:ph type="body" idx="1"/>
          </p:nvPr>
        </p:nvSpPr>
        <p:spPr/>
        <p:txBody>
          <a:bodyPr/>
          <a:lstStyle/>
          <a:p>
            <a:r>
              <a:rPr lang="zh-CN" altLang="en-US"/>
              <a:t>这类人员不管是不是计算机科班出身，基础如何，他们对编程有着特殊的爱好，他们可能会是一些很有前途的学生或实习生，也许他们可能会给开源做一些贡献（比 如说提供一些语言包或是一些插件什么的），有时候，他们也会写两个小工具软件放在网上让人下载，也行有些时候就是为了玩玩而开发一些小程序而打发一下他们空闲的时间。他们完全是靠热情和承诺来编程。</a:t>
            </a:r>
          </a:p>
          <a:p>
            <a:r>
              <a:rPr lang="zh-CN" altLang="en-US"/>
              <a:t>兴趣永远是最好的老师，也是最好的一件事，因为兴趣而引发的热情通常会让这些程序员成为“骨干程序员”。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19811">
                                            <p:txEl>
                                              <p:pRg st="0" end="0"/>
                                            </p:txEl>
                                          </p:spTgt>
                                        </p:tgtEl>
                                        <p:attrNameLst>
                                          <p:attrName>style.visibility</p:attrName>
                                        </p:attrNameLst>
                                      </p:cBhvr>
                                      <p:to>
                                        <p:strVal val="visible"/>
                                      </p:to>
                                    </p:set>
                                    <p:anim to="" calcmode="lin" valueType="num">
                                      <p:cBhvr>
                                        <p:cTn id="7" dur="1" fill="hold"/>
                                        <p:tgtEl>
                                          <p:spTgt spid="119811">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19811">
                                            <p:txEl>
                                              <p:pRg st="1" end="1"/>
                                            </p:txEl>
                                          </p:spTgt>
                                        </p:tgtEl>
                                        <p:attrNameLst>
                                          <p:attrName>style.visibility</p:attrName>
                                        </p:attrNameLst>
                                      </p:cBhvr>
                                      <p:to>
                                        <p:strVal val="visible"/>
                                      </p:to>
                                    </p:set>
                                    <p:anim to="" calcmode="lin" valueType="num">
                                      <p:cBhvr>
                                        <p:cTn id="12" dur="1" fill="hold"/>
                                        <p:tgtEl>
                                          <p:spTgt spid="119811">
                                            <p:txEl>
                                              <p:pRg st="1" end="1"/>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DBEF4D6-6DA4-4B99-8B7B-81BCE2D599C0}"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C437D639-025B-4169-9F41-DF502B8EFAD5}" type="slidenum">
              <a:rPr lang="en-US" altLang="zh-CN"/>
              <a:pPr/>
              <a:t>113</a:t>
            </a:fld>
            <a:endParaRPr lang="en-US" altLang="zh-CN"/>
          </a:p>
        </p:txBody>
      </p:sp>
      <p:sp>
        <p:nvSpPr>
          <p:cNvPr id="120834" name="Rectangle 2"/>
          <p:cNvSpPr>
            <a:spLocks noGrp="1" noChangeArrowheads="1"/>
          </p:cNvSpPr>
          <p:nvPr>
            <p:ph type="title"/>
          </p:nvPr>
        </p:nvSpPr>
        <p:spPr/>
        <p:txBody>
          <a:bodyPr/>
          <a:lstStyle/>
          <a:p>
            <a:r>
              <a:rPr lang="zh-CN" altLang="en-US"/>
              <a:t>第四级 一般的程序员</a:t>
            </a:r>
          </a:p>
        </p:txBody>
      </p:sp>
      <p:sp>
        <p:nvSpPr>
          <p:cNvPr id="120835" name="Rectangle 3"/>
          <p:cNvSpPr>
            <a:spLocks noGrp="1" noChangeArrowheads="1"/>
          </p:cNvSpPr>
          <p:nvPr>
            <p:ph type="body" idx="1"/>
          </p:nvPr>
        </p:nvSpPr>
        <p:spPr/>
        <p:txBody>
          <a:bodyPr/>
          <a:lstStyle/>
          <a:p>
            <a:pPr>
              <a:lnSpc>
                <a:spcPct val="90000"/>
              </a:lnSpc>
            </a:pPr>
            <a:r>
              <a:rPr lang="zh-CN" altLang="en-US"/>
              <a:t>这类程序员的优点在于，他们很清楚地意识到了自己可能这一辈了也无法成为一个伟大的程序员。天才只是很少的一部分人。如果这类程序员有一些商业和人员管理 能力，他们也会在公司里相当的成功。“认识自我”并不简单，这并不是一般人能做到的，能够认识自己的人已经是很不错了，找到自己的长处，并像那个方向努 力，一定也会很成功的。</a:t>
            </a:r>
          </a:p>
          <a:p>
            <a:pPr>
              <a:lnSpc>
                <a:spcPct val="90000"/>
              </a:lnSpc>
            </a:pPr>
            <a:r>
              <a:rPr lang="zh-CN" altLang="en-US"/>
              <a:t>因为在公司里，并不只有程序员一种职位，经理，</a:t>
            </a:r>
            <a:r>
              <a:rPr lang="en-US" altLang="zh-CN"/>
              <a:t>PM</a:t>
            </a:r>
            <a:r>
              <a:rPr lang="zh-CN" altLang="en-US"/>
              <a:t>，流程，</a:t>
            </a:r>
            <a:r>
              <a:rPr lang="en-US" altLang="zh-CN"/>
              <a:t>SQA</a:t>
            </a:r>
            <a:r>
              <a:rPr lang="zh-CN" altLang="en-US"/>
              <a:t>，技术支持，售前，管理员，测试人员等等都可能会让这类程序员有 更为广阔的天空。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20835">
                                            <p:txEl>
                                              <p:pRg st="0" end="0"/>
                                            </p:txEl>
                                          </p:spTgt>
                                        </p:tgtEl>
                                        <p:attrNameLst>
                                          <p:attrName>style.visibility</p:attrName>
                                        </p:attrNameLst>
                                      </p:cBhvr>
                                      <p:to>
                                        <p:strVal val="visible"/>
                                      </p:to>
                                    </p:set>
                                    <p:anim to="" calcmode="lin" valueType="num">
                                      <p:cBhvr>
                                        <p:cTn id="7" dur="1" fill="hold"/>
                                        <p:tgtEl>
                                          <p:spTgt spid="120835">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20835">
                                            <p:txEl>
                                              <p:pRg st="1" end="1"/>
                                            </p:txEl>
                                          </p:spTgt>
                                        </p:tgtEl>
                                        <p:attrNameLst>
                                          <p:attrName>style.visibility</p:attrName>
                                        </p:attrNameLst>
                                      </p:cBhvr>
                                      <p:to>
                                        <p:strVal val="visible"/>
                                      </p:to>
                                    </p:set>
                                    <p:anim to="" calcmode="lin" valueType="num">
                                      <p:cBhvr>
                                        <p:cTn id="12" dur="1" fill="hold"/>
                                        <p:tgtEl>
                                          <p:spTgt spid="120835">
                                            <p:txEl>
                                              <p:pRg st="1" end="1"/>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2A07DE6-9AE3-4840-9286-C05EB25871E0}"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AEEF0A1D-9EE0-4878-AD94-995C5A2D74C0}" type="slidenum">
              <a:rPr lang="en-US" altLang="zh-CN"/>
              <a:pPr/>
              <a:t>114</a:t>
            </a:fld>
            <a:endParaRPr lang="en-US" altLang="zh-CN"/>
          </a:p>
        </p:txBody>
      </p:sp>
      <p:sp>
        <p:nvSpPr>
          <p:cNvPr id="121858" name="Rectangle 2"/>
          <p:cNvSpPr>
            <a:spLocks noGrp="1" noChangeArrowheads="1"/>
          </p:cNvSpPr>
          <p:nvPr>
            <p:ph type="title"/>
          </p:nvPr>
        </p:nvSpPr>
        <p:spPr/>
        <p:txBody>
          <a:bodyPr/>
          <a:lstStyle/>
          <a:p>
            <a:r>
              <a:rPr lang="zh-CN" altLang="en-US"/>
              <a:t>第五级 骨干程序员</a:t>
            </a:r>
          </a:p>
        </p:txBody>
      </p:sp>
      <p:sp>
        <p:nvSpPr>
          <p:cNvPr id="121859" name="Rectangle 3"/>
          <p:cNvSpPr>
            <a:spLocks noGrp="1" noChangeArrowheads="1"/>
          </p:cNvSpPr>
          <p:nvPr>
            <p:ph type="body" idx="1"/>
          </p:nvPr>
        </p:nvSpPr>
        <p:spPr/>
        <p:txBody>
          <a:bodyPr/>
          <a:lstStyle/>
          <a:p>
            <a:r>
              <a:rPr lang="zh-CN" altLang="en-US"/>
              <a:t>这类程序员一般来说都是公司里的骨干份子，他们担任着公司内最重要的编程角色，在公司内部，他们受到老板和其它程序员的尊敬，他们不会失业，因为他们随时都可以很容易地找到工作。他们工作过的公司都会因为他们而有所发展。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anim to="" calcmode="lin" valueType="num">
                                      <p:cBhvr>
                                        <p:cTn id="7" dur="1" fill="hold"/>
                                        <p:tgtEl>
                                          <p:spTgt spid="121859">
                                            <p:txEl>
                                              <p:pRg st="0" end="0"/>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E915D91-2DDF-4571-B3DD-7990C673CD76}"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5C4263F8-8A00-44C9-B38A-09FFBDF7BF70}" type="slidenum">
              <a:rPr lang="en-US" altLang="zh-CN"/>
              <a:pPr/>
              <a:t>115</a:t>
            </a:fld>
            <a:endParaRPr lang="en-US" altLang="zh-CN"/>
          </a:p>
        </p:txBody>
      </p:sp>
      <p:sp>
        <p:nvSpPr>
          <p:cNvPr id="122882" name="Rectangle 2"/>
          <p:cNvSpPr>
            <a:spLocks noGrp="1" noChangeArrowheads="1"/>
          </p:cNvSpPr>
          <p:nvPr>
            <p:ph type="title"/>
          </p:nvPr>
        </p:nvSpPr>
        <p:spPr/>
        <p:txBody>
          <a:bodyPr/>
          <a:lstStyle/>
          <a:p>
            <a:r>
              <a:rPr lang="zh-CN" altLang="en-US"/>
              <a:t>第六级 著名程序员</a:t>
            </a:r>
          </a:p>
        </p:txBody>
      </p:sp>
      <p:sp>
        <p:nvSpPr>
          <p:cNvPr id="122883" name="Rectangle 3"/>
          <p:cNvSpPr>
            <a:spLocks noGrp="1" noChangeArrowheads="1"/>
          </p:cNvSpPr>
          <p:nvPr>
            <p:ph type="body" idx="1"/>
          </p:nvPr>
        </p:nvSpPr>
        <p:spPr/>
        <p:txBody>
          <a:bodyPr/>
          <a:lstStyle/>
          <a:p>
            <a:endParaRPr lang="en-US" altLang="zh-CN"/>
          </a:p>
          <a:p>
            <a:r>
              <a:rPr lang="zh-CN" altLang="en-US"/>
              <a:t>这一类的程序员，在编程圈子内比较有名气，但是他们的这种名气并不一定能给他们带来某种利益。名气是一件好事，但是成功可能更好一些，这类人一般正在给一 个很著名的大的公司，或是是一极具影响力的小公司里工作，或者正在创建自己的事业。</a:t>
            </a:r>
          </a:p>
          <a:p>
            <a:r>
              <a:rPr lang="zh-CN" altLang="en-US"/>
              <a:t>无论怎么样，其它的程序员听说过你的名字，并以你为榜样在效仿着你。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22883">
                                            <p:txEl>
                                              <p:pRg st="1" end="1"/>
                                            </p:txEl>
                                          </p:spTgt>
                                        </p:tgtEl>
                                        <p:attrNameLst>
                                          <p:attrName>style.visibility</p:attrName>
                                        </p:attrNameLst>
                                      </p:cBhvr>
                                      <p:to>
                                        <p:strVal val="visible"/>
                                      </p:to>
                                    </p:set>
                                    <p:anim to="" calcmode="lin" valueType="num">
                                      <p:cBhvr>
                                        <p:cTn id="7" dur="1" fill="hold"/>
                                        <p:tgtEl>
                                          <p:spTgt spid="122883">
                                            <p:txEl>
                                              <p:pRg st="1" end="1"/>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22883">
                                            <p:txEl>
                                              <p:pRg st="2" end="2"/>
                                            </p:txEl>
                                          </p:spTgt>
                                        </p:tgtEl>
                                        <p:attrNameLst>
                                          <p:attrName>style.visibility</p:attrName>
                                        </p:attrNameLst>
                                      </p:cBhvr>
                                      <p:to>
                                        <p:strVal val="visible"/>
                                      </p:to>
                                    </p:set>
                                    <p:anim to="" calcmode="lin" valueType="num">
                                      <p:cBhvr>
                                        <p:cTn id="12" dur="1" fill="hold"/>
                                        <p:tgtEl>
                                          <p:spTgt spid="122883">
                                            <p:txEl>
                                              <p:pRg st="2" end="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A67B474-252E-45DB-855E-95A70F487773}"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3FC32ABF-FDB9-4CCA-BA9B-074563847554}" type="slidenum">
              <a:rPr lang="en-US" altLang="zh-CN"/>
              <a:pPr/>
              <a:t>116</a:t>
            </a:fld>
            <a:endParaRPr lang="en-US" altLang="zh-CN"/>
          </a:p>
        </p:txBody>
      </p:sp>
      <p:sp>
        <p:nvSpPr>
          <p:cNvPr id="123906" name="Rectangle 2"/>
          <p:cNvSpPr>
            <a:spLocks noGrp="1" noChangeArrowheads="1"/>
          </p:cNvSpPr>
          <p:nvPr>
            <p:ph type="title"/>
          </p:nvPr>
        </p:nvSpPr>
        <p:spPr/>
        <p:txBody>
          <a:bodyPr/>
          <a:lstStyle/>
          <a:p>
            <a:r>
              <a:rPr lang="zh-CN" altLang="en-US"/>
              <a:t>第七级 成功的程序员 </a:t>
            </a:r>
          </a:p>
        </p:txBody>
      </p:sp>
      <p:sp>
        <p:nvSpPr>
          <p:cNvPr id="123907" name="Rectangle 3"/>
          <p:cNvSpPr>
            <a:spLocks noGrp="1" noChangeArrowheads="1"/>
          </p:cNvSpPr>
          <p:nvPr>
            <p:ph type="body" idx="1"/>
          </p:nvPr>
        </p:nvSpPr>
        <p:spPr/>
        <p:txBody>
          <a:bodyPr/>
          <a:lstStyle/>
          <a:p>
            <a:r>
              <a:rPr lang="zh-CN" altLang="en-US"/>
              <a:t>这类程序员一方面很著名，另一方面在商业上也很成功，他们影响了整个工业界。他们似乎决定了工业界中发展的方向，这些人，自己的编程能力固然了得，但估计他们的</a:t>
            </a:r>
            <a:r>
              <a:rPr lang="en-US" altLang="zh-CN"/>
              <a:t>Business</a:t>
            </a:r>
            <a:r>
              <a:rPr lang="zh-CN" altLang="en-US"/>
              <a:t>方面的能力应该大于他们编程的能力。（我个人认为</a:t>
            </a:r>
            <a:r>
              <a:rPr lang="en-US" altLang="zh-CN">
                <a:hlinkClick r:id="rId2"/>
              </a:rPr>
              <a:t>Linus</a:t>
            </a:r>
            <a:r>
              <a:rPr lang="zh-CN" altLang="en-US"/>
              <a:t>应该属于这一类）</a:t>
            </a:r>
          </a:p>
          <a:p>
            <a:r>
              <a:rPr lang="zh-CN" altLang="en-US"/>
              <a:t>比如： </a:t>
            </a:r>
            <a:r>
              <a:rPr lang="en-US" altLang="zh-CN">
                <a:hlinkClick r:id="rId3"/>
              </a:rPr>
              <a:t>Gates</a:t>
            </a:r>
            <a:r>
              <a:rPr lang="zh-CN" altLang="en-US"/>
              <a:t>（比尔盖茨）</a:t>
            </a:r>
            <a:r>
              <a:rPr lang="en-US" altLang="zh-CN"/>
              <a:t>, </a:t>
            </a:r>
            <a:r>
              <a:rPr lang="en-US" altLang="zh-CN">
                <a:hlinkClick r:id="rId4"/>
              </a:rPr>
              <a:t>Carmack</a:t>
            </a:r>
            <a:r>
              <a:rPr lang="zh-CN" altLang="en-US"/>
              <a:t>（</a:t>
            </a:r>
            <a:r>
              <a:rPr lang="en-US" altLang="zh-CN"/>
              <a:t>Doom</a:t>
            </a:r>
            <a:r>
              <a:rPr lang="zh-CN" altLang="en-US"/>
              <a:t>和</a:t>
            </a:r>
            <a:r>
              <a:rPr lang="en-US" altLang="zh-CN"/>
              <a:t>Quake 3D</a:t>
            </a:r>
            <a:r>
              <a:rPr lang="zh-CN" altLang="en-US"/>
              <a:t>游戏）</a:t>
            </a:r>
            <a:r>
              <a:rPr lang="en-US" altLang="zh-CN"/>
              <a:t>, </a:t>
            </a:r>
            <a:r>
              <a:rPr lang="en-US" altLang="zh-CN">
                <a:hlinkClick r:id="rId5"/>
              </a:rPr>
              <a:t>DHH</a:t>
            </a:r>
            <a:r>
              <a:rPr lang="en-US" altLang="zh-CN"/>
              <a:t> </a:t>
            </a:r>
            <a:r>
              <a:rPr lang="zh-CN" altLang="en-US"/>
              <a:t>（</a:t>
            </a:r>
            <a:r>
              <a:rPr lang="en-US" altLang="zh-CN"/>
              <a:t>Ruby on Rail</a:t>
            </a:r>
            <a:r>
              <a:rPr lang="zh-CN" altLang="en-US"/>
              <a:t>的创建者）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 to="" calcmode="lin" valueType="num">
                                      <p:cBhvr>
                                        <p:cTn id="7" dur="1" fill="hold"/>
                                        <p:tgtEl>
                                          <p:spTgt spid="123907">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23907">
                                            <p:txEl>
                                              <p:pRg st="1" end="1"/>
                                            </p:txEl>
                                          </p:spTgt>
                                        </p:tgtEl>
                                        <p:attrNameLst>
                                          <p:attrName>style.visibility</p:attrName>
                                        </p:attrNameLst>
                                      </p:cBhvr>
                                      <p:to>
                                        <p:strVal val="visible"/>
                                      </p:to>
                                    </p:set>
                                    <p:anim to="" calcmode="lin" valueType="num">
                                      <p:cBhvr>
                                        <p:cTn id="12" dur="1" fill="hold"/>
                                        <p:tgtEl>
                                          <p:spTgt spid="123907">
                                            <p:txEl>
                                              <p:pRg st="1" end="1"/>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A881513-CF14-4245-82B1-9C35D92E9384}"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D2C846BD-B13A-4F28-8E8D-1ED074EC6AA0}" type="slidenum">
              <a:rPr lang="en-US" altLang="zh-CN"/>
              <a:pPr/>
              <a:t>117</a:t>
            </a:fld>
            <a:endParaRPr lang="en-US" altLang="zh-CN"/>
          </a:p>
        </p:txBody>
      </p:sp>
      <p:sp>
        <p:nvSpPr>
          <p:cNvPr id="124930" name="Rectangle 2"/>
          <p:cNvSpPr>
            <a:spLocks noGrp="1" noChangeArrowheads="1"/>
          </p:cNvSpPr>
          <p:nvPr>
            <p:ph type="title"/>
          </p:nvPr>
        </p:nvSpPr>
        <p:spPr/>
        <p:txBody>
          <a:bodyPr/>
          <a:lstStyle/>
          <a:p>
            <a:r>
              <a:rPr lang="zh-CN" altLang="en-US"/>
              <a:t>第八级 不朽的程序员 </a:t>
            </a:r>
          </a:p>
        </p:txBody>
      </p:sp>
      <p:sp>
        <p:nvSpPr>
          <p:cNvPr id="124931" name="Rectangle 3"/>
          <p:cNvSpPr>
            <a:spLocks noGrp="1" noChangeArrowheads="1"/>
          </p:cNvSpPr>
          <p:nvPr>
            <p:ph type="body" idx="1"/>
          </p:nvPr>
        </p:nvSpPr>
        <p:spPr/>
        <p:txBody>
          <a:bodyPr/>
          <a:lstStyle/>
          <a:p>
            <a:r>
              <a:rPr lang="zh-CN" altLang="en-US"/>
              <a:t>这一级别是程序员的最高级别。你的代码比你的生命活的还长，当你死后，你将会成为整个历史的一部分。其它程序员对你顶礼膜拜，或许你会获得计算机最 高奖“图灵奖”，不然就是一系列极其影响力的论文，再不然，就是发明了一些可以影影响整个编程界根基的技术。你拥有的不仅仅是在维基百科上的一个词条，还 会有一个专门的网站来研究你的生平和你的工作成果。</a:t>
            </a:r>
          </a:p>
          <a:p>
            <a:r>
              <a:rPr lang="zh-CN" altLang="en-US"/>
              <a:t>比如：</a:t>
            </a:r>
            <a:r>
              <a:rPr lang="en-US" altLang="zh-CN">
                <a:hlinkClick r:id="rId2"/>
              </a:rPr>
              <a:t>Dijkstra</a:t>
            </a:r>
            <a:r>
              <a:rPr lang="en-US" altLang="zh-CN"/>
              <a:t>, </a:t>
            </a:r>
            <a:r>
              <a:rPr lang="en-US" altLang="zh-CN">
                <a:hlinkClick r:id="rId3"/>
              </a:rPr>
              <a:t>Knuth</a:t>
            </a:r>
            <a:r>
              <a:rPr lang="zh-CN" altLang="en-US"/>
              <a:t>（编程艺术的作者）</a:t>
            </a:r>
            <a:r>
              <a:rPr lang="en-US" altLang="zh-CN"/>
              <a:t>, </a:t>
            </a:r>
            <a:r>
              <a:rPr lang="en-US" altLang="zh-CN">
                <a:hlinkClick r:id="rId4"/>
              </a:rPr>
              <a:t>Kay</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24931">
                                            <p:txEl>
                                              <p:pRg st="0" end="0"/>
                                            </p:txEl>
                                          </p:spTgt>
                                        </p:tgtEl>
                                        <p:attrNameLst>
                                          <p:attrName>style.visibility</p:attrName>
                                        </p:attrNameLst>
                                      </p:cBhvr>
                                      <p:to>
                                        <p:strVal val="visible"/>
                                      </p:to>
                                    </p:set>
                                    <p:anim to="" calcmode="lin" valueType="num">
                                      <p:cBhvr>
                                        <p:cTn id="7" dur="1" fill="hold"/>
                                        <p:tgtEl>
                                          <p:spTgt spid="124931">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24931">
                                            <p:txEl>
                                              <p:pRg st="1" end="1"/>
                                            </p:txEl>
                                          </p:spTgt>
                                        </p:tgtEl>
                                        <p:attrNameLst>
                                          <p:attrName>style.visibility</p:attrName>
                                        </p:attrNameLst>
                                      </p:cBhvr>
                                      <p:to>
                                        <p:strVal val="visible"/>
                                      </p:to>
                                    </p:set>
                                    <p:anim to="" calcmode="lin" valueType="num">
                                      <p:cBhvr>
                                        <p:cTn id="12" dur="1" fill="hold"/>
                                        <p:tgtEl>
                                          <p:spTgt spid="124931">
                                            <p:txEl>
                                              <p:pRg st="1" end="1"/>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AFE5DEF-CCBD-4A28-A1AA-1F3B4E30C0C9}"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781820CA-4875-4C42-97B8-559BAA182A38}" type="slidenum">
              <a:rPr lang="en-US" altLang="zh-CN"/>
              <a:pPr/>
              <a:t>12</a:t>
            </a:fld>
            <a:endParaRPr lang="en-US" altLang="zh-CN"/>
          </a:p>
        </p:txBody>
      </p:sp>
      <p:sp>
        <p:nvSpPr>
          <p:cNvPr id="193538" name="Rectangle 2"/>
          <p:cNvSpPr>
            <a:spLocks noGrp="1" noChangeArrowheads="1"/>
          </p:cNvSpPr>
          <p:nvPr>
            <p:ph type="title"/>
          </p:nvPr>
        </p:nvSpPr>
        <p:spPr/>
        <p:txBody>
          <a:bodyPr/>
          <a:lstStyle/>
          <a:p>
            <a:r>
              <a:rPr lang="en-US" altLang="zh-CN"/>
              <a:t>6.1 </a:t>
            </a:r>
            <a:r>
              <a:rPr lang="zh-CN" altLang="en-US"/>
              <a:t>编码概念</a:t>
            </a:r>
          </a:p>
        </p:txBody>
      </p:sp>
      <p:sp>
        <p:nvSpPr>
          <p:cNvPr id="193539" name="Rectangle 3"/>
          <p:cNvSpPr>
            <a:spLocks noGrp="1" noChangeArrowheads="1"/>
          </p:cNvSpPr>
          <p:nvPr>
            <p:ph type="body" idx="1"/>
          </p:nvPr>
        </p:nvSpPr>
        <p:spPr/>
        <p:txBody>
          <a:bodyPr/>
          <a:lstStyle/>
          <a:p>
            <a:r>
              <a:rPr lang="en-US" altLang="zh-CN" dirty="0">
                <a:solidFill>
                  <a:srgbClr val="CC0000"/>
                </a:solidFill>
              </a:rPr>
              <a:t>【㈠</a:t>
            </a:r>
            <a:r>
              <a:rPr lang="zh-CN" altLang="en-US" dirty="0">
                <a:solidFill>
                  <a:srgbClr val="CC0000"/>
                </a:solidFill>
              </a:rPr>
              <a:t>目标</a:t>
            </a:r>
            <a:r>
              <a:rPr lang="en-US" altLang="zh-CN" dirty="0">
                <a:solidFill>
                  <a:srgbClr val="CC0000"/>
                </a:solidFill>
              </a:rPr>
              <a:t>】</a:t>
            </a:r>
          </a:p>
          <a:p>
            <a:pPr lvl="1"/>
            <a:r>
              <a:rPr lang="zh-CN" altLang="en-US" dirty="0"/>
              <a:t>产生</a:t>
            </a:r>
            <a:r>
              <a:rPr lang="zh-CN" altLang="en-US" dirty="0">
                <a:solidFill>
                  <a:srgbClr val="3333CC"/>
                </a:solidFill>
              </a:rPr>
              <a:t>正确可靠</a:t>
            </a:r>
            <a:r>
              <a:rPr lang="zh-CN" altLang="en-US" dirty="0"/>
              <a:t>、</a:t>
            </a:r>
            <a:r>
              <a:rPr lang="zh-CN" altLang="en-US" dirty="0">
                <a:solidFill>
                  <a:srgbClr val="CC0000"/>
                </a:solidFill>
              </a:rPr>
              <a:t>简明清晰</a:t>
            </a:r>
            <a:r>
              <a:rPr lang="zh-CN" altLang="en-US" dirty="0"/>
              <a:t>、具有</a:t>
            </a:r>
            <a:r>
              <a:rPr lang="zh-CN" altLang="en-US" dirty="0">
                <a:solidFill>
                  <a:srgbClr val="3333CC"/>
                </a:solidFill>
              </a:rPr>
              <a:t>较高效率</a:t>
            </a:r>
            <a:r>
              <a:rPr lang="zh-CN" altLang="en-US" dirty="0"/>
              <a:t>的源程序。</a:t>
            </a:r>
          </a:p>
          <a:p>
            <a:r>
              <a:rPr lang="en-US" altLang="zh-CN" dirty="0">
                <a:solidFill>
                  <a:srgbClr val="CC0000"/>
                </a:solidFill>
              </a:rPr>
              <a:t>【㈡</a:t>
            </a:r>
            <a:r>
              <a:rPr lang="zh-CN" altLang="en-US" dirty="0">
                <a:solidFill>
                  <a:srgbClr val="CC0000"/>
                </a:solidFill>
              </a:rPr>
              <a:t>基本思想</a:t>
            </a:r>
            <a:r>
              <a:rPr lang="en-US" altLang="zh-CN" dirty="0">
                <a:solidFill>
                  <a:srgbClr val="CC0000"/>
                </a:solidFill>
              </a:rPr>
              <a:t>——</a:t>
            </a:r>
            <a:r>
              <a:rPr lang="zh-CN" altLang="en-US" dirty="0">
                <a:solidFill>
                  <a:srgbClr val="CC0000"/>
                </a:solidFill>
              </a:rPr>
              <a:t>自顶向下，逐步求精</a:t>
            </a:r>
            <a:r>
              <a:rPr lang="en-US" altLang="zh-CN" dirty="0">
                <a:solidFill>
                  <a:srgbClr val="CC0000"/>
                </a:solidFill>
              </a:rPr>
              <a:t>】</a:t>
            </a:r>
          </a:p>
          <a:p>
            <a:pPr lvl="1"/>
            <a:r>
              <a:rPr lang="zh-CN" altLang="en-US" dirty="0">
                <a:solidFill>
                  <a:srgbClr val="3333CC"/>
                </a:solidFill>
              </a:rPr>
              <a:t>把一个模块的功能逐步分解</a:t>
            </a:r>
            <a:r>
              <a:rPr lang="zh-CN" altLang="en-US" dirty="0" smtClean="0">
                <a:solidFill>
                  <a:srgbClr val="3333CC"/>
                </a:solidFill>
              </a:rPr>
              <a:t>。</a:t>
            </a:r>
            <a:endParaRPr lang="en-US" altLang="zh-CN" dirty="0" smtClean="0">
              <a:solidFill>
                <a:srgbClr val="3333CC"/>
              </a:solidFill>
            </a:endParaRPr>
          </a:p>
          <a:p>
            <a:pPr lvl="1"/>
            <a:r>
              <a:rPr lang="zh-CN" altLang="en-US" dirty="0" smtClean="0">
                <a:solidFill>
                  <a:srgbClr val="CC0000"/>
                </a:solidFill>
              </a:rPr>
              <a:t>概要设计（第</a:t>
            </a:r>
            <a:r>
              <a:rPr lang="en-US" altLang="zh-CN" dirty="0" smtClean="0">
                <a:solidFill>
                  <a:srgbClr val="CC0000"/>
                </a:solidFill>
              </a:rPr>
              <a:t>4</a:t>
            </a:r>
            <a:r>
              <a:rPr lang="zh-CN" altLang="en-US" dirty="0">
                <a:solidFill>
                  <a:srgbClr val="CC0000"/>
                </a:solidFill>
              </a:rPr>
              <a:t>章</a:t>
            </a:r>
            <a:r>
              <a:rPr lang="zh-CN" altLang="en-US" dirty="0" smtClean="0">
                <a:solidFill>
                  <a:srgbClr val="CC0000"/>
                </a:solidFill>
              </a:rPr>
              <a:t>）</a:t>
            </a:r>
          </a:p>
          <a:p>
            <a:pPr lvl="2"/>
            <a:r>
              <a:rPr lang="zh-CN" altLang="en-US" dirty="0" smtClean="0">
                <a:solidFill>
                  <a:srgbClr val="0000FF"/>
                </a:solidFill>
              </a:rPr>
              <a:t>软件功能</a:t>
            </a:r>
            <a:r>
              <a:rPr lang="zh-CN" altLang="en-US" dirty="0" smtClean="0"/>
              <a:t>细化为一系列</a:t>
            </a:r>
            <a:r>
              <a:rPr lang="zh-CN" altLang="en-US" dirty="0" smtClean="0">
                <a:solidFill>
                  <a:srgbClr val="0000FF"/>
                </a:solidFill>
              </a:rPr>
              <a:t>模块</a:t>
            </a:r>
            <a:r>
              <a:rPr lang="zh-CN" altLang="en-US" dirty="0" smtClean="0"/>
              <a:t>。</a:t>
            </a:r>
            <a:endParaRPr lang="zh-CN" altLang="en-US" dirty="0">
              <a:solidFill>
                <a:srgbClr val="3333CC"/>
              </a:solidFill>
            </a:endParaRPr>
          </a:p>
          <a:p>
            <a:pPr lvl="1"/>
            <a:r>
              <a:rPr lang="zh-CN" altLang="en-US" dirty="0" smtClean="0">
                <a:solidFill>
                  <a:srgbClr val="CC0000"/>
                </a:solidFill>
              </a:rPr>
              <a:t>详细设计（第</a:t>
            </a:r>
            <a:r>
              <a:rPr lang="en-US" altLang="zh-CN" dirty="0" smtClean="0">
                <a:solidFill>
                  <a:srgbClr val="CC0000"/>
                </a:solidFill>
              </a:rPr>
              <a:t>5</a:t>
            </a:r>
            <a:r>
              <a:rPr lang="zh-CN" altLang="en-US" dirty="0" smtClean="0">
                <a:solidFill>
                  <a:srgbClr val="CC0000"/>
                </a:solidFill>
              </a:rPr>
              <a:t>章）</a:t>
            </a:r>
            <a:endParaRPr lang="zh-CN" altLang="en-US" dirty="0">
              <a:solidFill>
                <a:srgbClr val="CC0000"/>
              </a:solidFill>
            </a:endParaRPr>
          </a:p>
          <a:p>
            <a:pPr lvl="2"/>
            <a:r>
              <a:rPr lang="zh-CN" altLang="en-US" dirty="0">
                <a:solidFill>
                  <a:srgbClr val="0000FF"/>
                </a:solidFill>
              </a:rPr>
              <a:t>模块功能</a:t>
            </a:r>
            <a:r>
              <a:rPr lang="zh-CN" altLang="en-US" dirty="0"/>
              <a:t>细化为一系列</a:t>
            </a:r>
            <a:r>
              <a:rPr lang="zh-CN" altLang="en-US" dirty="0">
                <a:solidFill>
                  <a:srgbClr val="0000FF"/>
                </a:solidFill>
              </a:rPr>
              <a:t>具体的步骤</a:t>
            </a:r>
            <a:r>
              <a:rPr lang="zh-CN" altLang="en-US" dirty="0"/>
              <a:t>。</a:t>
            </a:r>
          </a:p>
          <a:p>
            <a:pPr lvl="1"/>
            <a:r>
              <a:rPr lang="zh-CN" altLang="en-US" dirty="0">
                <a:solidFill>
                  <a:srgbClr val="CC0000"/>
                </a:solidFill>
              </a:rPr>
              <a:t>编码</a:t>
            </a:r>
            <a:r>
              <a:rPr lang="zh-CN" altLang="en-US" dirty="0" smtClean="0">
                <a:solidFill>
                  <a:srgbClr val="CC0000"/>
                </a:solidFill>
              </a:rPr>
              <a:t>阶段（第</a:t>
            </a:r>
            <a:r>
              <a:rPr lang="en-US" altLang="zh-CN" dirty="0" smtClean="0">
                <a:solidFill>
                  <a:srgbClr val="CC0000"/>
                </a:solidFill>
              </a:rPr>
              <a:t>6</a:t>
            </a:r>
            <a:r>
              <a:rPr lang="zh-CN" altLang="en-US" dirty="0" smtClean="0">
                <a:solidFill>
                  <a:srgbClr val="CC0000"/>
                </a:solidFill>
              </a:rPr>
              <a:t>章）</a:t>
            </a:r>
            <a:endParaRPr lang="zh-CN" altLang="en-US" dirty="0">
              <a:solidFill>
                <a:srgbClr val="CC0000"/>
              </a:solidFill>
            </a:endParaRPr>
          </a:p>
          <a:p>
            <a:pPr lvl="2"/>
            <a:r>
              <a:rPr lang="zh-CN" altLang="en-US" dirty="0"/>
              <a:t>用程序设计语言把</a:t>
            </a:r>
            <a:r>
              <a:rPr lang="zh-CN" altLang="en-US" dirty="0">
                <a:solidFill>
                  <a:srgbClr val="0000FF"/>
                </a:solidFill>
              </a:rPr>
              <a:t>具体的步骤</a:t>
            </a:r>
            <a:r>
              <a:rPr lang="zh-CN" altLang="en-US" dirty="0"/>
              <a:t>翻译成</a:t>
            </a:r>
            <a:r>
              <a:rPr lang="zh-CN" altLang="en-US" dirty="0">
                <a:solidFill>
                  <a:srgbClr val="0000FF"/>
                </a:solidFill>
              </a:rPr>
              <a:t>一系列的程序</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93539">
                                            <p:txEl>
                                              <p:pRg st="2" end="2"/>
                                            </p:txEl>
                                          </p:spTgt>
                                        </p:tgtEl>
                                        <p:attrNameLst>
                                          <p:attrName>style.visibility</p:attrName>
                                        </p:attrNameLst>
                                      </p:cBhvr>
                                      <p:to>
                                        <p:strVal val="visible"/>
                                      </p:to>
                                    </p:set>
                                    <p:animEffect transition="in" filter="strips(downRight)">
                                      <p:cBhvr>
                                        <p:cTn id="7" dur="500"/>
                                        <p:tgtEl>
                                          <p:spTgt spid="19353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93539">
                                            <p:txEl>
                                              <p:pRg st="3" end="3"/>
                                            </p:txEl>
                                          </p:spTgt>
                                        </p:tgtEl>
                                        <p:attrNameLst>
                                          <p:attrName>style.visibility</p:attrName>
                                        </p:attrNameLst>
                                      </p:cBhvr>
                                      <p:to>
                                        <p:strVal val="visible"/>
                                      </p:to>
                                    </p:set>
                                    <p:animEffect transition="in" filter="strips(downRight)">
                                      <p:cBhvr>
                                        <p:cTn id="12" dur="500"/>
                                        <p:tgtEl>
                                          <p:spTgt spid="19353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93539">
                                            <p:txEl>
                                              <p:pRg st="4" end="4"/>
                                            </p:txEl>
                                          </p:spTgt>
                                        </p:tgtEl>
                                        <p:attrNameLst>
                                          <p:attrName>style.visibility</p:attrName>
                                        </p:attrNameLst>
                                      </p:cBhvr>
                                      <p:to>
                                        <p:strVal val="visible"/>
                                      </p:to>
                                    </p:set>
                                    <p:animEffect transition="in" filter="strips(downRight)">
                                      <p:cBhvr>
                                        <p:cTn id="17" dur="500"/>
                                        <p:tgtEl>
                                          <p:spTgt spid="19353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93539">
                                            <p:txEl>
                                              <p:pRg st="6" end="6"/>
                                            </p:txEl>
                                          </p:spTgt>
                                        </p:tgtEl>
                                        <p:attrNameLst>
                                          <p:attrName>style.visibility</p:attrName>
                                        </p:attrNameLst>
                                      </p:cBhvr>
                                      <p:to>
                                        <p:strVal val="visible"/>
                                      </p:to>
                                    </p:set>
                                    <p:animEffect transition="in" filter="strips(downRight)">
                                      <p:cBhvr>
                                        <p:cTn id="22" dur="500"/>
                                        <p:tgtEl>
                                          <p:spTgt spid="193539">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93539">
                                            <p:txEl>
                                              <p:pRg st="8" end="8"/>
                                            </p:txEl>
                                          </p:spTgt>
                                        </p:tgtEl>
                                        <p:attrNameLst>
                                          <p:attrName>style.visibility</p:attrName>
                                        </p:attrNameLst>
                                      </p:cBhvr>
                                      <p:to>
                                        <p:strVal val="visible"/>
                                      </p:to>
                                    </p:set>
                                    <p:animEffect transition="in" filter="strips(downRight)">
                                      <p:cBhvr>
                                        <p:cTn id="27" dur="500"/>
                                        <p:tgtEl>
                                          <p:spTgt spid="193539">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93539">
                                            <p:txEl>
                                              <p:pRg st="5" end="5"/>
                                            </p:txEl>
                                          </p:spTgt>
                                        </p:tgtEl>
                                        <p:attrNameLst>
                                          <p:attrName>style.visibility</p:attrName>
                                        </p:attrNameLst>
                                      </p:cBhvr>
                                      <p:to>
                                        <p:strVal val="visible"/>
                                      </p:to>
                                    </p:set>
                                    <p:animEffect transition="in" filter="strips(downRight)">
                                      <p:cBhvr>
                                        <p:cTn id="32" dur="500"/>
                                        <p:tgtEl>
                                          <p:spTgt spid="19353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93539">
                                            <p:txEl>
                                              <p:pRg st="7" end="7"/>
                                            </p:txEl>
                                          </p:spTgt>
                                        </p:tgtEl>
                                        <p:attrNameLst>
                                          <p:attrName>style.visibility</p:attrName>
                                        </p:attrNameLst>
                                      </p:cBhvr>
                                      <p:to>
                                        <p:strVal val="visible"/>
                                      </p:to>
                                    </p:set>
                                    <p:animEffect transition="in" filter="strips(downRight)">
                                      <p:cBhvr>
                                        <p:cTn id="37" dur="500"/>
                                        <p:tgtEl>
                                          <p:spTgt spid="19353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93539">
                                            <p:txEl>
                                              <p:pRg st="9" end="9"/>
                                            </p:txEl>
                                          </p:spTgt>
                                        </p:tgtEl>
                                        <p:attrNameLst>
                                          <p:attrName>style.visibility</p:attrName>
                                        </p:attrNameLst>
                                      </p:cBhvr>
                                      <p:to>
                                        <p:strVal val="visible"/>
                                      </p:to>
                                    </p:set>
                                    <p:animEffect transition="in" filter="strips(downRight)">
                                      <p:cBhvr>
                                        <p:cTn id="42" dur="500"/>
                                        <p:tgtEl>
                                          <p:spTgt spid="19353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0D2D6C1-91C9-4FBF-A5AD-996C0EA37557}"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EF76EE71-70C9-4258-8310-59817DB7340D}" type="slidenum">
              <a:rPr lang="en-US" altLang="zh-CN"/>
              <a:pPr/>
              <a:t>13</a:t>
            </a:fld>
            <a:endParaRPr lang="en-US" altLang="zh-CN"/>
          </a:p>
        </p:txBody>
      </p:sp>
      <p:sp>
        <p:nvSpPr>
          <p:cNvPr id="194562" name="Rectangle 2"/>
          <p:cNvSpPr>
            <a:spLocks noGrp="1" noChangeArrowheads="1"/>
          </p:cNvSpPr>
          <p:nvPr>
            <p:ph type="title"/>
          </p:nvPr>
        </p:nvSpPr>
        <p:spPr/>
        <p:txBody>
          <a:bodyPr/>
          <a:lstStyle/>
          <a:p>
            <a:r>
              <a:rPr lang="en-US" altLang="zh-CN"/>
              <a:t>6.1 </a:t>
            </a:r>
            <a:r>
              <a:rPr lang="zh-CN" altLang="en-US"/>
              <a:t>编码概念</a:t>
            </a:r>
          </a:p>
        </p:txBody>
      </p:sp>
      <p:sp>
        <p:nvSpPr>
          <p:cNvPr id="194563" name="Rectangle 3"/>
          <p:cNvSpPr>
            <a:spLocks noGrp="1" noChangeArrowheads="1"/>
          </p:cNvSpPr>
          <p:nvPr>
            <p:ph type="body" idx="1"/>
          </p:nvPr>
        </p:nvSpPr>
        <p:spPr/>
        <p:txBody>
          <a:bodyPr/>
          <a:lstStyle/>
          <a:p>
            <a:pPr>
              <a:lnSpc>
                <a:spcPct val="90000"/>
              </a:lnSpc>
            </a:pPr>
            <a:r>
              <a:rPr lang="zh-CN" altLang="en-US" dirty="0">
                <a:solidFill>
                  <a:srgbClr val="CC0000"/>
                </a:solidFill>
              </a:rPr>
              <a:t>例</a:t>
            </a:r>
            <a:r>
              <a:rPr lang="en-US" altLang="zh-CN" dirty="0">
                <a:solidFill>
                  <a:srgbClr val="CC0000"/>
                </a:solidFill>
              </a:rPr>
              <a:t>3</a:t>
            </a:r>
            <a:r>
              <a:rPr lang="zh-CN" altLang="en-US" dirty="0">
                <a:solidFill>
                  <a:srgbClr val="CC0000"/>
                </a:solidFill>
              </a:rPr>
              <a:t>：用筛选法求</a:t>
            </a:r>
            <a:r>
              <a:rPr lang="en-US" altLang="zh-CN" dirty="0">
                <a:solidFill>
                  <a:srgbClr val="CC0000"/>
                </a:solidFill>
              </a:rPr>
              <a:t>100</a:t>
            </a:r>
            <a:r>
              <a:rPr lang="zh-CN" altLang="en-US" dirty="0">
                <a:solidFill>
                  <a:srgbClr val="CC0000"/>
                </a:solidFill>
              </a:rPr>
              <a:t>以内的素数</a:t>
            </a:r>
            <a:r>
              <a:rPr lang="zh-CN" altLang="en-US" dirty="0"/>
              <a:t>。</a:t>
            </a:r>
            <a:r>
              <a:rPr lang="en-US" altLang="zh-CN" dirty="0"/>
              <a:t>(</a:t>
            </a:r>
            <a:r>
              <a:rPr lang="zh-CN" altLang="en-US" dirty="0"/>
              <a:t>从</a:t>
            </a:r>
            <a:r>
              <a:rPr lang="en-US" altLang="zh-CN" dirty="0"/>
              <a:t>2</a:t>
            </a:r>
            <a:r>
              <a:rPr lang="zh-CN" altLang="en-US" dirty="0"/>
              <a:t>到</a:t>
            </a:r>
            <a:r>
              <a:rPr lang="en-US" altLang="zh-CN" dirty="0"/>
              <a:t>100</a:t>
            </a:r>
            <a:r>
              <a:rPr lang="zh-CN" altLang="en-US" dirty="0"/>
              <a:t>中去掉素数</a:t>
            </a:r>
            <a:r>
              <a:rPr lang="en-US" altLang="zh-CN" dirty="0"/>
              <a:t>2,3,5,7</a:t>
            </a:r>
            <a:r>
              <a:rPr lang="zh-CN" altLang="en-US" dirty="0"/>
              <a:t>的倍数，剩下的就是</a:t>
            </a:r>
            <a:r>
              <a:rPr lang="en-US" altLang="zh-CN" dirty="0"/>
              <a:t>100</a:t>
            </a:r>
            <a:r>
              <a:rPr lang="zh-CN" altLang="en-US" dirty="0"/>
              <a:t>以内的素数。</a:t>
            </a:r>
            <a:r>
              <a:rPr lang="en-US" altLang="zh-CN" dirty="0"/>
              <a:t>)</a:t>
            </a:r>
          </a:p>
          <a:p>
            <a:pPr>
              <a:lnSpc>
                <a:spcPct val="90000"/>
              </a:lnSpc>
            </a:pPr>
            <a:r>
              <a:rPr lang="en-US" altLang="zh-CN" dirty="0">
                <a:solidFill>
                  <a:srgbClr val="3333CC"/>
                </a:solidFill>
              </a:rPr>
              <a:t>【</a:t>
            </a:r>
            <a:r>
              <a:rPr lang="zh-CN" altLang="zh-CN" dirty="0">
                <a:solidFill>
                  <a:srgbClr val="3333CC"/>
                </a:solidFill>
              </a:rPr>
              <a:t>⒈</a:t>
            </a:r>
            <a:r>
              <a:rPr lang="zh-CN" altLang="en-US" dirty="0">
                <a:solidFill>
                  <a:srgbClr val="3333CC"/>
                </a:solidFill>
              </a:rPr>
              <a:t>先按程序功能写出一个框架</a:t>
            </a:r>
            <a:r>
              <a:rPr lang="en-US" altLang="zh-CN" dirty="0">
                <a:solidFill>
                  <a:srgbClr val="3333CC"/>
                </a:solidFill>
              </a:rPr>
              <a:t>】</a:t>
            </a:r>
          </a:p>
          <a:p>
            <a:pPr lvl="1">
              <a:lnSpc>
                <a:spcPct val="90000"/>
              </a:lnSpc>
            </a:pPr>
            <a:r>
              <a:rPr lang="en-US" altLang="zh-CN" dirty="0" smtClean="0"/>
              <a:t>void main </a:t>
            </a:r>
            <a:r>
              <a:rPr lang="en-US" altLang="zh-CN" dirty="0"/>
              <a:t>( )</a:t>
            </a:r>
          </a:p>
          <a:p>
            <a:pPr lvl="1">
              <a:lnSpc>
                <a:spcPct val="90000"/>
              </a:lnSpc>
            </a:pPr>
            <a:r>
              <a:rPr lang="en-US" altLang="zh-CN" dirty="0"/>
              <a:t>{</a:t>
            </a:r>
          </a:p>
          <a:p>
            <a:pPr lvl="1">
              <a:lnSpc>
                <a:spcPct val="90000"/>
              </a:lnSpc>
            </a:pPr>
            <a:r>
              <a:rPr lang="en-US" altLang="zh-CN" dirty="0">
                <a:solidFill>
                  <a:srgbClr val="009900"/>
                </a:solidFill>
              </a:rPr>
              <a:t>//1</a:t>
            </a:r>
            <a:r>
              <a:rPr lang="zh-CN" altLang="en-US" dirty="0">
                <a:solidFill>
                  <a:srgbClr val="009900"/>
                </a:solidFill>
              </a:rPr>
              <a:t>、建立</a:t>
            </a:r>
            <a:r>
              <a:rPr lang="en-US" altLang="zh-CN" dirty="0">
                <a:solidFill>
                  <a:srgbClr val="009900"/>
                </a:solidFill>
              </a:rPr>
              <a:t>2</a:t>
            </a:r>
            <a:r>
              <a:rPr lang="zh-CN" altLang="en-US" dirty="0">
                <a:solidFill>
                  <a:srgbClr val="009900"/>
                </a:solidFill>
              </a:rPr>
              <a:t>到</a:t>
            </a:r>
            <a:r>
              <a:rPr lang="en-US" altLang="zh-CN" dirty="0">
                <a:solidFill>
                  <a:srgbClr val="009900"/>
                </a:solidFill>
              </a:rPr>
              <a:t>100</a:t>
            </a:r>
            <a:r>
              <a:rPr lang="zh-CN" altLang="en-US" dirty="0">
                <a:solidFill>
                  <a:srgbClr val="009900"/>
                </a:solidFill>
              </a:rPr>
              <a:t>的数组</a:t>
            </a:r>
            <a:r>
              <a:rPr lang="en-US" altLang="zh-CN" dirty="0">
                <a:solidFill>
                  <a:srgbClr val="009900"/>
                </a:solidFill>
              </a:rPr>
              <a:t>A[ ]</a:t>
            </a:r>
            <a:r>
              <a:rPr lang="zh-CN" altLang="en-US" dirty="0">
                <a:solidFill>
                  <a:srgbClr val="009900"/>
                </a:solidFill>
              </a:rPr>
              <a:t>，其中</a:t>
            </a:r>
            <a:r>
              <a:rPr lang="en-US" altLang="zh-CN" dirty="0">
                <a:solidFill>
                  <a:srgbClr val="009900"/>
                </a:solidFill>
              </a:rPr>
              <a:t>A[</a:t>
            </a:r>
            <a:r>
              <a:rPr lang="en-US" altLang="zh-CN" dirty="0" err="1">
                <a:solidFill>
                  <a:srgbClr val="009900"/>
                </a:solidFill>
              </a:rPr>
              <a:t>i</a:t>
            </a:r>
            <a:r>
              <a:rPr lang="en-US" altLang="zh-CN" dirty="0">
                <a:solidFill>
                  <a:srgbClr val="009900"/>
                </a:solidFill>
              </a:rPr>
              <a:t>]</a:t>
            </a:r>
            <a:r>
              <a:rPr lang="zh-CN" altLang="en-US" dirty="0">
                <a:solidFill>
                  <a:srgbClr val="009900"/>
                </a:solidFill>
              </a:rPr>
              <a:t>＝</a:t>
            </a:r>
            <a:r>
              <a:rPr lang="en-US" altLang="zh-CN" dirty="0" err="1">
                <a:solidFill>
                  <a:srgbClr val="009900"/>
                </a:solidFill>
              </a:rPr>
              <a:t>i</a:t>
            </a:r>
            <a:endParaRPr lang="en-US" altLang="zh-CN" dirty="0">
              <a:solidFill>
                <a:srgbClr val="009900"/>
              </a:solidFill>
            </a:endParaRPr>
          </a:p>
          <a:p>
            <a:pPr lvl="1">
              <a:lnSpc>
                <a:spcPct val="90000"/>
              </a:lnSpc>
            </a:pPr>
            <a:r>
              <a:rPr lang="en-US" altLang="zh-CN" dirty="0">
                <a:solidFill>
                  <a:srgbClr val="009900"/>
                </a:solidFill>
              </a:rPr>
              <a:t>//2</a:t>
            </a:r>
            <a:r>
              <a:rPr lang="zh-CN" altLang="en-US" dirty="0">
                <a:solidFill>
                  <a:srgbClr val="009900"/>
                </a:solidFill>
              </a:rPr>
              <a:t>、建立</a:t>
            </a:r>
            <a:r>
              <a:rPr lang="en-US" altLang="zh-CN" dirty="0">
                <a:solidFill>
                  <a:srgbClr val="009900"/>
                </a:solidFill>
              </a:rPr>
              <a:t>2</a:t>
            </a:r>
            <a:r>
              <a:rPr lang="zh-CN" altLang="en-US" dirty="0">
                <a:solidFill>
                  <a:srgbClr val="009900"/>
                </a:solidFill>
              </a:rPr>
              <a:t>到</a:t>
            </a:r>
            <a:r>
              <a:rPr lang="en-US" altLang="zh-CN" dirty="0">
                <a:solidFill>
                  <a:srgbClr val="009900"/>
                </a:solidFill>
              </a:rPr>
              <a:t>10</a:t>
            </a:r>
            <a:r>
              <a:rPr lang="zh-CN" altLang="en-US" dirty="0">
                <a:solidFill>
                  <a:srgbClr val="009900"/>
                </a:solidFill>
              </a:rPr>
              <a:t>的素数表</a:t>
            </a:r>
            <a:r>
              <a:rPr lang="en-US" altLang="zh-CN" dirty="0">
                <a:solidFill>
                  <a:srgbClr val="009900"/>
                </a:solidFill>
              </a:rPr>
              <a:t>B[ ]</a:t>
            </a:r>
          </a:p>
          <a:p>
            <a:pPr lvl="1">
              <a:lnSpc>
                <a:spcPct val="90000"/>
              </a:lnSpc>
            </a:pPr>
            <a:r>
              <a:rPr lang="en-US" altLang="zh-CN" dirty="0">
                <a:solidFill>
                  <a:srgbClr val="009900"/>
                </a:solidFill>
              </a:rPr>
              <a:t>//3</a:t>
            </a:r>
            <a:r>
              <a:rPr lang="zh-CN" altLang="en-US" dirty="0">
                <a:solidFill>
                  <a:srgbClr val="009900"/>
                </a:solidFill>
              </a:rPr>
              <a:t>、若</a:t>
            </a:r>
            <a:r>
              <a:rPr lang="en-US" altLang="zh-CN" dirty="0">
                <a:solidFill>
                  <a:srgbClr val="009900"/>
                </a:solidFill>
              </a:rPr>
              <a:t>A[</a:t>
            </a:r>
            <a:r>
              <a:rPr lang="en-US" altLang="zh-CN" dirty="0" err="1">
                <a:solidFill>
                  <a:srgbClr val="009900"/>
                </a:solidFill>
              </a:rPr>
              <a:t>i</a:t>
            </a:r>
            <a:r>
              <a:rPr lang="en-US" altLang="zh-CN" dirty="0">
                <a:solidFill>
                  <a:srgbClr val="009900"/>
                </a:solidFill>
              </a:rPr>
              <a:t>]</a:t>
            </a:r>
            <a:r>
              <a:rPr lang="zh-CN" altLang="en-US" dirty="0">
                <a:solidFill>
                  <a:srgbClr val="009900"/>
                </a:solidFill>
              </a:rPr>
              <a:t>＝</a:t>
            </a:r>
            <a:r>
              <a:rPr lang="en-US" altLang="zh-CN" dirty="0" err="1">
                <a:solidFill>
                  <a:srgbClr val="009900"/>
                </a:solidFill>
              </a:rPr>
              <a:t>i</a:t>
            </a:r>
            <a:r>
              <a:rPr lang="zh-CN" altLang="en-US" dirty="0">
                <a:solidFill>
                  <a:srgbClr val="009900"/>
                </a:solidFill>
              </a:rPr>
              <a:t>是</a:t>
            </a:r>
            <a:r>
              <a:rPr lang="en-US" altLang="zh-CN" dirty="0">
                <a:solidFill>
                  <a:srgbClr val="009900"/>
                </a:solidFill>
              </a:rPr>
              <a:t>B[ ]</a:t>
            </a:r>
            <a:r>
              <a:rPr lang="zh-CN" altLang="en-US" dirty="0">
                <a:solidFill>
                  <a:srgbClr val="009900"/>
                </a:solidFill>
              </a:rPr>
              <a:t>中任一数的倍数，则剔除</a:t>
            </a:r>
            <a:r>
              <a:rPr lang="en-US" altLang="zh-CN" dirty="0">
                <a:solidFill>
                  <a:srgbClr val="009900"/>
                </a:solidFill>
              </a:rPr>
              <a:t>A[</a:t>
            </a:r>
            <a:r>
              <a:rPr lang="en-US" altLang="zh-CN" dirty="0" err="1">
                <a:solidFill>
                  <a:srgbClr val="009900"/>
                </a:solidFill>
              </a:rPr>
              <a:t>i</a:t>
            </a:r>
            <a:r>
              <a:rPr lang="en-US" altLang="zh-CN" dirty="0">
                <a:solidFill>
                  <a:srgbClr val="009900"/>
                </a:solidFill>
              </a:rPr>
              <a:t>]</a:t>
            </a:r>
          </a:p>
          <a:p>
            <a:pPr lvl="1">
              <a:lnSpc>
                <a:spcPct val="90000"/>
              </a:lnSpc>
            </a:pPr>
            <a:r>
              <a:rPr lang="en-US" altLang="zh-CN" dirty="0">
                <a:solidFill>
                  <a:srgbClr val="009900"/>
                </a:solidFill>
              </a:rPr>
              <a:t>//4</a:t>
            </a:r>
            <a:r>
              <a:rPr lang="zh-CN" altLang="en-US" dirty="0">
                <a:solidFill>
                  <a:srgbClr val="009900"/>
                </a:solidFill>
              </a:rPr>
              <a:t>、输出</a:t>
            </a:r>
            <a:r>
              <a:rPr lang="en-US" altLang="zh-CN" dirty="0">
                <a:solidFill>
                  <a:srgbClr val="009900"/>
                </a:solidFill>
              </a:rPr>
              <a:t>A[ ]</a:t>
            </a:r>
            <a:r>
              <a:rPr lang="zh-CN" altLang="en-US" dirty="0">
                <a:solidFill>
                  <a:srgbClr val="009900"/>
                </a:solidFill>
              </a:rPr>
              <a:t>中所有没有被剔除的数</a:t>
            </a:r>
          </a:p>
          <a:p>
            <a:pPr lvl="1">
              <a:lnSpc>
                <a:spcPct val="90000"/>
              </a:lnSpc>
            </a:pPr>
            <a:r>
              <a:rPr lang="en-US" altLang="zh-CN"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94563">
                                            <p:txEl>
                                              <p:pRg st="0" end="0"/>
                                            </p:txEl>
                                          </p:spTgt>
                                        </p:tgtEl>
                                        <p:attrNameLst>
                                          <p:attrName>style.visibility</p:attrName>
                                        </p:attrNameLst>
                                      </p:cBhvr>
                                      <p:to>
                                        <p:strVal val="visible"/>
                                      </p:to>
                                    </p:set>
                                    <p:animEffect transition="in" filter="strips(downRight)">
                                      <p:cBhvr>
                                        <p:cTn id="7" dur="500"/>
                                        <p:tgtEl>
                                          <p:spTgt spid="1945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94563">
                                            <p:txEl>
                                              <p:pRg st="1" end="1"/>
                                            </p:txEl>
                                          </p:spTgt>
                                        </p:tgtEl>
                                        <p:attrNameLst>
                                          <p:attrName>style.visibility</p:attrName>
                                        </p:attrNameLst>
                                      </p:cBhvr>
                                      <p:to>
                                        <p:strVal val="visible"/>
                                      </p:to>
                                    </p:set>
                                    <p:animEffect transition="in" filter="strips(downRight)">
                                      <p:cBhvr>
                                        <p:cTn id="12" dur="500"/>
                                        <p:tgtEl>
                                          <p:spTgt spid="1945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94563">
                                            <p:txEl>
                                              <p:pRg st="2" end="2"/>
                                            </p:txEl>
                                          </p:spTgt>
                                        </p:tgtEl>
                                        <p:attrNameLst>
                                          <p:attrName>style.visibility</p:attrName>
                                        </p:attrNameLst>
                                      </p:cBhvr>
                                      <p:to>
                                        <p:strVal val="visible"/>
                                      </p:to>
                                    </p:set>
                                    <p:animEffect transition="in" filter="strips(downRight)">
                                      <p:cBhvr>
                                        <p:cTn id="17" dur="500"/>
                                        <p:tgtEl>
                                          <p:spTgt spid="1945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94563">
                                            <p:txEl>
                                              <p:pRg st="3" end="3"/>
                                            </p:txEl>
                                          </p:spTgt>
                                        </p:tgtEl>
                                        <p:attrNameLst>
                                          <p:attrName>style.visibility</p:attrName>
                                        </p:attrNameLst>
                                      </p:cBhvr>
                                      <p:to>
                                        <p:strVal val="visible"/>
                                      </p:to>
                                    </p:set>
                                    <p:animEffect transition="in" filter="strips(downRight)">
                                      <p:cBhvr>
                                        <p:cTn id="22" dur="500"/>
                                        <p:tgtEl>
                                          <p:spTgt spid="1945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94563">
                                            <p:txEl>
                                              <p:pRg st="4" end="4"/>
                                            </p:txEl>
                                          </p:spTgt>
                                        </p:tgtEl>
                                        <p:attrNameLst>
                                          <p:attrName>style.visibility</p:attrName>
                                        </p:attrNameLst>
                                      </p:cBhvr>
                                      <p:to>
                                        <p:strVal val="visible"/>
                                      </p:to>
                                    </p:set>
                                    <p:animEffect transition="in" filter="strips(downRight)">
                                      <p:cBhvr>
                                        <p:cTn id="27" dur="500"/>
                                        <p:tgtEl>
                                          <p:spTgt spid="19456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94563">
                                            <p:txEl>
                                              <p:pRg st="5" end="5"/>
                                            </p:txEl>
                                          </p:spTgt>
                                        </p:tgtEl>
                                        <p:attrNameLst>
                                          <p:attrName>style.visibility</p:attrName>
                                        </p:attrNameLst>
                                      </p:cBhvr>
                                      <p:to>
                                        <p:strVal val="visible"/>
                                      </p:to>
                                    </p:set>
                                    <p:animEffect transition="in" filter="strips(downRight)">
                                      <p:cBhvr>
                                        <p:cTn id="32" dur="500"/>
                                        <p:tgtEl>
                                          <p:spTgt spid="19456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94563">
                                            <p:txEl>
                                              <p:pRg st="6" end="6"/>
                                            </p:txEl>
                                          </p:spTgt>
                                        </p:tgtEl>
                                        <p:attrNameLst>
                                          <p:attrName>style.visibility</p:attrName>
                                        </p:attrNameLst>
                                      </p:cBhvr>
                                      <p:to>
                                        <p:strVal val="visible"/>
                                      </p:to>
                                    </p:set>
                                    <p:animEffect transition="in" filter="strips(downRight)">
                                      <p:cBhvr>
                                        <p:cTn id="37" dur="500"/>
                                        <p:tgtEl>
                                          <p:spTgt spid="19456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194563">
                                            <p:txEl>
                                              <p:pRg st="7" end="7"/>
                                            </p:txEl>
                                          </p:spTgt>
                                        </p:tgtEl>
                                        <p:attrNameLst>
                                          <p:attrName>style.visibility</p:attrName>
                                        </p:attrNameLst>
                                      </p:cBhvr>
                                      <p:to>
                                        <p:strVal val="visible"/>
                                      </p:to>
                                    </p:set>
                                    <p:animEffect transition="in" filter="strips(downRight)">
                                      <p:cBhvr>
                                        <p:cTn id="42" dur="500"/>
                                        <p:tgtEl>
                                          <p:spTgt spid="19456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194563">
                                            <p:txEl>
                                              <p:pRg st="8" end="8"/>
                                            </p:txEl>
                                          </p:spTgt>
                                        </p:tgtEl>
                                        <p:attrNameLst>
                                          <p:attrName>style.visibility</p:attrName>
                                        </p:attrNameLst>
                                      </p:cBhvr>
                                      <p:to>
                                        <p:strVal val="visible"/>
                                      </p:to>
                                    </p:set>
                                    <p:animEffect transition="in" filter="strips(downRight)">
                                      <p:cBhvr>
                                        <p:cTn id="47" dur="500"/>
                                        <p:tgtEl>
                                          <p:spTgt spid="19456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D292CDA-EA0A-41D0-ACFD-054FC8986256}"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12D5F642-0EE9-46DD-BAF8-1D7F4F7010B0}" type="slidenum">
              <a:rPr lang="en-US" altLang="zh-CN"/>
              <a:pPr/>
              <a:t>14</a:t>
            </a:fld>
            <a:endParaRPr lang="en-US" altLang="zh-CN"/>
          </a:p>
        </p:txBody>
      </p:sp>
      <p:sp>
        <p:nvSpPr>
          <p:cNvPr id="195586" name="Rectangle 2"/>
          <p:cNvSpPr>
            <a:spLocks noGrp="1" noChangeArrowheads="1"/>
          </p:cNvSpPr>
          <p:nvPr>
            <p:ph type="title"/>
          </p:nvPr>
        </p:nvSpPr>
        <p:spPr/>
        <p:txBody>
          <a:bodyPr/>
          <a:lstStyle/>
          <a:p>
            <a:r>
              <a:rPr lang="en-US" altLang="zh-CN"/>
              <a:t>6.1 </a:t>
            </a:r>
            <a:r>
              <a:rPr lang="zh-CN" altLang="en-US"/>
              <a:t>编码概念</a:t>
            </a:r>
          </a:p>
        </p:txBody>
      </p:sp>
      <p:sp>
        <p:nvSpPr>
          <p:cNvPr id="195587" name="Rectangle 3"/>
          <p:cNvSpPr>
            <a:spLocks noGrp="1" noChangeArrowheads="1"/>
          </p:cNvSpPr>
          <p:nvPr>
            <p:ph type="body" idx="1"/>
          </p:nvPr>
        </p:nvSpPr>
        <p:spPr>
          <a:xfrm>
            <a:off x="468313" y="1052513"/>
            <a:ext cx="8229600" cy="5500687"/>
          </a:xfrm>
        </p:spPr>
        <p:txBody>
          <a:bodyPr/>
          <a:lstStyle/>
          <a:p>
            <a:pPr>
              <a:lnSpc>
                <a:spcPct val="80000"/>
              </a:lnSpc>
            </a:pPr>
            <a:r>
              <a:rPr lang="zh-CN" altLang="en-US" sz="2400" dirty="0">
                <a:solidFill>
                  <a:srgbClr val="CC0000"/>
                </a:solidFill>
              </a:rPr>
              <a:t>例</a:t>
            </a:r>
            <a:r>
              <a:rPr lang="en-US" altLang="zh-CN" sz="2400" dirty="0">
                <a:solidFill>
                  <a:srgbClr val="CC0000"/>
                </a:solidFill>
              </a:rPr>
              <a:t>3</a:t>
            </a:r>
            <a:r>
              <a:rPr lang="zh-CN" altLang="en-US" sz="2400" dirty="0">
                <a:solidFill>
                  <a:srgbClr val="CC0000"/>
                </a:solidFill>
              </a:rPr>
              <a:t>：用筛选法求</a:t>
            </a:r>
            <a:r>
              <a:rPr lang="en-US" altLang="zh-CN" sz="2400" dirty="0">
                <a:solidFill>
                  <a:srgbClr val="CC0000"/>
                </a:solidFill>
              </a:rPr>
              <a:t>100</a:t>
            </a:r>
            <a:r>
              <a:rPr lang="zh-CN" altLang="en-US" sz="2400" dirty="0">
                <a:solidFill>
                  <a:srgbClr val="CC0000"/>
                </a:solidFill>
              </a:rPr>
              <a:t>以内的素数</a:t>
            </a:r>
            <a:r>
              <a:rPr lang="zh-CN" altLang="en-US" sz="2400" dirty="0"/>
              <a:t>。</a:t>
            </a:r>
          </a:p>
          <a:p>
            <a:pPr>
              <a:lnSpc>
                <a:spcPct val="80000"/>
              </a:lnSpc>
            </a:pPr>
            <a:r>
              <a:rPr lang="en-US" altLang="zh-CN" sz="2400" dirty="0">
                <a:solidFill>
                  <a:srgbClr val="3333CC"/>
                </a:solidFill>
              </a:rPr>
              <a:t>【</a:t>
            </a:r>
            <a:r>
              <a:rPr lang="zh-CN" altLang="zh-CN" sz="2400" dirty="0">
                <a:solidFill>
                  <a:srgbClr val="3333CC"/>
                </a:solidFill>
              </a:rPr>
              <a:t>⒉对框架中的局部再做细化，得到整个程序</a:t>
            </a:r>
            <a:r>
              <a:rPr lang="en-US" altLang="zh-CN" sz="2400" dirty="0">
                <a:solidFill>
                  <a:srgbClr val="3333CC"/>
                </a:solidFill>
              </a:rPr>
              <a:t>】</a:t>
            </a:r>
          </a:p>
          <a:p>
            <a:pPr lvl="1">
              <a:lnSpc>
                <a:spcPct val="80000"/>
              </a:lnSpc>
            </a:pPr>
            <a:r>
              <a:rPr lang="en-US" altLang="zh-CN" sz="2200" dirty="0" smtClean="0"/>
              <a:t>void main </a:t>
            </a:r>
            <a:r>
              <a:rPr lang="en-US" altLang="zh-CN" sz="2200" dirty="0"/>
              <a:t>( )</a:t>
            </a:r>
          </a:p>
          <a:p>
            <a:pPr lvl="1">
              <a:lnSpc>
                <a:spcPct val="80000"/>
              </a:lnSpc>
            </a:pPr>
            <a:r>
              <a:rPr lang="en-US" altLang="zh-CN" sz="2200" dirty="0"/>
              <a:t>{</a:t>
            </a:r>
          </a:p>
          <a:p>
            <a:pPr lvl="1">
              <a:lnSpc>
                <a:spcPct val="80000"/>
              </a:lnSpc>
            </a:pPr>
            <a:r>
              <a:rPr lang="en-US" altLang="zh-CN" sz="2200" dirty="0"/>
              <a:t>    </a:t>
            </a:r>
            <a:r>
              <a:rPr lang="en-US" altLang="zh-CN" sz="2200" dirty="0">
                <a:solidFill>
                  <a:srgbClr val="0000FF"/>
                </a:solidFill>
              </a:rPr>
              <a:t>for</a:t>
            </a:r>
            <a:r>
              <a:rPr lang="en-US" altLang="zh-CN" sz="2200" dirty="0"/>
              <a:t> (</a:t>
            </a:r>
            <a:r>
              <a:rPr lang="en-US" altLang="zh-CN" sz="2200" dirty="0" err="1">
                <a:solidFill>
                  <a:srgbClr val="0000FF"/>
                </a:solidFill>
              </a:rPr>
              <a:t>int</a:t>
            </a:r>
            <a:r>
              <a:rPr lang="en-US" altLang="zh-CN" sz="2200" dirty="0"/>
              <a:t>  </a:t>
            </a:r>
            <a:r>
              <a:rPr lang="en-US" altLang="zh-CN" sz="2200" dirty="0" err="1"/>
              <a:t>i</a:t>
            </a:r>
            <a:r>
              <a:rPr lang="en-US" altLang="zh-CN" sz="2200" dirty="0"/>
              <a:t> = 2</a:t>
            </a:r>
            <a:r>
              <a:rPr lang="zh-CN" altLang="en-US" sz="2200" dirty="0"/>
              <a:t>；</a:t>
            </a:r>
            <a:r>
              <a:rPr lang="en-US" altLang="zh-CN" sz="2200" dirty="0" err="1"/>
              <a:t>i</a:t>
            </a:r>
            <a:r>
              <a:rPr lang="en-US" altLang="zh-CN" sz="2200" dirty="0"/>
              <a:t> &lt;= 100</a:t>
            </a:r>
            <a:r>
              <a:rPr lang="zh-CN" altLang="en-US" sz="2200" dirty="0"/>
              <a:t>；</a:t>
            </a:r>
            <a:r>
              <a:rPr lang="en-US" altLang="zh-CN" sz="2200" dirty="0" err="1"/>
              <a:t>i</a:t>
            </a:r>
            <a:r>
              <a:rPr lang="en-US" altLang="zh-CN" sz="2200" dirty="0"/>
              <a:t>++ ) A[</a:t>
            </a:r>
            <a:r>
              <a:rPr lang="en-US" altLang="zh-CN" sz="2200" dirty="0" err="1"/>
              <a:t>i</a:t>
            </a:r>
            <a:r>
              <a:rPr lang="en-US" altLang="zh-CN" sz="2200" dirty="0"/>
              <a:t>] = </a:t>
            </a:r>
            <a:r>
              <a:rPr lang="en-US" altLang="zh-CN" sz="2200" dirty="0" err="1"/>
              <a:t>i</a:t>
            </a:r>
            <a:r>
              <a:rPr lang="zh-CN" altLang="en-US" sz="2200" dirty="0"/>
              <a:t>；	</a:t>
            </a:r>
            <a:r>
              <a:rPr lang="en-US" altLang="zh-CN" sz="2200" dirty="0">
                <a:solidFill>
                  <a:srgbClr val="009900"/>
                </a:solidFill>
              </a:rPr>
              <a:t>//1</a:t>
            </a:r>
          </a:p>
          <a:p>
            <a:pPr lvl="1">
              <a:lnSpc>
                <a:spcPct val="80000"/>
              </a:lnSpc>
            </a:pPr>
            <a:r>
              <a:rPr lang="en-US" altLang="zh-CN" sz="2200" dirty="0"/>
              <a:t>    B[1] =2</a:t>
            </a:r>
            <a:r>
              <a:rPr lang="zh-CN" altLang="en-US" sz="2200" dirty="0"/>
              <a:t>；</a:t>
            </a:r>
            <a:r>
              <a:rPr lang="en-US" altLang="zh-CN" sz="2200" dirty="0"/>
              <a:t>B[2] = 3</a:t>
            </a:r>
            <a:r>
              <a:rPr lang="zh-CN" altLang="en-US" sz="2200" dirty="0"/>
              <a:t>；</a:t>
            </a:r>
            <a:r>
              <a:rPr lang="en-US" altLang="zh-CN" sz="2200" dirty="0"/>
              <a:t>B[3] = 5</a:t>
            </a:r>
            <a:r>
              <a:rPr lang="zh-CN" altLang="en-US" sz="2200" dirty="0"/>
              <a:t>；</a:t>
            </a:r>
            <a:r>
              <a:rPr lang="en-US" altLang="zh-CN" sz="2200" dirty="0"/>
              <a:t>B[4] = 7</a:t>
            </a:r>
            <a:r>
              <a:rPr lang="zh-CN" altLang="en-US" sz="2200" dirty="0"/>
              <a:t>；	</a:t>
            </a:r>
            <a:r>
              <a:rPr lang="en-US" altLang="zh-CN" sz="2200" dirty="0">
                <a:solidFill>
                  <a:srgbClr val="009900"/>
                </a:solidFill>
              </a:rPr>
              <a:t>//2</a:t>
            </a:r>
          </a:p>
          <a:p>
            <a:pPr lvl="1">
              <a:lnSpc>
                <a:spcPct val="80000"/>
              </a:lnSpc>
            </a:pPr>
            <a:r>
              <a:rPr lang="en-US" altLang="zh-CN" sz="2200" dirty="0"/>
              <a:t>    </a:t>
            </a:r>
            <a:r>
              <a:rPr lang="en-US" altLang="zh-CN" sz="2200" dirty="0">
                <a:solidFill>
                  <a:srgbClr val="0000FF"/>
                </a:solidFill>
              </a:rPr>
              <a:t>for</a:t>
            </a:r>
            <a:r>
              <a:rPr lang="en-US" altLang="zh-CN" sz="2200" dirty="0"/>
              <a:t> (</a:t>
            </a:r>
            <a:r>
              <a:rPr lang="en-US" altLang="zh-CN" sz="2200" dirty="0" err="1">
                <a:solidFill>
                  <a:srgbClr val="0000FF"/>
                </a:solidFill>
              </a:rPr>
              <a:t>int</a:t>
            </a:r>
            <a:r>
              <a:rPr lang="en-US" altLang="zh-CN" sz="2200" dirty="0"/>
              <a:t> j = 1</a:t>
            </a:r>
            <a:r>
              <a:rPr lang="zh-CN" altLang="en-US" sz="2200" dirty="0"/>
              <a:t>；</a:t>
            </a:r>
            <a:r>
              <a:rPr lang="en-US" altLang="zh-CN" sz="2200" dirty="0"/>
              <a:t>j &lt;= 4</a:t>
            </a:r>
            <a:r>
              <a:rPr lang="zh-CN" altLang="en-US" sz="2200" dirty="0"/>
              <a:t>；</a:t>
            </a:r>
            <a:r>
              <a:rPr lang="en-US" altLang="zh-CN" sz="2200" dirty="0" err="1"/>
              <a:t>j++</a:t>
            </a:r>
            <a:r>
              <a:rPr lang="en-US" altLang="zh-CN" sz="2200" dirty="0"/>
              <a:t> )</a:t>
            </a:r>
          </a:p>
          <a:p>
            <a:pPr lvl="1">
              <a:lnSpc>
                <a:spcPct val="80000"/>
              </a:lnSpc>
            </a:pPr>
            <a:r>
              <a:rPr lang="en-US" altLang="zh-CN" sz="2200" dirty="0"/>
              <a:t>    {</a:t>
            </a:r>
          </a:p>
          <a:p>
            <a:pPr lvl="1">
              <a:lnSpc>
                <a:spcPct val="80000"/>
              </a:lnSpc>
            </a:pPr>
            <a:r>
              <a:rPr lang="en-US" altLang="zh-CN" sz="2200" dirty="0">
                <a:solidFill>
                  <a:srgbClr val="009900"/>
                </a:solidFill>
              </a:rPr>
              <a:t>        /*3.1 </a:t>
            </a:r>
            <a:r>
              <a:rPr lang="zh-CN" altLang="en-US" sz="2200" dirty="0">
                <a:solidFill>
                  <a:srgbClr val="009900"/>
                </a:solidFill>
              </a:rPr>
              <a:t>检查</a:t>
            </a:r>
            <a:r>
              <a:rPr lang="en-US" altLang="zh-CN" sz="2200" dirty="0">
                <a:solidFill>
                  <a:srgbClr val="009900"/>
                </a:solidFill>
              </a:rPr>
              <a:t>A[ ]</a:t>
            </a:r>
            <a:r>
              <a:rPr lang="zh-CN" altLang="en-US" sz="2200" dirty="0">
                <a:solidFill>
                  <a:srgbClr val="009900"/>
                </a:solidFill>
              </a:rPr>
              <a:t>所有的数能否被</a:t>
            </a:r>
            <a:r>
              <a:rPr lang="en-US" altLang="zh-CN" sz="2200" dirty="0">
                <a:solidFill>
                  <a:srgbClr val="009900"/>
                </a:solidFill>
              </a:rPr>
              <a:t>B[j]</a:t>
            </a:r>
            <a:r>
              <a:rPr lang="zh-CN" altLang="en-US" sz="2200" dirty="0">
                <a:solidFill>
                  <a:srgbClr val="009900"/>
                </a:solidFill>
              </a:rPr>
              <a:t>整除</a:t>
            </a:r>
          </a:p>
          <a:p>
            <a:pPr lvl="1">
              <a:lnSpc>
                <a:spcPct val="80000"/>
              </a:lnSpc>
            </a:pPr>
            <a:r>
              <a:rPr lang="zh-CN" altLang="en-US" sz="2200" dirty="0">
                <a:solidFill>
                  <a:srgbClr val="009900"/>
                </a:solidFill>
              </a:rPr>
              <a:t>        并将能被整除的数从</a:t>
            </a:r>
            <a:r>
              <a:rPr lang="en-US" altLang="zh-CN" sz="2200" dirty="0">
                <a:solidFill>
                  <a:srgbClr val="009900"/>
                </a:solidFill>
              </a:rPr>
              <a:t>A[ ]</a:t>
            </a:r>
            <a:r>
              <a:rPr lang="zh-CN" altLang="en-US" sz="2200" dirty="0">
                <a:solidFill>
                  <a:srgbClr val="009900"/>
                </a:solidFill>
              </a:rPr>
              <a:t>中剔除*</a:t>
            </a:r>
            <a:r>
              <a:rPr lang="en-US" altLang="zh-CN" sz="2200" dirty="0">
                <a:solidFill>
                  <a:srgbClr val="009900"/>
                </a:solidFill>
              </a:rPr>
              <a:t>/</a:t>
            </a:r>
            <a:r>
              <a:rPr lang="en-US" altLang="zh-CN" sz="2200" dirty="0"/>
              <a:t>     </a:t>
            </a:r>
          </a:p>
          <a:p>
            <a:pPr lvl="1">
              <a:lnSpc>
                <a:spcPct val="80000"/>
              </a:lnSpc>
            </a:pPr>
            <a:r>
              <a:rPr lang="en-US" altLang="zh-CN" sz="2200" dirty="0"/>
              <a:t>    }</a:t>
            </a:r>
          </a:p>
          <a:p>
            <a:pPr lvl="1">
              <a:lnSpc>
                <a:spcPct val="80000"/>
              </a:lnSpc>
            </a:pPr>
            <a:r>
              <a:rPr lang="en-US" altLang="zh-CN" sz="2200" dirty="0"/>
              <a:t>    </a:t>
            </a:r>
            <a:r>
              <a:rPr lang="en-US" altLang="zh-CN" sz="2200" dirty="0">
                <a:solidFill>
                  <a:srgbClr val="0000FF"/>
                </a:solidFill>
              </a:rPr>
              <a:t>for</a:t>
            </a:r>
            <a:r>
              <a:rPr lang="en-US" altLang="zh-CN" sz="2200" dirty="0"/>
              <a:t> (</a:t>
            </a:r>
            <a:r>
              <a:rPr lang="en-US" altLang="zh-CN" sz="2200" dirty="0" err="1">
                <a:solidFill>
                  <a:srgbClr val="0000FF"/>
                </a:solidFill>
              </a:rPr>
              <a:t>int</a:t>
            </a:r>
            <a:r>
              <a:rPr lang="en-US" altLang="zh-CN" sz="2200" dirty="0"/>
              <a:t> k = 2</a:t>
            </a:r>
            <a:r>
              <a:rPr lang="zh-CN" altLang="en-US" sz="2200" dirty="0"/>
              <a:t>；</a:t>
            </a:r>
            <a:r>
              <a:rPr lang="en-US" altLang="zh-CN" sz="2200" dirty="0"/>
              <a:t>k &lt;= 100</a:t>
            </a:r>
            <a:r>
              <a:rPr lang="zh-CN" altLang="en-US" sz="2200" dirty="0"/>
              <a:t>；</a:t>
            </a:r>
            <a:r>
              <a:rPr lang="en-US" altLang="zh-CN" sz="2200" dirty="0"/>
              <a:t>k++ )</a:t>
            </a:r>
          </a:p>
          <a:p>
            <a:pPr lvl="1">
              <a:lnSpc>
                <a:spcPct val="80000"/>
              </a:lnSpc>
            </a:pPr>
            <a:r>
              <a:rPr lang="en-US" altLang="zh-CN" sz="2200" dirty="0"/>
              <a:t>    {</a:t>
            </a:r>
          </a:p>
          <a:p>
            <a:pPr lvl="1">
              <a:lnSpc>
                <a:spcPct val="80000"/>
              </a:lnSpc>
            </a:pPr>
            <a:r>
              <a:rPr lang="en-US" altLang="zh-CN" sz="2200" dirty="0">
                <a:solidFill>
                  <a:srgbClr val="009900"/>
                </a:solidFill>
              </a:rPr>
              <a:t>        /*4.1 </a:t>
            </a:r>
            <a:r>
              <a:rPr lang="zh-CN" altLang="en-US" sz="2200" dirty="0">
                <a:solidFill>
                  <a:srgbClr val="009900"/>
                </a:solidFill>
              </a:rPr>
              <a:t>若</a:t>
            </a:r>
            <a:r>
              <a:rPr lang="en-US" altLang="zh-CN" sz="2200" dirty="0">
                <a:solidFill>
                  <a:srgbClr val="009900"/>
                </a:solidFill>
              </a:rPr>
              <a:t>A[k]</a:t>
            </a:r>
            <a:r>
              <a:rPr lang="zh-CN" altLang="en-US" sz="2200" dirty="0">
                <a:solidFill>
                  <a:srgbClr val="009900"/>
                </a:solidFill>
              </a:rPr>
              <a:t>没有被剔除，则输出 *</a:t>
            </a:r>
            <a:r>
              <a:rPr lang="en-US" altLang="zh-CN" sz="2200" dirty="0">
                <a:solidFill>
                  <a:srgbClr val="009900"/>
                </a:solidFill>
              </a:rPr>
              <a:t>/</a:t>
            </a:r>
          </a:p>
          <a:p>
            <a:pPr lvl="1">
              <a:lnSpc>
                <a:spcPct val="80000"/>
              </a:lnSpc>
            </a:pPr>
            <a:r>
              <a:rPr lang="en-US" altLang="zh-CN" sz="2200" dirty="0"/>
              <a:t>    }</a:t>
            </a:r>
          </a:p>
          <a:p>
            <a:pPr lvl="1">
              <a:lnSpc>
                <a:spcPct val="80000"/>
              </a:lnSpc>
            </a:pPr>
            <a:r>
              <a:rPr lang="en-US" altLang="zh-CN" sz="22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95587">
                                            <p:txEl>
                                              <p:pRg st="4" end="4"/>
                                            </p:txEl>
                                          </p:spTgt>
                                        </p:tgtEl>
                                        <p:attrNameLst>
                                          <p:attrName>style.visibility</p:attrName>
                                        </p:attrNameLst>
                                      </p:cBhvr>
                                      <p:to>
                                        <p:strVal val="visible"/>
                                      </p:to>
                                    </p:set>
                                    <p:animEffect transition="in" filter="strips(downRight)">
                                      <p:cBhvr>
                                        <p:cTn id="7" dur="500"/>
                                        <p:tgtEl>
                                          <p:spTgt spid="19558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95587">
                                            <p:txEl>
                                              <p:pRg st="5" end="5"/>
                                            </p:txEl>
                                          </p:spTgt>
                                        </p:tgtEl>
                                        <p:attrNameLst>
                                          <p:attrName>style.visibility</p:attrName>
                                        </p:attrNameLst>
                                      </p:cBhvr>
                                      <p:to>
                                        <p:strVal val="visible"/>
                                      </p:to>
                                    </p:set>
                                    <p:animEffect transition="in" filter="strips(downRight)">
                                      <p:cBhvr>
                                        <p:cTn id="12" dur="500"/>
                                        <p:tgtEl>
                                          <p:spTgt spid="19558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95587">
                                            <p:txEl>
                                              <p:pRg st="6" end="6"/>
                                            </p:txEl>
                                          </p:spTgt>
                                        </p:tgtEl>
                                        <p:attrNameLst>
                                          <p:attrName>style.visibility</p:attrName>
                                        </p:attrNameLst>
                                      </p:cBhvr>
                                      <p:to>
                                        <p:strVal val="visible"/>
                                      </p:to>
                                    </p:set>
                                    <p:animEffect transition="in" filter="strips(downRight)">
                                      <p:cBhvr>
                                        <p:cTn id="17" dur="500"/>
                                        <p:tgtEl>
                                          <p:spTgt spid="195587">
                                            <p:txEl>
                                              <p:pRg st="6" end="6"/>
                                            </p:txEl>
                                          </p:spTgt>
                                        </p:tgtEl>
                                      </p:cBhvr>
                                    </p:animEffect>
                                  </p:childTnLst>
                                </p:cTn>
                              </p:par>
                              <p:par>
                                <p:cTn id="18" presetID="18" presetClass="entr" presetSubtype="6" fill="hold" grpId="0" nodeType="withEffect">
                                  <p:stCondLst>
                                    <p:cond delay="0"/>
                                  </p:stCondLst>
                                  <p:childTnLst>
                                    <p:set>
                                      <p:cBhvr>
                                        <p:cTn id="19" dur="1" fill="hold">
                                          <p:stCondLst>
                                            <p:cond delay="0"/>
                                          </p:stCondLst>
                                        </p:cTn>
                                        <p:tgtEl>
                                          <p:spTgt spid="195587">
                                            <p:txEl>
                                              <p:pRg st="7" end="7"/>
                                            </p:txEl>
                                          </p:spTgt>
                                        </p:tgtEl>
                                        <p:attrNameLst>
                                          <p:attrName>style.visibility</p:attrName>
                                        </p:attrNameLst>
                                      </p:cBhvr>
                                      <p:to>
                                        <p:strVal val="visible"/>
                                      </p:to>
                                    </p:set>
                                    <p:animEffect transition="in" filter="strips(downRight)">
                                      <p:cBhvr>
                                        <p:cTn id="20" dur="500"/>
                                        <p:tgtEl>
                                          <p:spTgt spid="195587">
                                            <p:txEl>
                                              <p:pRg st="7" end="7"/>
                                            </p:txEl>
                                          </p:spTgt>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195587">
                                            <p:txEl>
                                              <p:pRg st="8" end="8"/>
                                            </p:txEl>
                                          </p:spTgt>
                                        </p:tgtEl>
                                        <p:attrNameLst>
                                          <p:attrName>style.visibility</p:attrName>
                                        </p:attrNameLst>
                                      </p:cBhvr>
                                      <p:to>
                                        <p:strVal val="visible"/>
                                      </p:to>
                                    </p:set>
                                    <p:animEffect transition="in" filter="strips(downRight)">
                                      <p:cBhvr>
                                        <p:cTn id="23" dur="500"/>
                                        <p:tgtEl>
                                          <p:spTgt spid="195587">
                                            <p:txEl>
                                              <p:pRg st="8" end="8"/>
                                            </p:txEl>
                                          </p:spTgt>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195587">
                                            <p:txEl>
                                              <p:pRg st="9" end="9"/>
                                            </p:txEl>
                                          </p:spTgt>
                                        </p:tgtEl>
                                        <p:attrNameLst>
                                          <p:attrName>style.visibility</p:attrName>
                                        </p:attrNameLst>
                                      </p:cBhvr>
                                      <p:to>
                                        <p:strVal val="visible"/>
                                      </p:to>
                                    </p:set>
                                    <p:animEffect transition="in" filter="strips(downRight)">
                                      <p:cBhvr>
                                        <p:cTn id="26" dur="500"/>
                                        <p:tgtEl>
                                          <p:spTgt spid="195587">
                                            <p:txEl>
                                              <p:pRg st="9" end="9"/>
                                            </p:txEl>
                                          </p:spTgt>
                                        </p:tgtEl>
                                      </p:cBhvr>
                                    </p:animEffect>
                                  </p:childTnLst>
                                </p:cTn>
                              </p:par>
                              <p:par>
                                <p:cTn id="27" presetID="18" presetClass="entr" presetSubtype="6" fill="hold" grpId="0" nodeType="withEffect">
                                  <p:stCondLst>
                                    <p:cond delay="0"/>
                                  </p:stCondLst>
                                  <p:childTnLst>
                                    <p:set>
                                      <p:cBhvr>
                                        <p:cTn id="28" dur="1" fill="hold">
                                          <p:stCondLst>
                                            <p:cond delay="0"/>
                                          </p:stCondLst>
                                        </p:cTn>
                                        <p:tgtEl>
                                          <p:spTgt spid="195587">
                                            <p:txEl>
                                              <p:pRg st="10" end="10"/>
                                            </p:txEl>
                                          </p:spTgt>
                                        </p:tgtEl>
                                        <p:attrNameLst>
                                          <p:attrName>style.visibility</p:attrName>
                                        </p:attrNameLst>
                                      </p:cBhvr>
                                      <p:to>
                                        <p:strVal val="visible"/>
                                      </p:to>
                                    </p:set>
                                    <p:animEffect transition="in" filter="strips(downRight)">
                                      <p:cBhvr>
                                        <p:cTn id="29" dur="500"/>
                                        <p:tgtEl>
                                          <p:spTgt spid="195587">
                                            <p:txEl>
                                              <p:pRg st="10" end="1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6" fill="hold" grpId="0" nodeType="clickEffect">
                                  <p:stCondLst>
                                    <p:cond delay="0"/>
                                  </p:stCondLst>
                                  <p:childTnLst>
                                    <p:set>
                                      <p:cBhvr>
                                        <p:cTn id="33" dur="1" fill="hold">
                                          <p:stCondLst>
                                            <p:cond delay="0"/>
                                          </p:stCondLst>
                                        </p:cTn>
                                        <p:tgtEl>
                                          <p:spTgt spid="195587">
                                            <p:txEl>
                                              <p:pRg st="11" end="11"/>
                                            </p:txEl>
                                          </p:spTgt>
                                        </p:tgtEl>
                                        <p:attrNameLst>
                                          <p:attrName>style.visibility</p:attrName>
                                        </p:attrNameLst>
                                      </p:cBhvr>
                                      <p:to>
                                        <p:strVal val="visible"/>
                                      </p:to>
                                    </p:set>
                                    <p:animEffect transition="in" filter="strips(downRight)">
                                      <p:cBhvr>
                                        <p:cTn id="34" dur="500"/>
                                        <p:tgtEl>
                                          <p:spTgt spid="195587">
                                            <p:txEl>
                                              <p:pRg st="11" end="11"/>
                                            </p:txEl>
                                          </p:spTgt>
                                        </p:tgtEl>
                                      </p:cBhvr>
                                    </p:animEffect>
                                  </p:childTnLst>
                                </p:cTn>
                              </p:par>
                              <p:par>
                                <p:cTn id="35" presetID="18" presetClass="entr" presetSubtype="6" fill="hold" grpId="0" nodeType="withEffect">
                                  <p:stCondLst>
                                    <p:cond delay="0"/>
                                  </p:stCondLst>
                                  <p:childTnLst>
                                    <p:set>
                                      <p:cBhvr>
                                        <p:cTn id="36" dur="1" fill="hold">
                                          <p:stCondLst>
                                            <p:cond delay="0"/>
                                          </p:stCondLst>
                                        </p:cTn>
                                        <p:tgtEl>
                                          <p:spTgt spid="195587">
                                            <p:txEl>
                                              <p:pRg st="12" end="12"/>
                                            </p:txEl>
                                          </p:spTgt>
                                        </p:tgtEl>
                                        <p:attrNameLst>
                                          <p:attrName>style.visibility</p:attrName>
                                        </p:attrNameLst>
                                      </p:cBhvr>
                                      <p:to>
                                        <p:strVal val="visible"/>
                                      </p:to>
                                    </p:set>
                                    <p:animEffect transition="in" filter="strips(downRight)">
                                      <p:cBhvr>
                                        <p:cTn id="37" dur="500"/>
                                        <p:tgtEl>
                                          <p:spTgt spid="195587">
                                            <p:txEl>
                                              <p:pRg st="12" end="12"/>
                                            </p:txEl>
                                          </p:spTgt>
                                        </p:tgtEl>
                                      </p:cBhvr>
                                    </p:animEffect>
                                  </p:childTnLst>
                                </p:cTn>
                              </p:par>
                              <p:par>
                                <p:cTn id="38" presetID="18" presetClass="entr" presetSubtype="6" fill="hold" grpId="0" nodeType="withEffect">
                                  <p:stCondLst>
                                    <p:cond delay="0"/>
                                  </p:stCondLst>
                                  <p:childTnLst>
                                    <p:set>
                                      <p:cBhvr>
                                        <p:cTn id="39" dur="1" fill="hold">
                                          <p:stCondLst>
                                            <p:cond delay="0"/>
                                          </p:stCondLst>
                                        </p:cTn>
                                        <p:tgtEl>
                                          <p:spTgt spid="195587">
                                            <p:txEl>
                                              <p:pRg st="13" end="13"/>
                                            </p:txEl>
                                          </p:spTgt>
                                        </p:tgtEl>
                                        <p:attrNameLst>
                                          <p:attrName>style.visibility</p:attrName>
                                        </p:attrNameLst>
                                      </p:cBhvr>
                                      <p:to>
                                        <p:strVal val="visible"/>
                                      </p:to>
                                    </p:set>
                                    <p:animEffect transition="in" filter="strips(downRight)">
                                      <p:cBhvr>
                                        <p:cTn id="40" dur="500"/>
                                        <p:tgtEl>
                                          <p:spTgt spid="195587">
                                            <p:txEl>
                                              <p:pRg st="13" end="13"/>
                                            </p:txEl>
                                          </p:spTgt>
                                        </p:tgtEl>
                                      </p:cBhvr>
                                    </p:animEffect>
                                  </p:childTnLst>
                                </p:cTn>
                              </p:par>
                              <p:par>
                                <p:cTn id="41" presetID="18" presetClass="entr" presetSubtype="6" fill="hold" grpId="0" nodeType="withEffect">
                                  <p:stCondLst>
                                    <p:cond delay="0"/>
                                  </p:stCondLst>
                                  <p:childTnLst>
                                    <p:set>
                                      <p:cBhvr>
                                        <p:cTn id="42" dur="1" fill="hold">
                                          <p:stCondLst>
                                            <p:cond delay="0"/>
                                          </p:stCondLst>
                                        </p:cTn>
                                        <p:tgtEl>
                                          <p:spTgt spid="195587">
                                            <p:txEl>
                                              <p:pRg st="14" end="14"/>
                                            </p:txEl>
                                          </p:spTgt>
                                        </p:tgtEl>
                                        <p:attrNameLst>
                                          <p:attrName>style.visibility</p:attrName>
                                        </p:attrNameLst>
                                      </p:cBhvr>
                                      <p:to>
                                        <p:strVal val="visible"/>
                                      </p:to>
                                    </p:set>
                                    <p:animEffect transition="in" filter="strips(downRight)">
                                      <p:cBhvr>
                                        <p:cTn id="43" dur="500"/>
                                        <p:tgtEl>
                                          <p:spTgt spid="195587">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5C2755F-3420-440A-87F0-1564511A6F60}"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5527DB67-4823-4928-9C54-96821C6B665D}" type="slidenum">
              <a:rPr lang="en-US" altLang="zh-CN"/>
              <a:pPr/>
              <a:t>15</a:t>
            </a:fld>
            <a:endParaRPr lang="en-US" altLang="zh-CN"/>
          </a:p>
        </p:txBody>
      </p:sp>
      <p:sp>
        <p:nvSpPr>
          <p:cNvPr id="196610" name="Rectangle 2"/>
          <p:cNvSpPr>
            <a:spLocks noGrp="1" noChangeArrowheads="1"/>
          </p:cNvSpPr>
          <p:nvPr>
            <p:ph type="title"/>
          </p:nvPr>
        </p:nvSpPr>
        <p:spPr/>
        <p:txBody>
          <a:bodyPr/>
          <a:lstStyle/>
          <a:p>
            <a:r>
              <a:rPr lang="en-US" altLang="zh-CN"/>
              <a:t>6.1 </a:t>
            </a:r>
            <a:r>
              <a:rPr lang="zh-CN" altLang="en-US"/>
              <a:t>编码概念</a:t>
            </a:r>
          </a:p>
        </p:txBody>
      </p:sp>
      <p:sp>
        <p:nvSpPr>
          <p:cNvPr id="196611" name="Rectangle 3"/>
          <p:cNvSpPr>
            <a:spLocks noGrp="1" noChangeArrowheads="1"/>
          </p:cNvSpPr>
          <p:nvPr>
            <p:ph type="body" idx="1"/>
          </p:nvPr>
        </p:nvSpPr>
        <p:spPr>
          <a:xfrm>
            <a:off x="468313" y="1052513"/>
            <a:ext cx="8229600" cy="5500687"/>
          </a:xfrm>
        </p:spPr>
        <p:txBody>
          <a:bodyPr/>
          <a:lstStyle/>
          <a:p>
            <a:pPr>
              <a:lnSpc>
                <a:spcPct val="80000"/>
              </a:lnSpc>
            </a:pPr>
            <a:r>
              <a:rPr lang="zh-CN" altLang="en-US" sz="2400" dirty="0">
                <a:solidFill>
                  <a:srgbClr val="CC0000"/>
                </a:solidFill>
              </a:rPr>
              <a:t>例</a:t>
            </a:r>
            <a:r>
              <a:rPr lang="en-US" altLang="zh-CN" sz="2400" dirty="0">
                <a:solidFill>
                  <a:srgbClr val="CC0000"/>
                </a:solidFill>
              </a:rPr>
              <a:t>3</a:t>
            </a:r>
            <a:r>
              <a:rPr lang="zh-CN" altLang="en-US" sz="2400" dirty="0">
                <a:solidFill>
                  <a:srgbClr val="CC0000"/>
                </a:solidFill>
              </a:rPr>
              <a:t>：用筛选法求</a:t>
            </a:r>
            <a:r>
              <a:rPr lang="en-US" altLang="zh-CN" sz="2400" dirty="0">
                <a:solidFill>
                  <a:srgbClr val="CC0000"/>
                </a:solidFill>
              </a:rPr>
              <a:t>100</a:t>
            </a:r>
            <a:r>
              <a:rPr lang="zh-CN" altLang="en-US" sz="2400" dirty="0">
                <a:solidFill>
                  <a:srgbClr val="CC0000"/>
                </a:solidFill>
              </a:rPr>
              <a:t>以内的素数</a:t>
            </a:r>
            <a:r>
              <a:rPr lang="zh-CN" altLang="en-US" sz="2400" dirty="0"/>
              <a:t>。</a:t>
            </a:r>
          </a:p>
          <a:p>
            <a:pPr>
              <a:lnSpc>
                <a:spcPct val="80000"/>
              </a:lnSpc>
            </a:pPr>
            <a:r>
              <a:rPr lang="en-US" altLang="zh-CN" sz="2400" dirty="0">
                <a:solidFill>
                  <a:srgbClr val="3333CC"/>
                </a:solidFill>
              </a:rPr>
              <a:t>【</a:t>
            </a:r>
            <a:r>
              <a:rPr lang="zh-CN" altLang="zh-CN" sz="2400" dirty="0">
                <a:solidFill>
                  <a:srgbClr val="3333CC"/>
                </a:solidFill>
              </a:rPr>
              <a:t>⒉对框架中的局部再做细化，得到整个程序</a:t>
            </a:r>
            <a:r>
              <a:rPr lang="en-US" altLang="zh-CN" sz="2400" dirty="0">
                <a:solidFill>
                  <a:srgbClr val="3333CC"/>
                </a:solidFill>
              </a:rPr>
              <a:t>】</a:t>
            </a:r>
          </a:p>
          <a:p>
            <a:pPr lvl="1">
              <a:lnSpc>
                <a:spcPct val="80000"/>
              </a:lnSpc>
            </a:pPr>
            <a:r>
              <a:rPr lang="en-US" altLang="zh-CN" sz="2200" dirty="0" smtClean="0"/>
              <a:t>void main </a:t>
            </a:r>
            <a:r>
              <a:rPr lang="en-US" altLang="zh-CN" sz="2200" dirty="0"/>
              <a:t>( )</a:t>
            </a:r>
          </a:p>
          <a:p>
            <a:pPr lvl="1">
              <a:lnSpc>
                <a:spcPct val="80000"/>
              </a:lnSpc>
            </a:pPr>
            <a:r>
              <a:rPr lang="en-US" altLang="zh-CN" sz="2200" dirty="0"/>
              <a:t>{</a:t>
            </a:r>
          </a:p>
          <a:p>
            <a:pPr lvl="1">
              <a:lnSpc>
                <a:spcPct val="80000"/>
              </a:lnSpc>
            </a:pPr>
            <a:r>
              <a:rPr lang="en-US" altLang="zh-CN" sz="2200" dirty="0"/>
              <a:t>    ……</a:t>
            </a:r>
            <a:endParaRPr lang="en-US" altLang="zh-CN" sz="2200" dirty="0">
              <a:solidFill>
                <a:srgbClr val="009900"/>
              </a:solidFill>
            </a:endParaRPr>
          </a:p>
          <a:p>
            <a:pPr lvl="1">
              <a:lnSpc>
                <a:spcPct val="80000"/>
              </a:lnSpc>
            </a:pPr>
            <a:r>
              <a:rPr lang="en-US" altLang="zh-CN" sz="2200" dirty="0"/>
              <a:t>    </a:t>
            </a:r>
            <a:r>
              <a:rPr lang="en-US" altLang="zh-CN" sz="2200" dirty="0">
                <a:solidFill>
                  <a:srgbClr val="0000FF"/>
                </a:solidFill>
              </a:rPr>
              <a:t>for</a:t>
            </a:r>
            <a:r>
              <a:rPr lang="en-US" altLang="zh-CN" sz="2200" dirty="0"/>
              <a:t> ( j = 1</a:t>
            </a:r>
            <a:r>
              <a:rPr lang="zh-CN" altLang="en-US" sz="2200" dirty="0"/>
              <a:t>；</a:t>
            </a:r>
            <a:r>
              <a:rPr lang="en-US" altLang="zh-CN" sz="2200" dirty="0"/>
              <a:t>j &lt;= 4</a:t>
            </a:r>
            <a:r>
              <a:rPr lang="zh-CN" altLang="en-US" sz="2200" dirty="0"/>
              <a:t>；</a:t>
            </a:r>
            <a:r>
              <a:rPr lang="en-US" altLang="zh-CN" sz="2200" dirty="0" err="1"/>
              <a:t>j++</a:t>
            </a:r>
            <a:r>
              <a:rPr lang="en-US" altLang="zh-CN" sz="2200" dirty="0"/>
              <a:t> ) {</a:t>
            </a:r>
          </a:p>
          <a:p>
            <a:pPr lvl="1">
              <a:lnSpc>
                <a:spcPct val="80000"/>
              </a:lnSpc>
            </a:pPr>
            <a:r>
              <a:rPr lang="en-US" altLang="zh-CN" sz="2200" dirty="0">
                <a:solidFill>
                  <a:srgbClr val="009900"/>
                </a:solidFill>
              </a:rPr>
              <a:t>        </a:t>
            </a:r>
            <a:r>
              <a:rPr lang="en-US" altLang="zh-CN" sz="2200" dirty="0">
                <a:solidFill>
                  <a:srgbClr val="0000FF"/>
                </a:solidFill>
              </a:rPr>
              <a:t>for</a:t>
            </a:r>
            <a:r>
              <a:rPr lang="en-US" altLang="zh-CN" sz="2200" dirty="0"/>
              <a:t> ( </a:t>
            </a:r>
            <a:r>
              <a:rPr lang="en-US" altLang="zh-CN" sz="2200" dirty="0" err="1"/>
              <a:t>i</a:t>
            </a:r>
            <a:r>
              <a:rPr lang="en-US" altLang="zh-CN" sz="2200" dirty="0"/>
              <a:t> = 2</a:t>
            </a:r>
            <a:r>
              <a:rPr lang="zh-CN" altLang="en-US" sz="2200" dirty="0"/>
              <a:t>；</a:t>
            </a:r>
            <a:r>
              <a:rPr lang="en-US" altLang="zh-CN" sz="2200" dirty="0" err="1"/>
              <a:t>i</a:t>
            </a:r>
            <a:r>
              <a:rPr lang="en-US" altLang="zh-CN" sz="2200" dirty="0"/>
              <a:t> &lt;= 100</a:t>
            </a:r>
            <a:r>
              <a:rPr lang="zh-CN" altLang="en-US" sz="2200" dirty="0"/>
              <a:t>；</a:t>
            </a:r>
            <a:r>
              <a:rPr lang="en-US" altLang="zh-CN" sz="2200" dirty="0" err="1"/>
              <a:t>i</a:t>
            </a:r>
            <a:r>
              <a:rPr lang="en-US" altLang="zh-CN" sz="2200" dirty="0"/>
              <a:t>++) {</a:t>
            </a:r>
          </a:p>
          <a:p>
            <a:pPr lvl="1">
              <a:lnSpc>
                <a:spcPct val="80000"/>
              </a:lnSpc>
            </a:pPr>
            <a:r>
              <a:rPr lang="en-US" altLang="zh-CN" sz="2200" dirty="0"/>
              <a:t>            </a:t>
            </a:r>
            <a:r>
              <a:rPr lang="en-US" altLang="zh-CN" sz="2200" dirty="0">
                <a:solidFill>
                  <a:srgbClr val="0000FF"/>
                </a:solidFill>
              </a:rPr>
              <a:t>if</a:t>
            </a:r>
            <a:r>
              <a:rPr lang="en-US" altLang="zh-CN" sz="2200" dirty="0"/>
              <a:t> ( </a:t>
            </a:r>
            <a:r>
              <a:rPr lang="en-US" altLang="zh-CN" sz="2200" dirty="0">
                <a:solidFill>
                  <a:srgbClr val="FF0000"/>
                </a:solidFill>
              </a:rPr>
              <a:t>0 == A[</a:t>
            </a:r>
            <a:r>
              <a:rPr lang="en-US" altLang="zh-CN" sz="2200" dirty="0" err="1">
                <a:solidFill>
                  <a:srgbClr val="FF0000"/>
                </a:solidFill>
              </a:rPr>
              <a:t>i</a:t>
            </a:r>
            <a:r>
              <a:rPr lang="en-US" altLang="zh-CN" sz="2200" dirty="0">
                <a:solidFill>
                  <a:srgbClr val="FF0000"/>
                </a:solidFill>
              </a:rPr>
              <a:t>] % B[j]</a:t>
            </a:r>
            <a:r>
              <a:rPr lang="en-US" altLang="zh-CN" sz="2200" dirty="0"/>
              <a:t> ) A[</a:t>
            </a:r>
            <a:r>
              <a:rPr lang="en-US" altLang="zh-CN" sz="2200" dirty="0" err="1"/>
              <a:t>i</a:t>
            </a:r>
            <a:r>
              <a:rPr lang="en-US" altLang="zh-CN" sz="2200" dirty="0"/>
              <a:t>] = 0</a:t>
            </a:r>
            <a:r>
              <a:rPr lang="zh-CN" altLang="en-US" sz="2200" dirty="0"/>
              <a:t>；</a:t>
            </a:r>
            <a:r>
              <a:rPr lang="en-US" altLang="zh-CN" sz="2200" dirty="0">
                <a:solidFill>
                  <a:srgbClr val="009900"/>
                </a:solidFill>
              </a:rPr>
              <a:t>//3.1</a:t>
            </a:r>
          </a:p>
          <a:p>
            <a:pPr lvl="1">
              <a:lnSpc>
                <a:spcPct val="80000"/>
              </a:lnSpc>
            </a:pPr>
            <a:r>
              <a:rPr lang="en-US" altLang="zh-CN" sz="2200" dirty="0"/>
              <a:t>        }</a:t>
            </a:r>
            <a:r>
              <a:rPr lang="en-US" altLang="zh-CN" sz="2200" dirty="0">
                <a:solidFill>
                  <a:srgbClr val="009900"/>
                </a:solidFill>
              </a:rPr>
              <a:t>        </a:t>
            </a:r>
            <a:endParaRPr lang="en-US" altLang="zh-CN" sz="2200" dirty="0"/>
          </a:p>
          <a:p>
            <a:pPr lvl="1">
              <a:lnSpc>
                <a:spcPct val="80000"/>
              </a:lnSpc>
            </a:pPr>
            <a:r>
              <a:rPr lang="en-US" altLang="zh-CN" sz="2200" dirty="0"/>
              <a:t>    }</a:t>
            </a:r>
          </a:p>
          <a:p>
            <a:pPr lvl="1">
              <a:lnSpc>
                <a:spcPct val="80000"/>
              </a:lnSpc>
            </a:pPr>
            <a:r>
              <a:rPr lang="en-US" altLang="zh-CN" sz="2200" dirty="0"/>
              <a:t>    </a:t>
            </a:r>
            <a:r>
              <a:rPr lang="en-US" altLang="zh-CN" sz="2200" dirty="0">
                <a:solidFill>
                  <a:srgbClr val="0000FF"/>
                </a:solidFill>
              </a:rPr>
              <a:t>for</a:t>
            </a:r>
            <a:r>
              <a:rPr lang="en-US" altLang="zh-CN" sz="2200" dirty="0"/>
              <a:t> ( </a:t>
            </a:r>
            <a:r>
              <a:rPr lang="en-US" altLang="zh-CN" sz="2200" dirty="0" err="1"/>
              <a:t>i</a:t>
            </a:r>
            <a:r>
              <a:rPr lang="en-US" altLang="zh-CN" sz="2200" dirty="0"/>
              <a:t> = 2</a:t>
            </a:r>
            <a:r>
              <a:rPr lang="zh-CN" altLang="en-US" sz="2200" dirty="0"/>
              <a:t>；</a:t>
            </a:r>
            <a:r>
              <a:rPr lang="en-US" altLang="zh-CN" sz="2200" dirty="0" err="1"/>
              <a:t>i</a:t>
            </a:r>
            <a:r>
              <a:rPr lang="en-US" altLang="zh-CN" sz="2200" dirty="0"/>
              <a:t> &lt;= 100</a:t>
            </a:r>
            <a:r>
              <a:rPr lang="zh-CN" altLang="en-US" sz="2200" dirty="0"/>
              <a:t>；</a:t>
            </a:r>
            <a:r>
              <a:rPr lang="en-US" altLang="zh-CN" sz="2200" dirty="0" err="1"/>
              <a:t>i</a:t>
            </a:r>
            <a:r>
              <a:rPr lang="en-US" altLang="zh-CN" sz="2200" dirty="0"/>
              <a:t>++ ) {</a:t>
            </a:r>
          </a:p>
          <a:p>
            <a:pPr lvl="1">
              <a:lnSpc>
                <a:spcPct val="80000"/>
              </a:lnSpc>
            </a:pPr>
            <a:r>
              <a:rPr lang="en-US" altLang="zh-CN" sz="2200" dirty="0"/>
              <a:t>        </a:t>
            </a:r>
            <a:r>
              <a:rPr lang="en-US" altLang="zh-CN" sz="2200" dirty="0">
                <a:solidFill>
                  <a:srgbClr val="0000FF"/>
                </a:solidFill>
              </a:rPr>
              <a:t>if</a:t>
            </a:r>
            <a:r>
              <a:rPr lang="en-US" altLang="zh-CN" sz="2200" dirty="0"/>
              <a:t> ( </a:t>
            </a:r>
            <a:r>
              <a:rPr lang="en-US" altLang="zh-CN" sz="2200" dirty="0">
                <a:solidFill>
                  <a:srgbClr val="FF0000"/>
                </a:solidFill>
              </a:rPr>
              <a:t>0 != A[</a:t>
            </a:r>
            <a:r>
              <a:rPr lang="en-US" altLang="zh-CN" sz="2200" dirty="0" err="1">
                <a:solidFill>
                  <a:srgbClr val="FF0000"/>
                </a:solidFill>
              </a:rPr>
              <a:t>i</a:t>
            </a:r>
            <a:r>
              <a:rPr lang="en-US" altLang="zh-CN" sz="2200" dirty="0">
                <a:solidFill>
                  <a:srgbClr val="FF0000"/>
                </a:solidFill>
              </a:rPr>
              <a:t>]</a:t>
            </a:r>
            <a:r>
              <a:rPr lang="en-US" altLang="zh-CN" sz="2200" dirty="0"/>
              <a:t> ) </a:t>
            </a:r>
          </a:p>
          <a:p>
            <a:pPr lvl="1">
              <a:lnSpc>
                <a:spcPct val="80000"/>
              </a:lnSpc>
            </a:pPr>
            <a:r>
              <a:rPr lang="pt-BR" altLang="zh-CN" sz="2200" dirty="0">
                <a:solidFill>
                  <a:srgbClr val="0000FF"/>
                </a:solidFill>
              </a:rPr>
              <a:t>            printf</a:t>
            </a:r>
            <a:r>
              <a:rPr lang="pt-BR" altLang="zh-CN" sz="2200" dirty="0"/>
              <a:t> (“A[%d]</a:t>
            </a:r>
            <a:r>
              <a:rPr lang="zh-CN" altLang="pt-BR" sz="2200" dirty="0"/>
              <a:t>＝</a:t>
            </a:r>
            <a:r>
              <a:rPr lang="pt-BR" altLang="zh-CN" sz="2200" dirty="0"/>
              <a:t>%d\n”</a:t>
            </a:r>
            <a:r>
              <a:rPr lang="zh-CN" altLang="pt-BR" sz="2200" dirty="0"/>
              <a:t>，</a:t>
            </a:r>
            <a:r>
              <a:rPr lang="pt-BR" altLang="zh-CN" sz="2200" dirty="0"/>
              <a:t>i</a:t>
            </a:r>
            <a:r>
              <a:rPr lang="zh-CN" altLang="pt-BR" sz="2200" dirty="0"/>
              <a:t>，</a:t>
            </a:r>
            <a:r>
              <a:rPr lang="pt-BR" altLang="zh-CN" sz="2200" dirty="0"/>
              <a:t>A[i] )</a:t>
            </a:r>
            <a:r>
              <a:rPr lang="zh-CN" altLang="pt-BR" sz="2200" dirty="0"/>
              <a:t>； </a:t>
            </a:r>
            <a:r>
              <a:rPr lang="en-US" altLang="zh-CN" sz="2200" dirty="0">
                <a:solidFill>
                  <a:srgbClr val="009900"/>
                </a:solidFill>
              </a:rPr>
              <a:t>//4.1</a:t>
            </a:r>
          </a:p>
          <a:p>
            <a:pPr lvl="1">
              <a:lnSpc>
                <a:spcPct val="80000"/>
              </a:lnSpc>
            </a:pPr>
            <a:r>
              <a:rPr lang="en-US" altLang="zh-CN" sz="2200" dirty="0"/>
              <a:t>    }</a:t>
            </a:r>
          </a:p>
          <a:p>
            <a:pPr lvl="1">
              <a:lnSpc>
                <a:spcPct val="80000"/>
              </a:lnSpc>
            </a:pPr>
            <a:r>
              <a:rPr lang="en-US" altLang="zh-CN" sz="22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96611">
                                            <p:txEl>
                                              <p:pRg st="6" end="6"/>
                                            </p:txEl>
                                          </p:spTgt>
                                        </p:tgtEl>
                                        <p:attrNameLst>
                                          <p:attrName>style.visibility</p:attrName>
                                        </p:attrNameLst>
                                      </p:cBhvr>
                                      <p:to>
                                        <p:strVal val="visible"/>
                                      </p:to>
                                    </p:set>
                                    <p:animEffect transition="in" filter="strips(downRight)">
                                      <p:cBhvr>
                                        <p:cTn id="7" dur="500"/>
                                        <p:tgtEl>
                                          <p:spTgt spid="196611">
                                            <p:txEl>
                                              <p:pRg st="6" end="6"/>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96611">
                                            <p:txEl>
                                              <p:pRg st="7" end="7"/>
                                            </p:txEl>
                                          </p:spTgt>
                                        </p:tgtEl>
                                        <p:attrNameLst>
                                          <p:attrName>style.visibility</p:attrName>
                                        </p:attrNameLst>
                                      </p:cBhvr>
                                      <p:to>
                                        <p:strVal val="visible"/>
                                      </p:to>
                                    </p:set>
                                    <p:animEffect transition="in" filter="strips(downRight)">
                                      <p:cBhvr>
                                        <p:cTn id="10" dur="500"/>
                                        <p:tgtEl>
                                          <p:spTgt spid="196611">
                                            <p:txEl>
                                              <p:pRg st="7" end="7"/>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196611">
                                            <p:txEl>
                                              <p:pRg st="8" end="8"/>
                                            </p:txEl>
                                          </p:spTgt>
                                        </p:tgtEl>
                                        <p:attrNameLst>
                                          <p:attrName>style.visibility</p:attrName>
                                        </p:attrNameLst>
                                      </p:cBhvr>
                                      <p:to>
                                        <p:strVal val="visible"/>
                                      </p:to>
                                    </p:set>
                                    <p:animEffect transition="in" filter="strips(downRight)">
                                      <p:cBhvr>
                                        <p:cTn id="13" dur="500"/>
                                        <p:tgtEl>
                                          <p:spTgt spid="196611">
                                            <p:txEl>
                                              <p:pRg st="8" end="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196611">
                                            <p:txEl>
                                              <p:pRg st="11" end="11"/>
                                            </p:txEl>
                                          </p:spTgt>
                                        </p:tgtEl>
                                        <p:attrNameLst>
                                          <p:attrName>style.visibility</p:attrName>
                                        </p:attrNameLst>
                                      </p:cBhvr>
                                      <p:to>
                                        <p:strVal val="visible"/>
                                      </p:to>
                                    </p:set>
                                    <p:animEffect transition="in" filter="strips(downRight)">
                                      <p:cBhvr>
                                        <p:cTn id="18" dur="500"/>
                                        <p:tgtEl>
                                          <p:spTgt spid="196611">
                                            <p:txEl>
                                              <p:pRg st="11" end="11"/>
                                            </p:txEl>
                                          </p:spTgt>
                                        </p:tgtEl>
                                      </p:cBhvr>
                                    </p:animEffect>
                                  </p:childTnLst>
                                </p:cTn>
                              </p:par>
                              <p:par>
                                <p:cTn id="19" presetID="18" presetClass="entr" presetSubtype="6" fill="hold" grpId="0" nodeType="withEffect">
                                  <p:stCondLst>
                                    <p:cond delay="0"/>
                                  </p:stCondLst>
                                  <p:childTnLst>
                                    <p:set>
                                      <p:cBhvr>
                                        <p:cTn id="20" dur="1" fill="hold">
                                          <p:stCondLst>
                                            <p:cond delay="0"/>
                                          </p:stCondLst>
                                        </p:cTn>
                                        <p:tgtEl>
                                          <p:spTgt spid="196611">
                                            <p:txEl>
                                              <p:pRg st="12" end="12"/>
                                            </p:txEl>
                                          </p:spTgt>
                                        </p:tgtEl>
                                        <p:attrNameLst>
                                          <p:attrName>style.visibility</p:attrName>
                                        </p:attrNameLst>
                                      </p:cBhvr>
                                      <p:to>
                                        <p:strVal val="visible"/>
                                      </p:to>
                                    </p:set>
                                    <p:animEffect transition="in" filter="strips(downRight)">
                                      <p:cBhvr>
                                        <p:cTn id="21" dur="500"/>
                                        <p:tgtEl>
                                          <p:spTgt spid="196611">
                                            <p:txEl>
                                              <p:pRg st="12" end="12"/>
                                            </p:txEl>
                                          </p:spTgt>
                                        </p:tgtEl>
                                      </p:cBhvr>
                                    </p:animEffect>
                                  </p:childTnLst>
                                </p:cTn>
                              </p:par>
                              <p:par>
                                <p:cTn id="22" presetID="18" presetClass="entr" presetSubtype="6" fill="hold" grpId="0" nodeType="withEffect">
                                  <p:stCondLst>
                                    <p:cond delay="0"/>
                                  </p:stCondLst>
                                  <p:childTnLst>
                                    <p:set>
                                      <p:cBhvr>
                                        <p:cTn id="23" dur="1" fill="hold">
                                          <p:stCondLst>
                                            <p:cond delay="0"/>
                                          </p:stCondLst>
                                        </p:cTn>
                                        <p:tgtEl>
                                          <p:spTgt spid="196611">
                                            <p:txEl>
                                              <p:pRg st="13" end="13"/>
                                            </p:txEl>
                                          </p:spTgt>
                                        </p:tgtEl>
                                        <p:attrNameLst>
                                          <p:attrName>style.visibility</p:attrName>
                                        </p:attrNameLst>
                                      </p:cBhvr>
                                      <p:to>
                                        <p:strVal val="visible"/>
                                      </p:to>
                                    </p:set>
                                    <p:animEffect transition="in" filter="strips(downRight)">
                                      <p:cBhvr>
                                        <p:cTn id="24" dur="500"/>
                                        <p:tgtEl>
                                          <p:spTgt spid="196611">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1"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BBA7E67-F091-408E-9B2A-BB47B6F99524}"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3385BE2D-58F3-4B6A-9053-40B4FF9911DD}" type="slidenum">
              <a:rPr lang="en-US" altLang="zh-CN"/>
              <a:pPr/>
              <a:t>16</a:t>
            </a:fld>
            <a:endParaRPr lang="en-US" altLang="zh-CN"/>
          </a:p>
        </p:txBody>
      </p:sp>
      <p:sp>
        <p:nvSpPr>
          <p:cNvPr id="43010" name="Rectangle 2"/>
          <p:cNvSpPr>
            <a:spLocks noGrp="1" noChangeArrowheads="1"/>
          </p:cNvSpPr>
          <p:nvPr>
            <p:ph type="title"/>
          </p:nvPr>
        </p:nvSpPr>
        <p:spPr/>
        <p:txBody>
          <a:bodyPr/>
          <a:lstStyle/>
          <a:p>
            <a:r>
              <a:rPr lang="en-US" altLang="zh-CN"/>
              <a:t>6.1 </a:t>
            </a:r>
            <a:r>
              <a:rPr lang="zh-CN" altLang="en-US"/>
              <a:t>编码概念</a:t>
            </a:r>
          </a:p>
        </p:txBody>
      </p:sp>
      <p:sp>
        <p:nvSpPr>
          <p:cNvPr id="43011" name="Rectangle 3"/>
          <p:cNvSpPr>
            <a:spLocks noGrp="1" noChangeArrowheads="1"/>
          </p:cNvSpPr>
          <p:nvPr>
            <p:ph type="body" idx="1"/>
          </p:nvPr>
        </p:nvSpPr>
        <p:spPr/>
        <p:txBody>
          <a:bodyPr/>
          <a:lstStyle/>
          <a:p>
            <a:pPr>
              <a:lnSpc>
                <a:spcPct val="90000"/>
              </a:lnSpc>
            </a:pPr>
            <a:r>
              <a:rPr lang="en-US" altLang="zh-CN" dirty="0">
                <a:solidFill>
                  <a:srgbClr val="CC0000"/>
                </a:solidFill>
              </a:rPr>
              <a:t>【㈡</a:t>
            </a:r>
            <a:r>
              <a:rPr lang="zh-CN" altLang="en-US" dirty="0">
                <a:solidFill>
                  <a:srgbClr val="CC0000"/>
                </a:solidFill>
              </a:rPr>
              <a:t>自顶向下，逐步求精</a:t>
            </a:r>
            <a:r>
              <a:rPr lang="en-US" altLang="zh-CN" dirty="0">
                <a:solidFill>
                  <a:srgbClr val="CC0000"/>
                </a:solidFill>
              </a:rPr>
              <a:t>】</a:t>
            </a:r>
            <a:r>
              <a:rPr lang="zh-CN" altLang="en-US" i="1" u="sng" dirty="0">
                <a:solidFill>
                  <a:srgbClr val="3333CC"/>
                </a:solidFill>
              </a:rPr>
              <a:t>优点：</a:t>
            </a:r>
          </a:p>
          <a:p>
            <a:pPr lvl="1">
              <a:lnSpc>
                <a:spcPct val="90000"/>
              </a:lnSpc>
            </a:pPr>
            <a:r>
              <a:rPr lang="zh-CN" altLang="en-US" dirty="0">
                <a:solidFill>
                  <a:srgbClr val="CC0000"/>
                </a:solidFill>
              </a:rPr>
              <a:t>⑴符合人们解决复杂问题的普遍规律</a:t>
            </a:r>
            <a:r>
              <a:rPr lang="zh-CN" altLang="en-US" dirty="0"/>
              <a:t>。可提高软件开发的成功率和生产率。</a:t>
            </a:r>
          </a:p>
          <a:p>
            <a:pPr lvl="1">
              <a:lnSpc>
                <a:spcPct val="90000"/>
              </a:lnSpc>
            </a:pPr>
            <a:r>
              <a:rPr lang="zh-CN" altLang="en-US" dirty="0">
                <a:solidFill>
                  <a:srgbClr val="CC0000"/>
                </a:solidFill>
              </a:rPr>
              <a:t>⑵用先全局后局部，先抽象后具体</a:t>
            </a:r>
            <a:r>
              <a:rPr lang="zh-CN" altLang="en-US" dirty="0"/>
              <a:t>的过程开发出来的</a:t>
            </a:r>
            <a:r>
              <a:rPr lang="zh-CN" altLang="en-US" dirty="0">
                <a:solidFill>
                  <a:srgbClr val="CC0000"/>
                </a:solidFill>
              </a:rPr>
              <a:t>程序具有清晰的层次结构</a:t>
            </a:r>
            <a:r>
              <a:rPr lang="zh-CN" altLang="en-US" dirty="0"/>
              <a:t>。</a:t>
            </a:r>
          </a:p>
          <a:p>
            <a:pPr lvl="2">
              <a:lnSpc>
                <a:spcPct val="90000"/>
              </a:lnSpc>
            </a:pPr>
            <a:r>
              <a:rPr lang="zh-CN" altLang="en-US" dirty="0" smtClean="0"/>
              <a:t>程序</a:t>
            </a:r>
            <a:r>
              <a:rPr lang="zh-CN" altLang="en-US" dirty="0"/>
              <a:t>清晰和模块化强</a:t>
            </a:r>
            <a:r>
              <a:rPr lang="zh-CN" altLang="en-US" dirty="0" smtClean="0"/>
              <a:t>。</a:t>
            </a:r>
            <a:endParaRPr lang="en-US" altLang="zh-CN" dirty="0" smtClean="0"/>
          </a:p>
          <a:p>
            <a:pPr lvl="2">
              <a:lnSpc>
                <a:spcPct val="90000"/>
              </a:lnSpc>
            </a:pPr>
            <a:r>
              <a:rPr lang="zh-CN" altLang="en-US" dirty="0" smtClean="0"/>
              <a:t>在</a:t>
            </a:r>
            <a:r>
              <a:rPr lang="zh-CN" altLang="en-US" dirty="0"/>
              <a:t>修改和重新设计一个软件时，可复用的代码量大。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Effect transition="in" filter="strips(downRight)">
                                      <p:cBhvr>
                                        <p:cTn id="7" dur="500"/>
                                        <p:tgtEl>
                                          <p:spTgt spid="430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3011">
                                            <p:txEl>
                                              <p:pRg st="1" end="1"/>
                                            </p:txEl>
                                          </p:spTgt>
                                        </p:tgtEl>
                                        <p:attrNameLst>
                                          <p:attrName>style.visibility</p:attrName>
                                        </p:attrNameLst>
                                      </p:cBhvr>
                                      <p:to>
                                        <p:strVal val="visible"/>
                                      </p:to>
                                    </p:set>
                                    <p:animEffect transition="in" filter="strips(downRight)">
                                      <p:cBhvr>
                                        <p:cTn id="12" dur="500"/>
                                        <p:tgtEl>
                                          <p:spTgt spid="430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3011">
                                            <p:txEl>
                                              <p:pRg st="2" end="2"/>
                                            </p:txEl>
                                          </p:spTgt>
                                        </p:tgtEl>
                                        <p:attrNameLst>
                                          <p:attrName>style.visibility</p:attrName>
                                        </p:attrNameLst>
                                      </p:cBhvr>
                                      <p:to>
                                        <p:strVal val="visible"/>
                                      </p:to>
                                    </p:set>
                                    <p:animEffect transition="in" filter="strips(downRight)">
                                      <p:cBhvr>
                                        <p:cTn id="17" dur="500"/>
                                        <p:tgtEl>
                                          <p:spTgt spid="430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43011">
                                            <p:txEl>
                                              <p:pRg st="3" end="3"/>
                                            </p:txEl>
                                          </p:spTgt>
                                        </p:tgtEl>
                                        <p:attrNameLst>
                                          <p:attrName>style.visibility</p:attrName>
                                        </p:attrNameLst>
                                      </p:cBhvr>
                                      <p:to>
                                        <p:strVal val="visible"/>
                                      </p:to>
                                    </p:set>
                                    <p:animEffect transition="in" filter="strips(downRight)">
                                      <p:cBhvr>
                                        <p:cTn id="22" dur="500"/>
                                        <p:tgtEl>
                                          <p:spTgt spid="430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43011">
                                            <p:txEl>
                                              <p:pRg st="4" end="4"/>
                                            </p:txEl>
                                          </p:spTgt>
                                        </p:tgtEl>
                                        <p:attrNameLst>
                                          <p:attrName>style.visibility</p:attrName>
                                        </p:attrNameLst>
                                      </p:cBhvr>
                                      <p:to>
                                        <p:strVal val="visible"/>
                                      </p:to>
                                    </p:set>
                                    <p:animEffect transition="in" filter="strips(downRight)">
                                      <p:cBhvr>
                                        <p:cTn id="27" dur="500"/>
                                        <p:tgtEl>
                                          <p:spTgt spid="430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half" idx="10"/>
          </p:nvPr>
        </p:nvSpPr>
        <p:spPr/>
        <p:txBody>
          <a:bodyPr/>
          <a:lstStyle/>
          <a:p>
            <a:fld id="{D212ADBA-BA3C-43E3-B882-E9DEE9831E79}" type="datetime1">
              <a:rPr lang="zh-CN" altLang="en-US"/>
              <a:pPr/>
              <a:t>2018/12/24</a:t>
            </a:fld>
            <a:endParaRPr lang="en-US" altLang="zh-CN"/>
          </a:p>
        </p:txBody>
      </p:sp>
      <p:sp>
        <p:nvSpPr>
          <p:cNvPr id="10" name="灯片编号占位符 4"/>
          <p:cNvSpPr>
            <a:spLocks noGrp="1"/>
          </p:cNvSpPr>
          <p:nvPr>
            <p:ph type="sldNum" sz="quarter" idx="11"/>
          </p:nvPr>
        </p:nvSpPr>
        <p:spPr/>
        <p:txBody>
          <a:bodyPr/>
          <a:lstStyle/>
          <a:p>
            <a:fld id="{26D6444D-9EA2-4BEE-8445-53D661CDF6E8}" type="slidenum">
              <a:rPr lang="en-US" altLang="zh-CN"/>
              <a:pPr/>
              <a:t>17</a:t>
            </a:fld>
            <a:endParaRPr lang="en-US" altLang="zh-CN"/>
          </a:p>
        </p:txBody>
      </p:sp>
      <p:sp>
        <p:nvSpPr>
          <p:cNvPr id="13314" name="Rectangle 2"/>
          <p:cNvSpPr>
            <a:spLocks noGrp="1" noChangeArrowheads="1"/>
          </p:cNvSpPr>
          <p:nvPr>
            <p:ph type="title"/>
          </p:nvPr>
        </p:nvSpPr>
        <p:spPr/>
        <p:txBody>
          <a:bodyPr/>
          <a:lstStyle/>
          <a:p>
            <a:r>
              <a:rPr lang="en-US" altLang="zh-CN"/>
              <a:t>6.1 </a:t>
            </a:r>
            <a:r>
              <a:rPr lang="zh-CN" altLang="en-US"/>
              <a:t>编码概念</a:t>
            </a:r>
          </a:p>
        </p:txBody>
      </p:sp>
      <p:sp>
        <p:nvSpPr>
          <p:cNvPr id="13315" name="Rectangle 3"/>
          <p:cNvSpPr>
            <a:spLocks noGrp="1" noChangeArrowheads="1"/>
          </p:cNvSpPr>
          <p:nvPr>
            <p:ph type="body" idx="1"/>
          </p:nvPr>
        </p:nvSpPr>
        <p:spPr/>
        <p:txBody>
          <a:bodyPr/>
          <a:lstStyle/>
          <a:p>
            <a:r>
              <a:rPr lang="zh-CN" altLang="en-US">
                <a:solidFill>
                  <a:srgbClr val="CC0000"/>
                </a:solidFill>
              </a:rPr>
              <a:t>程序设计语言的特性</a:t>
            </a:r>
            <a:r>
              <a:rPr lang="zh-CN" altLang="en-US"/>
              <a:t>、</a:t>
            </a:r>
            <a:r>
              <a:rPr lang="zh-CN" altLang="en-US">
                <a:solidFill>
                  <a:srgbClr val="CC0000"/>
                </a:solidFill>
              </a:rPr>
              <a:t>程序设计风格</a:t>
            </a:r>
            <a:r>
              <a:rPr lang="zh-CN" altLang="en-US"/>
              <a:t>会深刻地影响软件的质量和可维护性。</a:t>
            </a:r>
          </a:p>
        </p:txBody>
      </p:sp>
      <p:sp>
        <p:nvSpPr>
          <p:cNvPr id="13316" name="AutoShape 4"/>
          <p:cNvSpPr>
            <a:spLocks noChangeArrowheads="1"/>
          </p:cNvSpPr>
          <p:nvPr/>
        </p:nvSpPr>
        <p:spPr bwMode="auto">
          <a:xfrm>
            <a:off x="838200" y="2209800"/>
            <a:ext cx="2133600" cy="1524000"/>
          </a:xfrm>
          <a:prstGeom prst="foldedCorner">
            <a:avLst>
              <a:gd name="adj" fmla="val 12500"/>
            </a:avLst>
          </a:prstGeom>
          <a:solidFill>
            <a:srgbClr val="FFFFFF"/>
          </a:solidFill>
          <a:ln w="9525">
            <a:solidFill>
              <a:schemeClr val="tx1"/>
            </a:solidFill>
            <a:round/>
            <a:headEnd/>
            <a:tailEnd/>
          </a:ln>
          <a:effectLst/>
        </p:spPr>
        <p:txBody>
          <a:bodyPr wrap="none" anchor="ctr"/>
          <a:lstStyle/>
          <a:p>
            <a:pPr algn="ctr"/>
            <a:r>
              <a:rPr lang="zh-CN" altLang="en-US" sz="2800" b="1">
                <a:solidFill>
                  <a:srgbClr val="CC0000"/>
                </a:solidFill>
                <a:ea typeface="黑体" pitchFamily="2" charset="-122"/>
              </a:rPr>
              <a:t>概要设计</a:t>
            </a:r>
          </a:p>
          <a:p>
            <a:pPr algn="ctr"/>
            <a:r>
              <a:rPr lang="zh-CN" altLang="en-US" sz="2800" b="1">
                <a:solidFill>
                  <a:srgbClr val="CC0000"/>
                </a:solidFill>
                <a:ea typeface="黑体" pitchFamily="2" charset="-122"/>
              </a:rPr>
              <a:t>报告</a:t>
            </a:r>
          </a:p>
        </p:txBody>
      </p:sp>
      <p:sp>
        <p:nvSpPr>
          <p:cNvPr id="13317" name="AutoShape 5"/>
          <p:cNvSpPr>
            <a:spLocks noChangeArrowheads="1"/>
          </p:cNvSpPr>
          <p:nvPr/>
        </p:nvSpPr>
        <p:spPr bwMode="auto">
          <a:xfrm>
            <a:off x="762000" y="4267200"/>
            <a:ext cx="2133600" cy="1524000"/>
          </a:xfrm>
          <a:prstGeom prst="foldedCorner">
            <a:avLst>
              <a:gd name="adj" fmla="val 12500"/>
            </a:avLst>
          </a:prstGeom>
          <a:solidFill>
            <a:srgbClr val="FFFFFF"/>
          </a:solidFill>
          <a:ln w="9525">
            <a:solidFill>
              <a:schemeClr val="tx1"/>
            </a:solidFill>
            <a:round/>
            <a:headEnd/>
            <a:tailEnd/>
          </a:ln>
          <a:effectLst/>
        </p:spPr>
        <p:txBody>
          <a:bodyPr wrap="none" anchor="ctr"/>
          <a:lstStyle/>
          <a:p>
            <a:pPr algn="ctr"/>
            <a:r>
              <a:rPr lang="zh-CN" altLang="en-US" sz="2800" b="1">
                <a:solidFill>
                  <a:srgbClr val="CC0000"/>
                </a:solidFill>
                <a:ea typeface="黑体" pitchFamily="2" charset="-122"/>
              </a:rPr>
              <a:t>详细设计</a:t>
            </a:r>
          </a:p>
          <a:p>
            <a:pPr algn="ctr"/>
            <a:r>
              <a:rPr lang="zh-CN" altLang="en-US" sz="2800" b="1">
                <a:solidFill>
                  <a:srgbClr val="CC0000"/>
                </a:solidFill>
                <a:ea typeface="黑体" pitchFamily="2" charset="-122"/>
              </a:rPr>
              <a:t>报告</a:t>
            </a:r>
          </a:p>
        </p:txBody>
      </p:sp>
      <p:sp>
        <p:nvSpPr>
          <p:cNvPr id="13318" name="AutoShape 6"/>
          <p:cNvSpPr>
            <a:spLocks noChangeArrowheads="1"/>
          </p:cNvSpPr>
          <p:nvPr/>
        </p:nvSpPr>
        <p:spPr bwMode="auto">
          <a:xfrm>
            <a:off x="6248400" y="3124200"/>
            <a:ext cx="2133600" cy="1524000"/>
          </a:xfrm>
          <a:prstGeom prst="foldedCorner">
            <a:avLst>
              <a:gd name="adj" fmla="val 12500"/>
            </a:avLst>
          </a:prstGeom>
          <a:solidFill>
            <a:srgbClr val="FFFFFF"/>
          </a:solidFill>
          <a:ln w="9525">
            <a:solidFill>
              <a:schemeClr val="tx1"/>
            </a:solidFill>
            <a:round/>
            <a:headEnd/>
            <a:tailEnd/>
          </a:ln>
          <a:effectLst/>
        </p:spPr>
        <p:txBody>
          <a:bodyPr wrap="none" anchor="ctr"/>
          <a:lstStyle/>
          <a:p>
            <a:pPr algn="ctr"/>
            <a:r>
              <a:rPr lang="zh-CN" altLang="en-US" sz="2800" b="1">
                <a:solidFill>
                  <a:srgbClr val="CC0000"/>
                </a:solidFill>
                <a:ea typeface="黑体" pitchFamily="2" charset="-122"/>
              </a:rPr>
              <a:t>源程序</a:t>
            </a:r>
          </a:p>
          <a:p>
            <a:pPr algn="ctr"/>
            <a:r>
              <a:rPr lang="zh-CN" altLang="en-US" sz="2800" b="1">
                <a:solidFill>
                  <a:srgbClr val="CC0000"/>
                </a:solidFill>
                <a:ea typeface="黑体" pitchFamily="2" charset="-122"/>
              </a:rPr>
              <a:t>清单</a:t>
            </a:r>
          </a:p>
        </p:txBody>
      </p:sp>
      <p:sp>
        <p:nvSpPr>
          <p:cNvPr id="13319" name="Rectangle 7"/>
          <p:cNvSpPr>
            <a:spLocks noChangeArrowheads="1"/>
          </p:cNvSpPr>
          <p:nvPr/>
        </p:nvSpPr>
        <p:spPr bwMode="auto">
          <a:xfrm>
            <a:off x="3429000" y="4648200"/>
            <a:ext cx="2327275" cy="519113"/>
          </a:xfrm>
          <a:prstGeom prst="rect">
            <a:avLst/>
          </a:prstGeom>
          <a:solidFill>
            <a:srgbClr val="0000FF"/>
          </a:solidFill>
          <a:ln w="9525">
            <a:noFill/>
            <a:miter lim="800000"/>
            <a:headEnd/>
            <a:tailEnd/>
          </a:ln>
          <a:effectLst/>
        </p:spPr>
        <p:txBody>
          <a:bodyPr wrap="none">
            <a:spAutoFit/>
          </a:bodyPr>
          <a:lstStyle/>
          <a:p>
            <a:pPr>
              <a:spcBef>
                <a:spcPct val="30000"/>
              </a:spcBef>
            </a:pPr>
            <a:r>
              <a:rPr lang="zh-CN" altLang="en-US" sz="2800" b="1">
                <a:solidFill>
                  <a:schemeClr val="bg1"/>
                </a:solidFill>
                <a:ea typeface="黑体" pitchFamily="2" charset="-122"/>
              </a:rPr>
              <a:t>程序设计语言</a:t>
            </a:r>
          </a:p>
        </p:txBody>
      </p:sp>
      <p:sp>
        <p:nvSpPr>
          <p:cNvPr id="13320" name="AutoShape 8"/>
          <p:cNvSpPr>
            <a:spLocks noChangeArrowheads="1"/>
          </p:cNvSpPr>
          <p:nvPr/>
        </p:nvSpPr>
        <p:spPr bwMode="auto">
          <a:xfrm>
            <a:off x="3276600" y="3429000"/>
            <a:ext cx="2819400" cy="9906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99"/>
          </a:solidFill>
          <a:ln w="9525">
            <a:solidFill>
              <a:schemeClr val="tx1"/>
            </a:solidFill>
            <a:miter lim="800000"/>
            <a:headEnd/>
            <a:tailEnd/>
          </a:ln>
          <a:effectLst/>
        </p:spPr>
        <p:txBody>
          <a:bodyPr wrap="none" anchor="ctr"/>
          <a:lstStyle/>
          <a:p>
            <a:endParaRPr lang="zh-CN" altLang="en-US"/>
          </a:p>
        </p:txBody>
      </p:sp>
    </p:spTree>
    <p:extLst>
      <p:ext uri="{BB962C8B-B14F-4D97-AF65-F5344CB8AC3E}">
        <p14:creationId xmlns:p14="http://schemas.microsoft.com/office/powerpoint/2010/main" val="34748373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E5EE9D8C-6570-4818-B550-327736304D13}" type="datetime1">
              <a:rPr lang="zh-CN" altLang="en-US"/>
              <a:pPr/>
              <a:t>2018/12/24</a:t>
            </a:fld>
            <a:endParaRPr lang="en-US" altLang="zh-CN"/>
          </a:p>
        </p:txBody>
      </p:sp>
      <p:sp>
        <p:nvSpPr>
          <p:cNvPr id="9" name="灯片编号占位符 4"/>
          <p:cNvSpPr>
            <a:spLocks noGrp="1"/>
          </p:cNvSpPr>
          <p:nvPr>
            <p:ph type="sldNum" sz="quarter" idx="11"/>
          </p:nvPr>
        </p:nvSpPr>
        <p:spPr/>
        <p:txBody>
          <a:bodyPr/>
          <a:lstStyle/>
          <a:p>
            <a:fld id="{D0D351A3-F31B-4D6E-8E14-86AC5AAE5008}" type="slidenum">
              <a:rPr lang="en-US" altLang="zh-CN"/>
              <a:pPr/>
              <a:t>18</a:t>
            </a:fld>
            <a:endParaRPr lang="en-US" altLang="zh-CN"/>
          </a:p>
        </p:txBody>
      </p:sp>
      <p:sp>
        <p:nvSpPr>
          <p:cNvPr id="44034" name="Rectangle 2"/>
          <p:cNvSpPr>
            <a:spLocks noGrp="1" noChangeArrowheads="1"/>
          </p:cNvSpPr>
          <p:nvPr>
            <p:ph type="title"/>
          </p:nvPr>
        </p:nvSpPr>
        <p:spPr/>
        <p:txBody>
          <a:bodyPr/>
          <a:lstStyle/>
          <a:p>
            <a:r>
              <a:rPr lang="en-US" altLang="zh-CN" sz="3200"/>
              <a:t>6.2 </a:t>
            </a:r>
            <a:r>
              <a:rPr lang="zh-CN" altLang="en-US" sz="3200"/>
              <a:t>程序设计语言</a:t>
            </a:r>
          </a:p>
        </p:txBody>
      </p:sp>
      <p:sp>
        <p:nvSpPr>
          <p:cNvPr id="44035" name="Rectangle 3"/>
          <p:cNvSpPr>
            <a:spLocks noGrp="1" noChangeArrowheads="1"/>
          </p:cNvSpPr>
          <p:nvPr>
            <p:ph type="body" idx="1"/>
          </p:nvPr>
        </p:nvSpPr>
        <p:spPr/>
        <p:txBody>
          <a:bodyPr/>
          <a:lstStyle/>
          <a:p>
            <a:r>
              <a:rPr lang="zh-CN" altLang="en-US">
                <a:solidFill>
                  <a:srgbClr val="CC0000"/>
                </a:solidFill>
              </a:rPr>
              <a:t>程序设计语言</a:t>
            </a:r>
            <a:r>
              <a:rPr lang="zh-CN" altLang="en-US"/>
              <a:t>指编写计算机程序所用的语言</a:t>
            </a:r>
            <a:r>
              <a:rPr lang="en-US" altLang="zh-CN"/>
              <a:t>, </a:t>
            </a:r>
            <a:r>
              <a:rPr lang="zh-CN" altLang="en-US"/>
              <a:t>是人与计算机进行交流的工具。</a:t>
            </a:r>
          </a:p>
        </p:txBody>
      </p:sp>
      <p:pic>
        <p:nvPicPr>
          <p:cNvPr id="44036" name="Picture 4"/>
          <p:cNvPicPr>
            <a:picLocks noChangeAspect="1" noChangeArrowheads="1"/>
          </p:cNvPicPr>
          <p:nvPr/>
        </p:nvPicPr>
        <p:blipFill>
          <a:blip r:embed="rId3" cstate="print">
            <a:clrChange>
              <a:clrFrom>
                <a:srgbClr val="FEFEFE"/>
              </a:clrFrom>
              <a:clrTo>
                <a:srgbClr val="FEFEFE">
                  <a:alpha val="0"/>
                </a:srgbClr>
              </a:clrTo>
            </a:clrChange>
          </a:blip>
          <a:srcRect l="5128" t="3687" r="3535" b="7822"/>
          <a:stretch>
            <a:fillRect/>
          </a:stretch>
        </p:blipFill>
        <p:spPr bwMode="auto">
          <a:xfrm>
            <a:off x="1905000" y="2362200"/>
            <a:ext cx="5410200" cy="3805238"/>
          </a:xfrm>
          <a:prstGeom prst="rect">
            <a:avLst/>
          </a:prstGeom>
          <a:noFill/>
          <a:ln w="9525">
            <a:noFill/>
            <a:miter lim="800000"/>
            <a:headEnd/>
            <a:tailEnd/>
          </a:ln>
        </p:spPr>
      </p:pic>
      <p:sp>
        <p:nvSpPr>
          <p:cNvPr id="44037" name="Text Box 5"/>
          <p:cNvSpPr txBox="1">
            <a:spLocks noChangeArrowheads="1"/>
          </p:cNvSpPr>
          <p:nvPr/>
        </p:nvSpPr>
        <p:spPr bwMode="auto">
          <a:xfrm>
            <a:off x="5638800" y="4343400"/>
            <a:ext cx="1295400" cy="914400"/>
          </a:xfrm>
          <a:prstGeom prst="rect">
            <a:avLst/>
          </a:prstGeom>
          <a:noFill/>
          <a:ln w="9525" algn="ctr">
            <a:noFill/>
            <a:miter lim="800000"/>
            <a:headEnd/>
            <a:tailEnd/>
          </a:ln>
          <a:effectLst/>
        </p:spPr>
        <p:txBody>
          <a:bodyPr/>
          <a:lstStyle/>
          <a:p>
            <a:pPr algn="ctr" defTabSz="717550">
              <a:lnSpc>
                <a:spcPct val="80000"/>
              </a:lnSpc>
            </a:pPr>
            <a:r>
              <a:rPr kumimoji="1" lang="zh-CN" altLang="en-US" sz="2000" b="1">
                <a:solidFill>
                  <a:srgbClr val="CC0000"/>
                </a:solidFill>
                <a:latin typeface="Times New Roman" pitchFamily="18" charset="0"/>
                <a:ea typeface="黑体" pitchFamily="2" charset="-122"/>
              </a:rPr>
              <a:t>计算机硬件仅仅知道</a:t>
            </a:r>
            <a:r>
              <a:rPr kumimoji="1" lang="en-US" altLang="zh-CN" sz="2000" b="1">
                <a:solidFill>
                  <a:srgbClr val="CC0000"/>
                </a:solidFill>
                <a:latin typeface="Times New Roman" pitchFamily="18" charset="0"/>
                <a:ea typeface="黑体" pitchFamily="2" charset="-122"/>
              </a:rPr>
              <a:t>0</a:t>
            </a:r>
            <a:r>
              <a:rPr kumimoji="1" lang="zh-CN" altLang="en-US" sz="2000" b="1">
                <a:solidFill>
                  <a:srgbClr val="CC0000"/>
                </a:solidFill>
                <a:latin typeface="Times New Roman" pitchFamily="18" charset="0"/>
                <a:ea typeface="黑体" pitchFamily="2" charset="-122"/>
              </a:rPr>
              <a:t>和</a:t>
            </a:r>
            <a:r>
              <a:rPr kumimoji="1" lang="en-US" altLang="zh-CN" sz="2000" b="1">
                <a:solidFill>
                  <a:srgbClr val="CC0000"/>
                </a:solidFill>
                <a:latin typeface="Times New Roman" pitchFamily="18" charset="0"/>
                <a:ea typeface="黑体" pitchFamily="2" charset="-122"/>
              </a:rPr>
              <a:t>1</a:t>
            </a:r>
          </a:p>
        </p:txBody>
      </p:sp>
      <p:sp>
        <p:nvSpPr>
          <p:cNvPr id="44038" name="Text Box 6"/>
          <p:cNvSpPr txBox="1">
            <a:spLocks noChangeArrowheads="1"/>
          </p:cNvSpPr>
          <p:nvPr/>
        </p:nvSpPr>
        <p:spPr bwMode="auto">
          <a:xfrm>
            <a:off x="1828800" y="4343400"/>
            <a:ext cx="1219200" cy="766763"/>
          </a:xfrm>
          <a:prstGeom prst="rect">
            <a:avLst/>
          </a:prstGeom>
          <a:noFill/>
          <a:ln w="9525">
            <a:noFill/>
            <a:miter lim="800000"/>
            <a:headEnd/>
            <a:tailEnd/>
          </a:ln>
        </p:spPr>
        <p:txBody>
          <a:bodyPr/>
          <a:lstStyle/>
          <a:p>
            <a:pPr algn="ctr" defTabSz="717550">
              <a:lnSpc>
                <a:spcPct val="80000"/>
              </a:lnSpc>
            </a:pPr>
            <a:r>
              <a:rPr kumimoji="1" lang="zh-CN" altLang="en-US" sz="2000" b="1">
                <a:solidFill>
                  <a:srgbClr val="CC0000"/>
                </a:solidFill>
                <a:latin typeface="Times New Roman" pitchFamily="18" charset="0"/>
                <a:ea typeface="黑体" pitchFamily="2" charset="-122"/>
              </a:rPr>
              <a:t>有问题需要计算机解决的人</a:t>
            </a:r>
            <a:endParaRPr kumimoji="1" lang="zh-CN" altLang="en-US" sz="2000" b="1">
              <a:solidFill>
                <a:srgbClr val="CC0000"/>
              </a:solidFill>
              <a:ea typeface="黑体" pitchFamily="2" charset="-122"/>
            </a:endParaRPr>
          </a:p>
        </p:txBody>
      </p:sp>
      <p:sp>
        <p:nvSpPr>
          <p:cNvPr id="44039" name="Text Box 7"/>
          <p:cNvSpPr txBox="1">
            <a:spLocks noChangeArrowheads="1"/>
          </p:cNvSpPr>
          <p:nvPr/>
        </p:nvSpPr>
        <p:spPr bwMode="auto">
          <a:xfrm>
            <a:off x="3429000" y="5410200"/>
            <a:ext cx="1676400" cy="392113"/>
          </a:xfrm>
          <a:prstGeom prst="rect">
            <a:avLst/>
          </a:prstGeom>
          <a:noFill/>
          <a:ln w="9525" algn="ctr">
            <a:noFill/>
            <a:miter lim="800000"/>
            <a:headEnd/>
            <a:tailEnd/>
          </a:ln>
          <a:effectLst/>
        </p:spPr>
        <p:txBody>
          <a:bodyPr/>
          <a:lstStyle/>
          <a:p>
            <a:pPr algn="ctr" defTabSz="717550">
              <a:lnSpc>
                <a:spcPct val="80000"/>
              </a:lnSpc>
            </a:pPr>
            <a:r>
              <a:rPr kumimoji="1" lang="zh-CN" altLang="en-US" sz="2000" b="1">
                <a:solidFill>
                  <a:srgbClr val="CC0000"/>
                </a:solidFill>
                <a:latin typeface="Times New Roman" pitchFamily="18" charset="0"/>
                <a:ea typeface="黑体" pitchFamily="2" charset="-122"/>
              </a:rPr>
              <a:t>交流的鸿沟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strips(downRight)">
                                      <p:cBhvr>
                                        <p:cTn id="7" dur="500"/>
                                        <p:tgtEl>
                                          <p:spTgt spid="440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4036"/>
                                        </p:tgtEl>
                                        <p:attrNameLst>
                                          <p:attrName>style.visibility</p:attrName>
                                        </p:attrNameLst>
                                      </p:cBhvr>
                                      <p:to>
                                        <p:strVal val="visible"/>
                                      </p:to>
                                    </p:set>
                                    <p:anim calcmode="lin" valueType="num">
                                      <p:cBhvr additive="base">
                                        <p:cTn id="12" dur="500" fill="hold"/>
                                        <p:tgtEl>
                                          <p:spTgt spid="44036"/>
                                        </p:tgtEl>
                                        <p:attrNameLst>
                                          <p:attrName>ppt_x</p:attrName>
                                        </p:attrNameLst>
                                      </p:cBhvr>
                                      <p:tavLst>
                                        <p:tav tm="0">
                                          <p:val>
                                            <p:strVal val="#ppt_x"/>
                                          </p:val>
                                        </p:tav>
                                        <p:tav tm="100000">
                                          <p:val>
                                            <p:strVal val="#ppt_x"/>
                                          </p:val>
                                        </p:tav>
                                      </p:tavLst>
                                    </p:anim>
                                    <p:anim calcmode="lin" valueType="num">
                                      <p:cBhvr additive="base">
                                        <p:cTn id="13" dur="500" fill="hold"/>
                                        <p:tgtEl>
                                          <p:spTgt spid="4403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4038"/>
                                        </p:tgtEl>
                                        <p:attrNameLst>
                                          <p:attrName>style.visibility</p:attrName>
                                        </p:attrNameLst>
                                      </p:cBhvr>
                                      <p:to>
                                        <p:strVal val="visible"/>
                                      </p:to>
                                    </p:set>
                                    <p:anim calcmode="lin" valueType="num">
                                      <p:cBhvr additive="base">
                                        <p:cTn id="18" dur="500" fill="hold"/>
                                        <p:tgtEl>
                                          <p:spTgt spid="44038"/>
                                        </p:tgtEl>
                                        <p:attrNameLst>
                                          <p:attrName>ppt_x</p:attrName>
                                        </p:attrNameLst>
                                      </p:cBhvr>
                                      <p:tavLst>
                                        <p:tav tm="0">
                                          <p:val>
                                            <p:strVal val="#ppt_x"/>
                                          </p:val>
                                        </p:tav>
                                        <p:tav tm="100000">
                                          <p:val>
                                            <p:strVal val="#ppt_x"/>
                                          </p:val>
                                        </p:tav>
                                      </p:tavLst>
                                    </p:anim>
                                    <p:anim calcmode="lin" valueType="num">
                                      <p:cBhvr additive="base">
                                        <p:cTn id="19" dur="500" fill="hold"/>
                                        <p:tgtEl>
                                          <p:spTgt spid="4403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4037"/>
                                        </p:tgtEl>
                                        <p:attrNameLst>
                                          <p:attrName>style.visibility</p:attrName>
                                        </p:attrNameLst>
                                      </p:cBhvr>
                                      <p:to>
                                        <p:strVal val="visible"/>
                                      </p:to>
                                    </p:set>
                                    <p:anim calcmode="lin" valueType="num">
                                      <p:cBhvr additive="base">
                                        <p:cTn id="24" dur="500" fill="hold"/>
                                        <p:tgtEl>
                                          <p:spTgt spid="44037"/>
                                        </p:tgtEl>
                                        <p:attrNameLst>
                                          <p:attrName>ppt_x</p:attrName>
                                        </p:attrNameLst>
                                      </p:cBhvr>
                                      <p:tavLst>
                                        <p:tav tm="0">
                                          <p:val>
                                            <p:strVal val="#ppt_x"/>
                                          </p:val>
                                        </p:tav>
                                        <p:tav tm="100000">
                                          <p:val>
                                            <p:strVal val="#ppt_x"/>
                                          </p:val>
                                        </p:tav>
                                      </p:tavLst>
                                    </p:anim>
                                    <p:anim calcmode="lin" valueType="num">
                                      <p:cBhvr additive="base">
                                        <p:cTn id="25" dur="500" fill="hold"/>
                                        <p:tgtEl>
                                          <p:spTgt spid="4403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4039"/>
                                        </p:tgtEl>
                                        <p:attrNameLst>
                                          <p:attrName>style.visibility</p:attrName>
                                        </p:attrNameLst>
                                      </p:cBhvr>
                                      <p:to>
                                        <p:strVal val="visible"/>
                                      </p:to>
                                    </p:set>
                                    <p:anim calcmode="lin" valueType="num">
                                      <p:cBhvr additive="base">
                                        <p:cTn id="30" dur="500" fill="hold"/>
                                        <p:tgtEl>
                                          <p:spTgt spid="44039"/>
                                        </p:tgtEl>
                                        <p:attrNameLst>
                                          <p:attrName>ppt_x</p:attrName>
                                        </p:attrNameLst>
                                      </p:cBhvr>
                                      <p:tavLst>
                                        <p:tav tm="0">
                                          <p:val>
                                            <p:strVal val="#ppt_x"/>
                                          </p:val>
                                        </p:tav>
                                        <p:tav tm="100000">
                                          <p:val>
                                            <p:strVal val="#ppt_x"/>
                                          </p:val>
                                        </p:tav>
                                      </p:tavLst>
                                    </p:anim>
                                    <p:anim calcmode="lin" valueType="num">
                                      <p:cBhvr additive="base">
                                        <p:cTn id="31" dur="500" fill="hold"/>
                                        <p:tgtEl>
                                          <p:spTgt spid="440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p:bldP spid="44038" grpId="0"/>
      <p:bldP spid="440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56DF4041-53DC-469A-80B3-2BE8E262FE4D}" type="datetime1">
              <a:rPr lang="zh-CN" altLang="en-US"/>
              <a:pPr/>
              <a:t>2018/12/24</a:t>
            </a:fld>
            <a:endParaRPr lang="en-US" altLang="zh-CN"/>
          </a:p>
        </p:txBody>
      </p:sp>
      <p:sp>
        <p:nvSpPr>
          <p:cNvPr id="9" name="灯片编号占位符 4"/>
          <p:cNvSpPr>
            <a:spLocks noGrp="1"/>
          </p:cNvSpPr>
          <p:nvPr>
            <p:ph type="sldNum" sz="quarter" idx="11"/>
          </p:nvPr>
        </p:nvSpPr>
        <p:spPr/>
        <p:txBody>
          <a:bodyPr/>
          <a:lstStyle/>
          <a:p>
            <a:fld id="{AEFD0C2B-4614-430B-A62A-E6D70B5A9622}" type="slidenum">
              <a:rPr lang="en-US" altLang="zh-CN"/>
              <a:pPr/>
              <a:t>19</a:t>
            </a:fld>
            <a:endParaRPr lang="en-US" altLang="zh-CN"/>
          </a:p>
        </p:txBody>
      </p:sp>
      <p:sp>
        <p:nvSpPr>
          <p:cNvPr id="45058" name="Rectangle 2"/>
          <p:cNvSpPr>
            <a:spLocks noGrp="1" noChangeArrowheads="1"/>
          </p:cNvSpPr>
          <p:nvPr>
            <p:ph type="title"/>
          </p:nvPr>
        </p:nvSpPr>
        <p:spPr/>
        <p:txBody>
          <a:bodyPr/>
          <a:lstStyle/>
          <a:p>
            <a:r>
              <a:rPr lang="en-US" altLang="zh-CN" sz="3200"/>
              <a:t>6.2 </a:t>
            </a:r>
            <a:r>
              <a:rPr lang="zh-CN" altLang="en-US" sz="3200"/>
              <a:t>程序设计语言</a:t>
            </a:r>
          </a:p>
        </p:txBody>
      </p:sp>
      <p:sp>
        <p:nvSpPr>
          <p:cNvPr id="45059" name="Rectangle 3"/>
          <p:cNvSpPr>
            <a:spLocks noGrp="1" noChangeArrowheads="1"/>
          </p:cNvSpPr>
          <p:nvPr>
            <p:ph type="body" idx="1"/>
          </p:nvPr>
        </p:nvSpPr>
        <p:spPr/>
        <p:txBody>
          <a:bodyPr/>
          <a:lstStyle/>
          <a:p>
            <a:r>
              <a:rPr lang="zh-CN" altLang="en-US">
                <a:solidFill>
                  <a:srgbClr val="CC0000"/>
                </a:solidFill>
              </a:rPr>
              <a:t>程序设计语言</a:t>
            </a:r>
            <a:r>
              <a:rPr lang="zh-CN" altLang="en-US"/>
              <a:t>指编写计算机程序所用的语言</a:t>
            </a:r>
            <a:r>
              <a:rPr lang="en-US" altLang="zh-CN"/>
              <a:t>, </a:t>
            </a:r>
            <a:r>
              <a:rPr lang="zh-CN" altLang="en-US"/>
              <a:t>是人与计算机进行交流的工具。</a:t>
            </a:r>
          </a:p>
        </p:txBody>
      </p:sp>
      <p:pic>
        <p:nvPicPr>
          <p:cNvPr id="45060" name="Picture 4"/>
          <p:cNvPicPr>
            <a:picLocks noChangeAspect="1" noChangeArrowheads="1"/>
          </p:cNvPicPr>
          <p:nvPr/>
        </p:nvPicPr>
        <p:blipFill>
          <a:blip r:embed="rId2" cstate="print">
            <a:clrChange>
              <a:clrFrom>
                <a:srgbClr val="FEFEFE"/>
              </a:clrFrom>
              <a:clrTo>
                <a:srgbClr val="FEFEFE">
                  <a:alpha val="0"/>
                </a:srgbClr>
              </a:clrTo>
            </a:clrChange>
          </a:blip>
          <a:srcRect l="4570" t="3371" r="5376" b="7866"/>
          <a:stretch>
            <a:fillRect/>
          </a:stretch>
        </p:blipFill>
        <p:spPr bwMode="auto">
          <a:xfrm>
            <a:off x="1828800" y="1905000"/>
            <a:ext cx="5884863" cy="3762375"/>
          </a:xfrm>
          <a:prstGeom prst="rect">
            <a:avLst/>
          </a:prstGeom>
          <a:noFill/>
          <a:ln w="9525" algn="ctr">
            <a:noFill/>
            <a:miter lim="800000"/>
            <a:headEnd/>
            <a:tailEnd/>
          </a:ln>
          <a:effectLst/>
        </p:spPr>
      </p:pic>
      <p:sp>
        <p:nvSpPr>
          <p:cNvPr id="45061" name="Text Box 5"/>
          <p:cNvSpPr txBox="1">
            <a:spLocks noChangeArrowheads="1"/>
          </p:cNvSpPr>
          <p:nvPr/>
        </p:nvSpPr>
        <p:spPr bwMode="auto">
          <a:xfrm>
            <a:off x="3465513" y="2819400"/>
            <a:ext cx="2406650" cy="457200"/>
          </a:xfrm>
          <a:prstGeom prst="rect">
            <a:avLst/>
          </a:prstGeom>
          <a:noFill/>
          <a:ln w="9525" algn="ctr">
            <a:noFill/>
            <a:miter lim="800000"/>
            <a:headEnd/>
            <a:tailEnd/>
          </a:ln>
          <a:effectLst/>
        </p:spPr>
        <p:txBody>
          <a:bodyPr/>
          <a:lstStyle/>
          <a:p>
            <a:pPr algn="ctr" defTabSz="717550">
              <a:lnSpc>
                <a:spcPct val="80000"/>
              </a:lnSpc>
            </a:pPr>
            <a:r>
              <a:rPr kumimoji="1" lang="zh-CN" altLang="en-US" sz="2000" b="1">
                <a:solidFill>
                  <a:srgbClr val="CC0000"/>
                </a:solidFill>
                <a:latin typeface="Times New Roman" pitchFamily="18" charset="0"/>
                <a:ea typeface="黑体" pitchFamily="2" charset="-122"/>
              </a:rPr>
              <a:t>程序设计语言</a:t>
            </a:r>
          </a:p>
        </p:txBody>
      </p:sp>
      <p:sp>
        <p:nvSpPr>
          <p:cNvPr id="45062" name="Text Box 6"/>
          <p:cNvSpPr txBox="1">
            <a:spLocks noChangeArrowheads="1"/>
          </p:cNvSpPr>
          <p:nvPr/>
        </p:nvSpPr>
        <p:spPr bwMode="auto">
          <a:xfrm>
            <a:off x="6056313" y="3886200"/>
            <a:ext cx="1295400" cy="914400"/>
          </a:xfrm>
          <a:prstGeom prst="rect">
            <a:avLst/>
          </a:prstGeom>
          <a:noFill/>
          <a:ln w="9525" algn="ctr">
            <a:noFill/>
            <a:miter lim="800000"/>
            <a:headEnd/>
            <a:tailEnd/>
          </a:ln>
          <a:effectLst/>
        </p:spPr>
        <p:txBody>
          <a:bodyPr/>
          <a:lstStyle/>
          <a:p>
            <a:pPr algn="ctr" defTabSz="717550">
              <a:lnSpc>
                <a:spcPct val="80000"/>
              </a:lnSpc>
            </a:pPr>
            <a:r>
              <a:rPr kumimoji="1" lang="zh-CN" altLang="en-US" sz="2000" b="1">
                <a:solidFill>
                  <a:srgbClr val="CC0000"/>
                </a:solidFill>
                <a:latin typeface="Times New Roman" pitchFamily="18" charset="0"/>
                <a:ea typeface="黑体" pitchFamily="2" charset="-122"/>
              </a:rPr>
              <a:t>计算机硬件仅仅知道</a:t>
            </a:r>
            <a:r>
              <a:rPr kumimoji="1" lang="en-US" altLang="zh-CN" sz="2000" b="1">
                <a:solidFill>
                  <a:srgbClr val="CC0000"/>
                </a:solidFill>
                <a:latin typeface="Times New Roman" pitchFamily="18" charset="0"/>
                <a:ea typeface="黑体" pitchFamily="2" charset="-122"/>
              </a:rPr>
              <a:t>0</a:t>
            </a:r>
            <a:r>
              <a:rPr kumimoji="1" lang="zh-CN" altLang="en-US" sz="2000" b="1">
                <a:solidFill>
                  <a:srgbClr val="CC0000"/>
                </a:solidFill>
                <a:latin typeface="Times New Roman" pitchFamily="18" charset="0"/>
                <a:ea typeface="黑体" pitchFamily="2" charset="-122"/>
              </a:rPr>
              <a:t>和</a:t>
            </a:r>
            <a:r>
              <a:rPr kumimoji="1" lang="en-US" altLang="zh-CN" sz="2000" b="1">
                <a:solidFill>
                  <a:srgbClr val="CC0000"/>
                </a:solidFill>
                <a:latin typeface="Times New Roman" pitchFamily="18" charset="0"/>
                <a:ea typeface="黑体" pitchFamily="2" charset="-122"/>
              </a:rPr>
              <a:t>1</a:t>
            </a:r>
          </a:p>
        </p:txBody>
      </p:sp>
      <p:sp>
        <p:nvSpPr>
          <p:cNvPr id="45063" name="Text Box 7"/>
          <p:cNvSpPr txBox="1">
            <a:spLocks noChangeArrowheads="1"/>
          </p:cNvSpPr>
          <p:nvPr/>
        </p:nvSpPr>
        <p:spPr bwMode="auto">
          <a:xfrm>
            <a:off x="2246313" y="3886200"/>
            <a:ext cx="1219200" cy="766763"/>
          </a:xfrm>
          <a:prstGeom prst="rect">
            <a:avLst/>
          </a:prstGeom>
          <a:noFill/>
          <a:ln w="9525">
            <a:noFill/>
            <a:miter lim="800000"/>
            <a:headEnd/>
            <a:tailEnd/>
          </a:ln>
        </p:spPr>
        <p:txBody>
          <a:bodyPr/>
          <a:lstStyle/>
          <a:p>
            <a:pPr algn="ctr" defTabSz="717550">
              <a:lnSpc>
                <a:spcPct val="80000"/>
              </a:lnSpc>
            </a:pPr>
            <a:r>
              <a:rPr kumimoji="1" lang="zh-CN" altLang="en-US" sz="2000" b="1">
                <a:solidFill>
                  <a:srgbClr val="CC0000"/>
                </a:solidFill>
                <a:latin typeface="Times New Roman" pitchFamily="18" charset="0"/>
                <a:ea typeface="黑体" pitchFamily="2" charset="-122"/>
              </a:rPr>
              <a:t>有问题需要计算机解决的人</a:t>
            </a:r>
            <a:endParaRPr kumimoji="1" lang="zh-CN" altLang="en-US" sz="2000" b="1">
              <a:solidFill>
                <a:srgbClr val="CC0000"/>
              </a:solidFill>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060"/>
                                        </p:tgtEl>
                                        <p:attrNameLst>
                                          <p:attrName>style.visibility</p:attrName>
                                        </p:attrNameLst>
                                      </p:cBhvr>
                                      <p:to>
                                        <p:strVal val="visible"/>
                                      </p:to>
                                    </p:set>
                                    <p:anim calcmode="lin" valueType="num">
                                      <p:cBhvr additive="base">
                                        <p:cTn id="7" dur="500" fill="hold"/>
                                        <p:tgtEl>
                                          <p:spTgt spid="45060"/>
                                        </p:tgtEl>
                                        <p:attrNameLst>
                                          <p:attrName>ppt_x</p:attrName>
                                        </p:attrNameLst>
                                      </p:cBhvr>
                                      <p:tavLst>
                                        <p:tav tm="0">
                                          <p:val>
                                            <p:strVal val="#ppt_x"/>
                                          </p:val>
                                        </p:tav>
                                        <p:tav tm="100000">
                                          <p:val>
                                            <p:strVal val="#ppt_x"/>
                                          </p:val>
                                        </p:tav>
                                      </p:tavLst>
                                    </p:anim>
                                    <p:anim calcmode="lin" valueType="num">
                                      <p:cBhvr additive="base">
                                        <p:cTn id="8" dur="500" fill="hold"/>
                                        <p:tgtEl>
                                          <p:spTgt spid="4506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5063"/>
                                        </p:tgtEl>
                                        <p:attrNameLst>
                                          <p:attrName>style.visibility</p:attrName>
                                        </p:attrNameLst>
                                      </p:cBhvr>
                                      <p:to>
                                        <p:strVal val="visible"/>
                                      </p:to>
                                    </p:set>
                                    <p:anim calcmode="lin" valueType="num">
                                      <p:cBhvr additive="base">
                                        <p:cTn id="11" dur="500" fill="hold"/>
                                        <p:tgtEl>
                                          <p:spTgt spid="45063"/>
                                        </p:tgtEl>
                                        <p:attrNameLst>
                                          <p:attrName>ppt_x</p:attrName>
                                        </p:attrNameLst>
                                      </p:cBhvr>
                                      <p:tavLst>
                                        <p:tav tm="0">
                                          <p:val>
                                            <p:strVal val="#ppt_x"/>
                                          </p:val>
                                        </p:tav>
                                        <p:tav tm="100000">
                                          <p:val>
                                            <p:strVal val="#ppt_x"/>
                                          </p:val>
                                        </p:tav>
                                      </p:tavLst>
                                    </p:anim>
                                    <p:anim calcmode="lin" valueType="num">
                                      <p:cBhvr additive="base">
                                        <p:cTn id="12" dur="500" fill="hold"/>
                                        <p:tgtEl>
                                          <p:spTgt spid="4506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5062"/>
                                        </p:tgtEl>
                                        <p:attrNameLst>
                                          <p:attrName>style.visibility</p:attrName>
                                        </p:attrNameLst>
                                      </p:cBhvr>
                                      <p:to>
                                        <p:strVal val="visible"/>
                                      </p:to>
                                    </p:set>
                                    <p:anim calcmode="lin" valueType="num">
                                      <p:cBhvr additive="base">
                                        <p:cTn id="15" dur="500" fill="hold"/>
                                        <p:tgtEl>
                                          <p:spTgt spid="45062"/>
                                        </p:tgtEl>
                                        <p:attrNameLst>
                                          <p:attrName>ppt_x</p:attrName>
                                        </p:attrNameLst>
                                      </p:cBhvr>
                                      <p:tavLst>
                                        <p:tav tm="0">
                                          <p:val>
                                            <p:strVal val="#ppt_x"/>
                                          </p:val>
                                        </p:tav>
                                        <p:tav tm="100000">
                                          <p:val>
                                            <p:strVal val="#ppt_x"/>
                                          </p:val>
                                        </p:tav>
                                      </p:tavLst>
                                    </p:anim>
                                    <p:anim calcmode="lin" valueType="num">
                                      <p:cBhvr additive="base">
                                        <p:cTn id="16" dur="500" fill="hold"/>
                                        <p:tgtEl>
                                          <p:spTgt spid="4506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5061"/>
                                        </p:tgtEl>
                                        <p:attrNameLst>
                                          <p:attrName>style.visibility</p:attrName>
                                        </p:attrNameLst>
                                      </p:cBhvr>
                                      <p:to>
                                        <p:strVal val="visible"/>
                                      </p:to>
                                    </p:set>
                                    <p:anim calcmode="lin" valueType="num">
                                      <p:cBhvr additive="base">
                                        <p:cTn id="21" dur="500" fill="hold"/>
                                        <p:tgtEl>
                                          <p:spTgt spid="45061"/>
                                        </p:tgtEl>
                                        <p:attrNameLst>
                                          <p:attrName>ppt_x</p:attrName>
                                        </p:attrNameLst>
                                      </p:cBhvr>
                                      <p:tavLst>
                                        <p:tav tm="0">
                                          <p:val>
                                            <p:strVal val="#ppt_x"/>
                                          </p:val>
                                        </p:tav>
                                        <p:tav tm="100000">
                                          <p:val>
                                            <p:strVal val="#ppt_x"/>
                                          </p:val>
                                        </p:tav>
                                      </p:tavLst>
                                    </p:anim>
                                    <p:anim calcmode="lin" valueType="num">
                                      <p:cBhvr additive="base">
                                        <p:cTn id="22" dur="500" fill="hold"/>
                                        <p:tgtEl>
                                          <p:spTgt spid="450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p:bldP spid="45062" grpId="0"/>
      <p:bldP spid="4506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日期占位符 3"/>
          <p:cNvSpPr>
            <a:spLocks noGrp="1"/>
          </p:cNvSpPr>
          <p:nvPr>
            <p:ph type="dt" sz="half" idx="10"/>
          </p:nvPr>
        </p:nvSpPr>
        <p:spPr/>
        <p:txBody>
          <a:bodyPr/>
          <a:lstStyle/>
          <a:p>
            <a:fld id="{36C5C426-0ADC-4AA5-91EE-6A23C9B9BCED}" type="datetime1">
              <a:rPr lang="zh-CN" altLang="en-US"/>
              <a:pPr/>
              <a:t>2018/12/24</a:t>
            </a:fld>
            <a:endParaRPr lang="en-US" altLang="zh-CN"/>
          </a:p>
        </p:txBody>
      </p:sp>
      <p:sp>
        <p:nvSpPr>
          <p:cNvPr id="27" name="灯片编号占位符 4"/>
          <p:cNvSpPr>
            <a:spLocks noGrp="1"/>
          </p:cNvSpPr>
          <p:nvPr>
            <p:ph type="sldNum" sz="quarter" idx="11"/>
          </p:nvPr>
        </p:nvSpPr>
        <p:spPr/>
        <p:txBody>
          <a:bodyPr/>
          <a:lstStyle/>
          <a:p>
            <a:fld id="{B153BEE3-0AFD-4580-B781-09A5EC11BEC0}" type="slidenum">
              <a:rPr lang="en-US" altLang="zh-CN"/>
              <a:pPr/>
              <a:t>2</a:t>
            </a:fld>
            <a:endParaRPr lang="en-US" altLang="zh-CN"/>
          </a:p>
        </p:txBody>
      </p:sp>
      <p:sp>
        <p:nvSpPr>
          <p:cNvPr id="10242" name="Rectangle 2"/>
          <p:cNvSpPr>
            <a:spLocks noGrp="1" noChangeArrowheads="1"/>
          </p:cNvSpPr>
          <p:nvPr>
            <p:ph type="title"/>
          </p:nvPr>
        </p:nvSpPr>
        <p:spPr/>
        <p:txBody>
          <a:bodyPr/>
          <a:lstStyle/>
          <a:p>
            <a:r>
              <a:rPr lang="zh-CN" altLang="en-US"/>
              <a:t>第六章 编码</a:t>
            </a:r>
          </a:p>
        </p:txBody>
      </p:sp>
      <p:sp>
        <p:nvSpPr>
          <p:cNvPr id="10243" name="AutoShape 3"/>
          <p:cNvSpPr>
            <a:spLocks noChangeArrowheads="1"/>
          </p:cNvSpPr>
          <p:nvPr/>
        </p:nvSpPr>
        <p:spPr bwMode="auto">
          <a:xfrm>
            <a:off x="2438400" y="1295400"/>
            <a:ext cx="22098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r>
              <a:rPr lang="zh-CN" altLang="en-US" sz="2200" b="1">
                <a:solidFill>
                  <a:srgbClr val="CC0000"/>
                </a:solidFill>
                <a:ea typeface="黑体" pitchFamily="2" charset="-122"/>
              </a:rPr>
              <a:t>问题定义</a:t>
            </a:r>
          </a:p>
        </p:txBody>
      </p:sp>
      <p:sp>
        <p:nvSpPr>
          <p:cNvPr id="10244" name="AutoShape 4"/>
          <p:cNvSpPr>
            <a:spLocks noChangeArrowheads="1"/>
          </p:cNvSpPr>
          <p:nvPr/>
        </p:nvSpPr>
        <p:spPr bwMode="auto">
          <a:xfrm>
            <a:off x="2438400" y="2209800"/>
            <a:ext cx="22098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r>
              <a:rPr lang="zh-CN" altLang="en-US" sz="2200" b="1">
                <a:solidFill>
                  <a:srgbClr val="CC0000"/>
                </a:solidFill>
                <a:ea typeface="黑体" pitchFamily="2" charset="-122"/>
              </a:rPr>
              <a:t>可行性研究</a:t>
            </a:r>
          </a:p>
        </p:txBody>
      </p:sp>
      <p:sp>
        <p:nvSpPr>
          <p:cNvPr id="10245" name="AutoShape 5"/>
          <p:cNvSpPr>
            <a:spLocks noChangeArrowheads="1"/>
          </p:cNvSpPr>
          <p:nvPr/>
        </p:nvSpPr>
        <p:spPr bwMode="auto">
          <a:xfrm>
            <a:off x="2286000" y="3276600"/>
            <a:ext cx="2514600" cy="609600"/>
          </a:xfrm>
          <a:prstGeom prst="diamond">
            <a:avLst/>
          </a:prstGeom>
          <a:noFill/>
          <a:ln w="9525" algn="ctr">
            <a:solidFill>
              <a:schemeClr val="tx1"/>
            </a:solidFill>
            <a:miter lim="800000"/>
            <a:headEnd/>
            <a:tailEnd/>
          </a:ln>
          <a:effectLst/>
        </p:spPr>
        <p:txBody>
          <a:bodyPr wrap="none" anchor="ctr"/>
          <a:lstStyle/>
          <a:p>
            <a:pPr algn="ctr"/>
            <a:r>
              <a:rPr lang="zh-CN" altLang="en-US" sz="2200" b="1">
                <a:solidFill>
                  <a:srgbClr val="CC0000"/>
                </a:solidFill>
                <a:latin typeface="黑体" pitchFamily="2" charset="-122"/>
                <a:ea typeface="黑体" pitchFamily="2" charset="-122"/>
              </a:rPr>
              <a:t>可行否？</a:t>
            </a:r>
          </a:p>
        </p:txBody>
      </p:sp>
      <p:grpSp>
        <p:nvGrpSpPr>
          <p:cNvPr id="10246" name="Group 6"/>
          <p:cNvGrpSpPr>
            <a:grpSpLocks/>
          </p:cNvGrpSpPr>
          <p:nvPr/>
        </p:nvGrpSpPr>
        <p:grpSpPr bwMode="auto">
          <a:xfrm>
            <a:off x="4800600" y="3581400"/>
            <a:ext cx="846138" cy="1374775"/>
            <a:chOff x="3792" y="2430"/>
            <a:chExt cx="533" cy="866"/>
          </a:xfrm>
        </p:grpSpPr>
        <p:sp>
          <p:nvSpPr>
            <p:cNvPr id="10247" name="Rectangle 7"/>
            <p:cNvSpPr>
              <a:spLocks noChangeArrowheads="1"/>
            </p:cNvSpPr>
            <p:nvPr/>
          </p:nvSpPr>
          <p:spPr bwMode="auto">
            <a:xfrm>
              <a:off x="4032" y="2657"/>
              <a:ext cx="293" cy="269"/>
            </a:xfrm>
            <a:prstGeom prst="rect">
              <a:avLst/>
            </a:prstGeom>
            <a:noFill/>
            <a:ln w="9525">
              <a:noFill/>
              <a:miter lim="800000"/>
              <a:headEnd/>
              <a:tailEnd/>
            </a:ln>
            <a:effectLst/>
          </p:spPr>
          <p:txBody>
            <a:bodyPr wrap="none">
              <a:spAutoFit/>
            </a:bodyPr>
            <a:lstStyle/>
            <a:p>
              <a:pPr>
                <a:spcBef>
                  <a:spcPct val="30000"/>
                </a:spcBef>
              </a:pPr>
              <a:r>
                <a:rPr lang="zh-CN" altLang="en-US" sz="2200" b="1">
                  <a:solidFill>
                    <a:srgbClr val="CC0000"/>
                  </a:solidFill>
                  <a:ea typeface="黑体" pitchFamily="2" charset="-122"/>
                </a:rPr>
                <a:t>否</a:t>
              </a:r>
            </a:p>
          </p:txBody>
        </p:sp>
        <p:cxnSp>
          <p:nvCxnSpPr>
            <p:cNvPr id="10248" name="AutoShape 8"/>
            <p:cNvCxnSpPr>
              <a:cxnSpLocks noChangeShapeType="1"/>
              <a:endCxn id="10255" idx="0"/>
            </p:cNvCxnSpPr>
            <p:nvPr/>
          </p:nvCxnSpPr>
          <p:spPr bwMode="auto">
            <a:xfrm rot="16200000" flipH="1">
              <a:off x="3467" y="2755"/>
              <a:ext cx="866" cy="216"/>
            </a:xfrm>
            <a:prstGeom prst="bentConnector3">
              <a:avLst>
                <a:gd name="adj1" fmla="val -1968"/>
              </a:avLst>
            </a:prstGeom>
            <a:noFill/>
            <a:ln w="76200">
              <a:solidFill>
                <a:schemeClr val="accent2"/>
              </a:solidFill>
              <a:miter lim="800000"/>
              <a:headEnd/>
              <a:tailEnd type="triangle" w="med" len="med"/>
            </a:ln>
            <a:effectLst/>
          </p:spPr>
        </p:cxnSp>
      </p:grpSp>
      <p:grpSp>
        <p:nvGrpSpPr>
          <p:cNvPr id="10249" name="Group 9"/>
          <p:cNvGrpSpPr>
            <a:grpSpLocks/>
          </p:cNvGrpSpPr>
          <p:nvPr/>
        </p:nvGrpSpPr>
        <p:grpSpPr bwMode="auto">
          <a:xfrm>
            <a:off x="1600200" y="2998788"/>
            <a:ext cx="685800" cy="944562"/>
            <a:chOff x="1776" y="2063"/>
            <a:chExt cx="432" cy="595"/>
          </a:xfrm>
        </p:grpSpPr>
        <p:cxnSp>
          <p:nvCxnSpPr>
            <p:cNvPr id="10250" name="AutoShape 10"/>
            <p:cNvCxnSpPr>
              <a:cxnSpLocks noChangeShapeType="1"/>
              <a:stCxn id="10245" idx="1"/>
              <a:endCxn id="10262" idx="0"/>
            </p:cNvCxnSpPr>
            <p:nvPr/>
          </p:nvCxnSpPr>
          <p:spPr bwMode="auto">
            <a:xfrm rot="10800000" flipV="1">
              <a:off x="1968" y="2430"/>
              <a:ext cx="240" cy="228"/>
            </a:xfrm>
            <a:prstGeom prst="bentConnector2">
              <a:avLst/>
            </a:prstGeom>
            <a:noFill/>
            <a:ln w="76200">
              <a:solidFill>
                <a:schemeClr val="accent2"/>
              </a:solidFill>
              <a:miter lim="800000"/>
              <a:headEnd/>
              <a:tailEnd type="triangle" w="med" len="med"/>
            </a:ln>
            <a:effectLst/>
          </p:spPr>
        </p:cxnSp>
        <p:sp>
          <p:nvSpPr>
            <p:cNvPr id="10251" name="Rectangle 11"/>
            <p:cNvSpPr>
              <a:spLocks noChangeArrowheads="1"/>
            </p:cNvSpPr>
            <p:nvPr/>
          </p:nvSpPr>
          <p:spPr bwMode="auto">
            <a:xfrm>
              <a:off x="1776" y="2063"/>
              <a:ext cx="293" cy="269"/>
            </a:xfrm>
            <a:prstGeom prst="rect">
              <a:avLst/>
            </a:prstGeom>
            <a:noFill/>
            <a:ln w="9525">
              <a:noFill/>
              <a:miter lim="800000"/>
              <a:headEnd/>
              <a:tailEnd/>
            </a:ln>
            <a:effectLst/>
          </p:spPr>
          <p:txBody>
            <a:bodyPr wrap="none">
              <a:spAutoFit/>
            </a:bodyPr>
            <a:lstStyle/>
            <a:p>
              <a:r>
                <a:rPr lang="zh-CN" altLang="en-US" sz="2200" b="1">
                  <a:solidFill>
                    <a:srgbClr val="CC0000"/>
                  </a:solidFill>
                  <a:ea typeface="黑体" pitchFamily="2" charset="-122"/>
                </a:rPr>
                <a:t>是</a:t>
              </a:r>
            </a:p>
          </p:txBody>
        </p:sp>
      </p:grpSp>
      <p:cxnSp>
        <p:nvCxnSpPr>
          <p:cNvPr id="10252" name="AutoShape 12"/>
          <p:cNvCxnSpPr>
            <a:cxnSpLocks noChangeShapeType="1"/>
            <a:stCxn id="10243" idx="2"/>
            <a:endCxn id="10244" idx="0"/>
          </p:cNvCxnSpPr>
          <p:nvPr/>
        </p:nvCxnSpPr>
        <p:spPr bwMode="auto">
          <a:xfrm rot="5400000">
            <a:off x="3314700" y="1981200"/>
            <a:ext cx="457200" cy="0"/>
          </a:xfrm>
          <a:prstGeom prst="straightConnector1">
            <a:avLst/>
          </a:prstGeom>
          <a:noFill/>
          <a:ln w="76200">
            <a:solidFill>
              <a:schemeClr val="accent2"/>
            </a:solidFill>
            <a:round/>
            <a:headEnd/>
            <a:tailEnd type="triangle" w="med" len="med"/>
          </a:ln>
          <a:effectLst/>
        </p:spPr>
      </p:cxnSp>
      <p:cxnSp>
        <p:nvCxnSpPr>
          <p:cNvPr id="10253" name="AutoShape 13"/>
          <p:cNvCxnSpPr>
            <a:cxnSpLocks noChangeShapeType="1"/>
            <a:stCxn id="10244" idx="2"/>
            <a:endCxn id="10245" idx="0"/>
          </p:cNvCxnSpPr>
          <p:nvPr/>
        </p:nvCxnSpPr>
        <p:spPr bwMode="auto">
          <a:xfrm rot="5400000">
            <a:off x="3238500" y="2971800"/>
            <a:ext cx="609600" cy="0"/>
          </a:xfrm>
          <a:prstGeom prst="straightConnector1">
            <a:avLst/>
          </a:prstGeom>
          <a:noFill/>
          <a:ln w="76200">
            <a:solidFill>
              <a:schemeClr val="accent2"/>
            </a:solidFill>
            <a:round/>
            <a:headEnd/>
            <a:tailEnd type="triangle" w="med" len="med"/>
          </a:ln>
          <a:effectLst/>
        </p:spPr>
      </p:cxnSp>
      <p:sp>
        <p:nvSpPr>
          <p:cNvPr id="10254" name="AutoShape 14"/>
          <p:cNvSpPr>
            <a:spLocks noChangeArrowheads="1"/>
          </p:cNvSpPr>
          <p:nvPr/>
        </p:nvSpPr>
        <p:spPr bwMode="auto">
          <a:xfrm>
            <a:off x="762000" y="42672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r>
              <a:rPr lang="zh-CN" altLang="en-US" sz="2200" b="1">
                <a:solidFill>
                  <a:srgbClr val="CC0000"/>
                </a:solidFill>
                <a:ea typeface="黑体" pitchFamily="2" charset="-122"/>
              </a:rPr>
              <a:t>需求分析</a:t>
            </a:r>
          </a:p>
        </p:txBody>
      </p:sp>
      <p:sp>
        <p:nvSpPr>
          <p:cNvPr id="10255" name="AutoShape 15"/>
          <p:cNvSpPr>
            <a:spLocks noChangeArrowheads="1"/>
          </p:cNvSpPr>
          <p:nvPr/>
        </p:nvSpPr>
        <p:spPr bwMode="auto">
          <a:xfrm>
            <a:off x="4038600" y="4981575"/>
            <a:ext cx="2209800" cy="457200"/>
          </a:xfrm>
          <a:prstGeom prst="roundRect">
            <a:avLst>
              <a:gd name="adj" fmla="val 16667"/>
            </a:avLst>
          </a:prstGeom>
          <a:noFill/>
          <a:ln w="50800" algn="ctr">
            <a:solidFill>
              <a:srgbClr val="FF0000"/>
            </a:solidFill>
            <a:round/>
            <a:headEnd/>
            <a:tailEnd/>
          </a:ln>
          <a:effectLst/>
        </p:spPr>
        <p:txBody>
          <a:bodyPr wrap="none" anchor="ctr"/>
          <a:lstStyle/>
          <a:p>
            <a:pPr algn="ctr"/>
            <a:r>
              <a:rPr lang="zh-CN" altLang="en-US" sz="2200" b="1">
                <a:solidFill>
                  <a:srgbClr val="FF0000"/>
                </a:solidFill>
                <a:ea typeface="黑体" pitchFamily="2" charset="-122"/>
              </a:rPr>
              <a:t>终止项目</a:t>
            </a:r>
          </a:p>
        </p:txBody>
      </p:sp>
      <p:cxnSp>
        <p:nvCxnSpPr>
          <p:cNvPr id="10257" name="AutoShape 17"/>
          <p:cNvCxnSpPr>
            <a:cxnSpLocks noChangeShapeType="1"/>
            <a:stCxn id="10254" idx="2"/>
            <a:endCxn id="10265" idx="0"/>
          </p:cNvCxnSpPr>
          <p:nvPr/>
        </p:nvCxnSpPr>
        <p:spPr bwMode="auto">
          <a:xfrm rot="5400000">
            <a:off x="1676400" y="4914900"/>
            <a:ext cx="381000" cy="0"/>
          </a:xfrm>
          <a:prstGeom prst="straightConnector1">
            <a:avLst/>
          </a:prstGeom>
          <a:noFill/>
          <a:ln w="76200">
            <a:solidFill>
              <a:schemeClr val="accent2"/>
            </a:solidFill>
            <a:round/>
            <a:headEnd/>
            <a:tailEnd type="triangle" w="med" len="med"/>
          </a:ln>
          <a:effectLst/>
        </p:spPr>
      </p:cxnSp>
      <p:grpSp>
        <p:nvGrpSpPr>
          <p:cNvPr id="10258" name="Group 18"/>
          <p:cNvGrpSpPr>
            <a:grpSpLocks/>
          </p:cNvGrpSpPr>
          <p:nvPr/>
        </p:nvGrpSpPr>
        <p:grpSpPr bwMode="auto">
          <a:xfrm>
            <a:off x="990600" y="1066800"/>
            <a:ext cx="4038600" cy="1933575"/>
            <a:chOff x="1392" y="768"/>
            <a:chExt cx="2544" cy="1218"/>
          </a:xfrm>
        </p:grpSpPr>
        <p:sp>
          <p:nvSpPr>
            <p:cNvPr id="10259" name="Rectangle 19"/>
            <p:cNvSpPr>
              <a:spLocks noChangeArrowheads="1"/>
            </p:cNvSpPr>
            <p:nvPr/>
          </p:nvSpPr>
          <p:spPr bwMode="auto">
            <a:xfrm>
              <a:off x="2112" y="768"/>
              <a:ext cx="1824" cy="1218"/>
            </a:xfrm>
            <a:prstGeom prst="rect">
              <a:avLst/>
            </a:prstGeom>
            <a:noFill/>
            <a:ln w="38100">
              <a:solidFill>
                <a:schemeClr val="tx1"/>
              </a:solidFill>
              <a:prstDash val="sysDot"/>
              <a:miter lim="800000"/>
              <a:headEnd/>
              <a:tailEnd/>
            </a:ln>
            <a:effectLst/>
          </p:spPr>
          <p:txBody>
            <a:bodyPr wrap="none" anchor="ctr"/>
            <a:lstStyle/>
            <a:p>
              <a:endParaRPr lang="zh-CN" altLang="en-US"/>
            </a:p>
          </p:txBody>
        </p:sp>
        <p:sp>
          <p:nvSpPr>
            <p:cNvPr id="10260" name="AutoShape 20"/>
            <p:cNvSpPr>
              <a:spLocks noChangeArrowheads="1"/>
            </p:cNvSpPr>
            <p:nvPr/>
          </p:nvSpPr>
          <p:spPr bwMode="auto">
            <a:xfrm>
              <a:off x="1392" y="768"/>
              <a:ext cx="912" cy="528"/>
            </a:xfrm>
            <a:prstGeom prst="roundRect">
              <a:avLst>
                <a:gd name="adj" fmla="val 16667"/>
              </a:avLst>
            </a:prstGeom>
            <a:noFill/>
            <a:ln w="9525" algn="ctr">
              <a:noFill/>
              <a:round/>
              <a:headEnd/>
              <a:tailEnd/>
            </a:ln>
            <a:effectLst/>
          </p:spPr>
          <p:txBody>
            <a:bodyPr wrap="none" anchor="ctr"/>
            <a:lstStyle/>
            <a:p>
              <a:pPr algn="ctr"/>
              <a:r>
                <a:rPr lang="zh-CN" altLang="en-US" sz="2200" b="1">
                  <a:solidFill>
                    <a:srgbClr val="CC0000"/>
                  </a:solidFill>
                  <a:ea typeface="黑体" pitchFamily="2" charset="-122"/>
                </a:rPr>
                <a:t>计划</a:t>
              </a:r>
            </a:p>
            <a:p>
              <a:pPr algn="ctr"/>
              <a:r>
                <a:rPr lang="zh-CN" altLang="en-US" sz="2200" b="1">
                  <a:solidFill>
                    <a:srgbClr val="CC0000"/>
                  </a:solidFill>
                  <a:ea typeface="黑体" pitchFamily="2" charset="-122"/>
                </a:rPr>
                <a:t>时期</a:t>
              </a:r>
            </a:p>
          </p:txBody>
        </p:sp>
      </p:grpSp>
      <p:sp>
        <p:nvSpPr>
          <p:cNvPr id="10262" name="Rectangle 22"/>
          <p:cNvSpPr>
            <a:spLocks noChangeArrowheads="1"/>
          </p:cNvSpPr>
          <p:nvPr/>
        </p:nvSpPr>
        <p:spPr bwMode="auto">
          <a:xfrm>
            <a:off x="457200" y="3962400"/>
            <a:ext cx="2895600" cy="2667000"/>
          </a:xfrm>
          <a:prstGeom prst="rect">
            <a:avLst/>
          </a:prstGeom>
          <a:noFill/>
          <a:ln w="38100">
            <a:solidFill>
              <a:schemeClr val="tx1"/>
            </a:solidFill>
            <a:prstDash val="sysDot"/>
            <a:miter lim="800000"/>
            <a:headEnd/>
            <a:tailEnd/>
          </a:ln>
          <a:effectLst/>
        </p:spPr>
        <p:txBody>
          <a:bodyPr wrap="none" anchor="ctr"/>
          <a:lstStyle/>
          <a:p>
            <a:endParaRPr lang="zh-CN" altLang="en-US"/>
          </a:p>
        </p:txBody>
      </p:sp>
      <p:sp>
        <p:nvSpPr>
          <p:cNvPr id="10263" name="AutoShape 23"/>
          <p:cNvSpPr>
            <a:spLocks noChangeArrowheads="1"/>
          </p:cNvSpPr>
          <p:nvPr/>
        </p:nvSpPr>
        <p:spPr bwMode="auto">
          <a:xfrm>
            <a:off x="0" y="3228975"/>
            <a:ext cx="1524000" cy="762000"/>
          </a:xfrm>
          <a:prstGeom prst="roundRect">
            <a:avLst>
              <a:gd name="adj" fmla="val 16667"/>
            </a:avLst>
          </a:prstGeom>
          <a:noFill/>
          <a:ln w="9525" algn="ctr">
            <a:noFill/>
            <a:round/>
            <a:headEnd/>
            <a:tailEnd/>
          </a:ln>
          <a:effectLst/>
        </p:spPr>
        <p:txBody>
          <a:bodyPr wrap="none" anchor="ctr"/>
          <a:lstStyle/>
          <a:p>
            <a:pPr algn="ctr"/>
            <a:r>
              <a:rPr lang="zh-CN" altLang="en-US" sz="2200" b="1">
                <a:solidFill>
                  <a:srgbClr val="CC0000"/>
                </a:solidFill>
                <a:ea typeface="黑体" pitchFamily="2" charset="-122"/>
              </a:rPr>
              <a:t>开发</a:t>
            </a:r>
          </a:p>
          <a:p>
            <a:pPr algn="ctr"/>
            <a:r>
              <a:rPr lang="zh-CN" altLang="en-US" sz="2200" b="1">
                <a:solidFill>
                  <a:srgbClr val="CC0000"/>
                </a:solidFill>
                <a:ea typeface="黑体" pitchFamily="2" charset="-122"/>
              </a:rPr>
              <a:t>时期</a:t>
            </a:r>
          </a:p>
        </p:txBody>
      </p:sp>
      <p:sp>
        <p:nvSpPr>
          <p:cNvPr id="10264" name="Rectangle 24"/>
          <p:cNvSpPr>
            <a:spLocks noGrp="1" noChangeArrowheads="1"/>
          </p:cNvSpPr>
          <p:nvPr>
            <p:ph type="body" idx="1"/>
          </p:nvPr>
        </p:nvSpPr>
        <p:spPr>
          <a:xfrm>
            <a:off x="4953000" y="1219200"/>
            <a:ext cx="5715000" cy="2743200"/>
          </a:xfrm>
          <a:noFill/>
          <a:ln/>
        </p:spPr>
        <p:txBody>
          <a:bodyPr/>
          <a:lstStyle/>
          <a:p>
            <a:r>
              <a:rPr kumimoji="1" lang="zh-CN" altLang="en-US" u="sng" dirty="0">
                <a:solidFill>
                  <a:srgbClr val="CC0000"/>
                </a:solidFill>
              </a:rPr>
              <a:t>主要内容</a:t>
            </a:r>
          </a:p>
          <a:p>
            <a:pPr lvl="1"/>
            <a:r>
              <a:rPr kumimoji="1" lang="en-US" altLang="zh-CN" dirty="0">
                <a:solidFill>
                  <a:srgbClr val="0000FF"/>
                </a:solidFill>
              </a:rPr>
              <a:t>6.1 </a:t>
            </a:r>
            <a:r>
              <a:rPr kumimoji="1" lang="zh-CN" altLang="en-US" dirty="0">
                <a:solidFill>
                  <a:srgbClr val="0000FF"/>
                </a:solidFill>
              </a:rPr>
              <a:t>编码概念</a:t>
            </a:r>
          </a:p>
          <a:p>
            <a:pPr lvl="1"/>
            <a:r>
              <a:rPr kumimoji="1" lang="en-US" altLang="zh-CN" dirty="0">
                <a:solidFill>
                  <a:srgbClr val="0000FF"/>
                </a:solidFill>
              </a:rPr>
              <a:t>6.2 </a:t>
            </a:r>
            <a:r>
              <a:rPr kumimoji="1" lang="zh-CN" altLang="en-US" dirty="0">
                <a:solidFill>
                  <a:srgbClr val="0000FF"/>
                </a:solidFill>
              </a:rPr>
              <a:t>程序设计语言</a:t>
            </a:r>
          </a:p>
          <a:p>
            <a:pPr lvl="1"/>
            <a:r>
              <a:rPr kumimoji="1" lang="en-US" altLang="zh-CN" dirty="0">
                <a:solidFill>
                  <a:srgbClr val="0000FF"/>
                </a:solidFill>
              </a:rPr>
              <a:t>6.3 </a:t>
            </a:r>
            <a:r>
              <a:rPr kumimoji="1" lang="zh-CN" altLang="en-US" dirty="0">
                <a:solidFill>
                  <a:srgbClr val="0000FF"/>
                </a:solidFill>
              </a:rPr>
              <a:t>编码风格</a:t>
            </a:r>
          </a:p>
          <a:p>
            <a:pPr lvl="1"/>
            <a:r>
              <a:rPr kumimoji="1" lang="en-US" altLang="zh-CN" dirty="0">
                <a:solidFill>
                  <a:srgbClr val="0000FF"/>
                </a:solidFill>
              </a:rPr>
              <a:t>6.4 </a:t>
            </a:r>
            <a:r>
              <a:rPr kumimoji="1" lang="zh-CN" altLang="en-US" dirty="0">
                <a:solidFill>
                  <a:srgbClr val="0000FF"/>
                </a:solidFill>
              </a:rPr>
              <a:t>编码工具</a:t>
            </a:r>
          </a:p>
        </p:txBody>
      </p:sp>
      <p:sp>
        <p:nvSpPr>
          <p:cNvPr id="10265" name="AutoShape 25"/>
          <p:cNvSpPr>
            <a:spLocks noChangeArrowheads="1"/>
          </p:cNvSpPr>
          <p:nvPr/>
        </p:nvSpPr>
        <p:spPr bwMode="auto">
          <a:xfrm>
            <a:off x="762000" y="51054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r>
              <a:rPr lang="zh-CN" altLang="en-US" sz="2200" b="1">
                <a:solidFill>
                  <a:srgbClr val="CC0000"/>
                </a:solidFill>
                <a:ea typeface="黑体" pitchFamily="2" charset="-122"/>
              </a:rPr>
              <a:t>概要</a:t>
            </a:r>
            <a:r>
              <a:rPr lang="en-US" altLang="zh-CN" sz="2200" b="1">
                <a:solidFill>
                  <a:srgbClr val="CC0000"/>
                </a:solidFill>
                <a:ea typeface="黑体" pitchFamily="2" charset="-122"/>
              </a:rPr>
              <a:t>/</a:t>
            </a:r>
            <a:r>
              <a:rPr lang="zh-CN" altLang="en-US" sz="2200" b="1">
                <a:solidFill>
                  <a:srgbClr val="CC0000"/>
                </a:solidFill>
                <a:ea typeface="黑体" pitchFamily="2" charset="-122"/>
              </a:rPr>
              <a:t>详细设计</a:t>
            </a:r>
          </a:p>
        </p:txBody>
      </p:sp>
      <p:cxnSp>
        <p:nvCxnSpPr>
          <p:cNvPr id="10266" name="AutoShape 26"/>
          <p:cNvCxnSpPr>
            <a:cxnSpLocks noChangeShapeType="1"/>
            <a:stCxn id="10265" idx="2"/>
          </p:cNvCxnSpPr>
          <p:nvPr/>
        </p:nvCxnSpPr>
        <p:spPr bwMode="auto">
          <a:xfrm rot="5400000">
            <a:off x="1676400" y="5753100"/>
            <a:ext cx="381000" cy="0"/>
          </a:xfrm>
          <a:prstGeom prst="straightConnector1">
            <a:avLst/>
          </a:prstGeom>
          <a:noFill/>
          <a:ln w="76200">
            <a:solidFill>
              <a:schemeClr val="accent2"/>
            </a:solidFill>
            <a:round/>
            <a:headEnd/>
            <a:tailEnd type="triangle" w="med" len="med"/>
          </a:ln>
          <a:effectLst/>
        </p:spPr>
      </p:cxnSp>
      <p:sp>
        <p:nvSpPr>
          <p:cNvPr id="10267" name="AutoShape 27"/>
          <p:cNvSpPr>
            <a:spLocks noChangeArrowheads="1"/>
          </p:cNvSpPr>
          <p:nvPr/>
        </p:nvSpPr>
        <p:spPr bwMode="auto">
          <a:xfrm>
            <a:off x="762000" y="5943600"/>
            <a:ext cx="2209800" cy="457200"/>
          </a:xfrm>
          <a:prstGeom prst="roundRect">
            <a:avLst>
              <a:gd name="adj" fmla="val 16667"/>
            </a:avLst>
          </a:prstGeom>
          <a:solidFill>
            <a:srgbClr val="FF0000"/>
          </a:solidFill>
          <a:ln w="9525" algn="ctr">
            <a:solidFill>
              <a:schemeClr val="tx1"/>
            </a:solidFill>
            <a:round/>
            <a:headEnd/>
            <a:tailEnd/>
          </a:ln>
          <a:effectLst/>
        </p:spPr>
        <p:txBody>
          <a:bodyPr wrap="none" anchor="ctr"/>
          <a:lstStyle/>
          <a:p>
            <a:pPr algn="ctr"/>
            <a:r>
              <a:rPr lang="zh-CN" altLang="en-US" sz="2200" b="1">
                <a:solidFill>
                  <a:schemeClr val="bg1"/>
                </a:solidFill>
                <a:ea typeface="黑体" pitchFamily="2" charset="-122"/>
              </a:rPr>
              <a:t>编码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0266"/>
                                        </p:tgtEl>
                                        <p:attrNameLst>
                                          <p:attrName>style.visibility</p:attrName>
                                        </p:attrNameLst>
                                      </p:cBhvr>
                                      <p:to>
                                        <p:strVal val="visible"/>
                                      </p:to>
                                    </p:set>
                                    <p:animEffect transition="in" filter="strips(downRight)">
                                      <p:cBhvr>
                                        <p:cTn id="7" dur="500"/>
                                        <p:tgtEl>
                                          <p:spTgt spid="10266"/>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0267"/>
                                        </p:tgtEl>
                                        <p:attrNameLst>
                                          <p:attrName>style.visibility</p:attrName>
                                        </p:attrNameLst>
                                      </p:cBhvr>
                                      <p:to>
                                        <p:strVal val="visible"/>
                                      </p:to>
                                    </p:set>
                                    <p:animEffect transition="in" filter="strips(downRight)">
                                      <p:cBhvr>
                                        <p:cTn id="10" dur="500"/>
                                        <p:tgtEl>
                                          <p:spTgt spid="10267"/>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nodeType="clickEffect">
                                  <p:stCondLst>
                                    <p:cond delay="0"/>
                                  </p:stCondLst>
                                  <p:childTnLst>
                                    <p:set>
                                      <p:cBhvr>
                                        <p:cTn id="14" dur="1" fill="hold">
                                          <p:stCondLst>
                                            <p:cond delay="0"/>
                                          </p:stCondLst>
                                        </p:cTn>
                                        <p:tgtEl>
                                          <p:spTgt spid="10264">
                                            <p:txEl>
                                              <p:pRg st="0" end="0"/>
                                            </p:txEl>
                                          </p:spTgt>
                                        </p:tgtEl>
                                        <p:attrNameLst>
                                          <p:attrName>style.visibility</p:attrName>
                                        </p:attrNameLst>
                                      </p:cBhvr>
                                      <p:to>
                                        <p:strVal val="visible"/>
                                      </p:to>
                                    </p:set>
                                    <p:animEffect transition="in" filter="strips(downRight)">
                                      <p:cBhvr>
                                        <p:cTn id="15" dur="500"/>
                                        <p:tgtEl>
                                          <p:spTgt spid="1026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nodeType="clickEffect">
                                  <p:stCondLst>
                                    <p:cond delay="0"/>
                                  </p:stCondLst>
                                  <p:childTnLst>
                                    <p:set>
                                      <p:cBhvr>
                                        <p:cTn id="19" dur="1" fill="hold">
                                          <p:stCondLst>
                                            <p:cond delay="0"/>
                                          </p:stCondLst>
                                        </p:cTn>
                                        <p:tgtEl>
                                          <p:spTgt spid="10264">
                                            <p:txEl>
                                              <p:pRg st="1" end="1"/>
                                            </p:txEl>
                                          </p:spTgt>
                                        </p:tgtEl>
                                        <p:attrNameLst>
                                          <p:attrName>style.visibility</p:attrName>
                                        </p:attrNameLst>
                                      </p:cBhvr>
                                      <p:to>
                                        <p:strVal val="visible"/>
                                      </p:to>
                                    </p:set>
                                    <p:animEffect transition="in" filter="strips(downRight)">
                                      <p:cBhvr>
                                        <p:cTn id="20" dur="500"/>
                                        <p:tgtEl>
                                          <p:spTgt spid="1026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10264">
                                            <p:txEl>
                                              <p:pRg st="2" end="2"/>
                                            </p:txEl>
                                          </p:spTgt>
                                        </p:tgtEl>
                                        <p:attrNameLst>
                                          <p:attrName>style.visibility</p:attrName>
                                        </p:attrNameLst>
                                      </p:cBhvr>
                                      <p:to>
                                        <p:strVal val="visible"/>
                                      </p:to>
                                    </p:set>
                                    <p:animEffect transition="in" filter="strips(downRight)">
                                      <p:cBhvr>
                                        <p:cTn id="25" dur="500"/>
                                        <p:tgtEl>
                                          <p:spTgt spid="10264">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10264">
                                            <p:txEl>
                                              <p:pRg st="3" end="3"/>
                                            </p:txEl>
                                          </p:spTgt>
                                        </p:tgtEl>
                                        <p:attrNameLst>
                                          <p:attrName>style.visibility</p:attrName>
                                        </p:attrNameLst>
                                      </p:cBhvr>
                                      <p:to>
                                        <p:strVal val="visible"/>
                                      </p:to>
                                    </p:set>
                                    <p:animEffect transition="in" filter="strips(downRight)">
                                      <p:cBhvr>
                                        <p:cTn id="30" dur="500"/>
                                        <p:tgtEl>
                                          <p:spTgt spid="1026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10264">
                                            <p:txEl>
                                              <p:pRg st="4" end="4"/>
                                            </p:txEl>
                                          </p:spTgt>
                                        </p:tgtEl>
                                        <p:attrNameLst>
                                          <p:attrName>style.visibility</p:attrName>
                                        </p:attrNameLst>
                                      </p:cBhvr>
                                      <p:to>
                                        <p:strVal val="visible"/>
                                      </p:to>
                                    </p:set>
                                    <p:animEffect transition="in" filter="strips(downRight)">
                                      <p:cBhvr>
                                        <p:cTn id="35" dur="500"/>
                                        <p:tgtEl>
                                          <p:spTgt spid="1026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p:cNvSpPr>
            <a:spLocks noGrp="1"/>
          </p:cNvSpPr>
          <p:nvPr>
            <p:ph type="dt" sz="half" idx="10"/>
          </p:nvPr>
        </p:nvSpPr>
        <p:spPr/>
        <p:txBody>
          <a:bodyPr/>
          <a:lstStyle/>
          <a:p>
            <a:fld id="{50352838-5E5D-4864-B338-582C432C9E38}" type="datetime1">
              <a:rPr lang="zh-CN" altLang="en-US"/>
              <a:pPr/>
              <a:t>2018/12/24</a:t>
            </a:fld>
            <a:endParaRPr lang="en-US" altLang="zh-CN"/>
          </a:p>
        </p:txBody>
      </p:sp>
      <p:sp>
        <p:nvSpPr>
          <p:cNvPr id="16" name="灯片编号占位符 4"/>
          <p:cNvSpPr>
            <a:spLocks noGrp="1"/>
          </p:cNvSpPr>
          <p:nvPr>
            <p:ph type="sldNum" sz="quarter" idx="11"/>
          </p:nvPr>
        </p:nvSpPr>
        <p:spPr/>
        <p:txBody>
          <a:bodyPr/>
          <a:lstStyle/>
          <a:p>
            <a:fld id="{5CAF47EE-219A-4C40-AD52-CB8645DF95C9}" type="slidenum">
              <a:rPr lang="en-US" altLang="zh-CN"/>
              <a:pPr/>
              <a:t>20</a:t>
            </a:fld>
            <a:endParaRPr lang="en-US" altLang="zh-CN"/>
          </a:p>
        </p:txBody>
      </p:sp>
      <p:sp>
        <p:nvSpPr>
          <p:cNvPr id="46082" name="Rectangle 2"/>
          <p:cNvSpPr>
            <a:spLocks noGrp="1" noChangeArrowheads="1"/>
          </p:cNvSpPr>
          <p:nvPr>
            <p:ph type="title"/>
          </p:nvPr>
        </p:nvSpPr>
        <p:spPr/>
        <p:txBody>
          <a:bodyPr/>
          <a:lstStyle/>
          <a:p>
            <a:r>
              <a:rPr lang="en-US" altLang="zh-CN" sz="3200"/>
              <a:t>6.2.1 </a:t>
            </a:r>
            <a:r>
              <a:rPr lang="zh-CN" altLang="en-US" sz="3200"/>
              <a:t>程序设计语言分类</a:t>
            </a:r>
          </a:p>
        </p:txBody>
      </p:sp>
      <p:sp>
        <p:nvSpPr>
          <p:cNvPr id="46083" name="Rectangle 3"/>
          <p:cNvSpPr>
            <a:spLocks noGrp="1" noChangeArrowheads="1"/>
          </p:cNvSpPr>
          <p:nvPr>
            <p:ph type="body" idx="1"/>
          </p:nvPr>
        </p:nvSpPr>
        <p:spPr/>
        <p:txBody>
          <a:bodyPr/>
          <a:lstStyle/>
          <a:p>
            <a:r>
              <a:rPr lang="zh-CN" altLang="en-US">
                <a:solidFill>
                  <a:srgbClr val="CC0000"/>
                </a:solidFill>
              </a:rPr>
              <a:t>按发展过程，程序设计语言分为：</a:t>
            </a:r>
          </a:p>
        </p:txBody>
      </p:sp>
      <p:sp>
        <p:nvSpPr>
          <p:cNvPr id="46084" name="AutoShape 4"/>
          <p:cNvSpPr>
            <a:spLocks noChangeArrowheads="1"/>
          </p:cNvSpPr>
          <p:nvPr/>
        </p:nvSpPr>
        <p:spPr bwMode="auto">
          <a:xfrm>
            <a:off x="990600" y="2590800"/>
            <a:ext cx="2362200" cy="1066800"/>
          </a:xfrm>
          <a:prstGeom prst="roundRect">
            <a:avLst>
              <a:gd name="adj" fmla="val 16667"/>
            </a:avLst>
          </a:prstGeom>
          <a:noFill/>
          <a:ln w="9525" algn="ctr">
            <a:solidFill>
              <a:schemeClr val="tx1"/>
            </a:solidFill>
            <a:round/>
            <a:headEnd/>
            <a:tailEnd/>
          </a:ln>
          <a:effectLst/>
        </p:spPr>
        <p:txBody>
          <a:bodyPr wrap="none" anchor="ctr"/>
          <a:lstStyle/>
          <a:p>
            <a:pPr algn="ctr"/>
            <a:r>
              <a:rPr lang="zh-CN" altLang="en-US" sz="2400" b="1">
                <a:ea typeface="黑体" pitchFamily="2" charset="-122"/>
              </a:rPr>
              <a:t>低级语言</a:t>
            </a:r>
          </a:p>
        </p:txBody>
      </p:sp>
      <p:sp>
        <p:nvSpPr>
          <p:cNvPr id="46085" name="AutoShape 5"/>
          <p:cNvSpPr>
            <a:spLocks noChangeArrowheads="1"/>
          </p:cNvSpPr>
          <p:nvPr/>
        </p:nvSpPr>
        <p:spPr bwMode="auto">
          <a:xfrm>
            <a:off x="5486400" y="2590800"/>
            <a:ext cx="2895600" cy="1066800"/>
          </a:xfrm>
          <a:prstGeom prst="roundRect">
            <a:avLst>
              <a:gd name="adj" fmla="val 16667"/>
            </a:avLst>
          </a:prstGeom>
          <a:noFill/>
          <a:ln w="9525" algn="ctr">
            <a:solidFill>
              <a:schemeClr val="tx1"/>
            </a:solidFill>
            <a:round/>
            <a:headEnd/>
            <a:tailEnd/>
          </a:ln>
          <a:effectLst/>
        </p:spPr>
        <p:txBody>
          <a:bodyPr wrap="none" anchor="ctr"/>
          <a:lstStyle/>
          <a:p>
            <a:pPr algn="ctr"/>
            <a:r>
              <a:rPr lang="zh-CN" altLang="en-US" sz="2400" b="1">
                <a:ea typeface="黑体" pitchFamily="2" charset="-122"/>
              </a:rPr>
              <a:t>高级语言</a:t>
            </a:r>
          </a:p>
        </p:txBody>
      </p:sp>
      <p:sp>
        <p:nvSpPr>
          <p:cNvPr id="46086" name="AutoShape 6"/>
          <p:cNvSpPr>
            <a:spLocks noChangeArrowheads="1"/>
          </p:cNvSpPr>
          <p:nvPr/>
        </p:nvSpPr>
        <p:spPr bwMode="auto">
          <a:xfrm>
            <a:off x="3810000" y="2819400"/>
            <a:ext cx="1066800" cy="6096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9525">
            <a:solidFill>
              <a:schemeClr val="tx1"/>
            </a:solidFill>
            <a:miter lim="800000"/>
            <a:headEnd/>
            <a:tailEnd/>
          </a:ln>
          <a:effectLst/>
        </p:spPr>
        <p:txBody>
          <a:bodyPr wrap="none" anchor="ctr"/>
          <a:lstStyle/>
          <a:p>
            <a:endParaRPr lang="zh-CN" altLang="en-US"/>
          </a:p>
        </p:txBody>
      </p:sp>
      <p:sp>
        <p:nvSpPr>
          <p:cNvPr id="46087" name="AutoShape 7"/>
          <p:cNvSpPr>
            <a:spLocks noChangeArrowheads="1"/>
          </p:cNvSpPr>
          <p:nvPr/>
        </p:nvSpPr>
        <p:spPr bwMode="auto">
          <a:xfrm>
            <a:off x="990600" y="3657600"/>
            <a:ext cx="2362200" cy="685800"/>
          </a:xfrm>
          <a:prstGeom prst="roundRect">
            <a:avLst>
              <a:gd name="adj" fmla="val 16667"/>
            </a:avLst>
          </a:prstGeom>
          <a:solidFill>
            <a:srgbClr val="99CCFF"/>
          </a:solidFill>
          <a:ln w="9525" algn="ctr">
            <a:solidFill>
              <a:schemeClr val="tx1"/>
            </a:solidFill>
            <a:round/>
            <a:headEnd/>
            <a:tailEnd/>
          </a:ln>
          <a:effectLst/>
        </p:spPr>
        <p:txBody>
          <a:bodyPr wrap="none" anchor="ctr"/>
          <a:lstStyle/>
          <a:p>
            <a:pPr algn="ctr"/>
            <a:r>
              <a:rPr lang="zh-CN" altLang="en-US" sz="2400" b="1">
                <a:solidFill>
                  <a:srgbClr val="CC0000"/>
                </a:solidFill>
                <a:ea typeface="黑体" pitchFamily="2" charset="-122"/>
              </a:rPr>
              <a:t>硬件</a:t>
            </a:r>
          </a:p>
        </p:txBody>
      </p:sp>
      <p:sp>
        <p:nvSpPr>
          <p:cNvPr id="46088" name="Rectangle 8"/>
          <p:cNvSpPr>
            <a:spLocks noChangeArrowheads="1"/>
          </p:cNvSpPr>
          <p:nvPr/>
        </p:nvSpPr>
        <p:spPr bwMode="auto">
          <a:xfrm>
            <a:off x="1066800" y="1981200"/>
            <a:ext cx="2286000" cy="457200"/>
          </a:xfrm>
          <a:prstGeom prst="rect">
            <a:avLst/>
          </a:prstGeom>
          <a:solidFill>
            <a:srgbClr val="FFFF99"/>
          </a:solidFill>
          <a:ln w="38100" algn="ctr">
            <a:noFill/>
            <a:miter lim="800000"/>
            <a:headEnd/>
            <a:tailEnd/>
          </a:ln>
          <a:effectLst/>
        </p:spPr>
        <p:txBody>
          <a:bodyPr>
            <a:spAutoFit/>
          </a:bodyPr>
          <a:lstStyle/>
          <a:p>
            <a:pPr algn="ctr"/>
            <a:r>
              <a:rPr lang="zh-CN" altLang="en-US" sz="2400" b="1">
                <a:solidFill>
                  <a:srgbClr val="CC0000"/>
                </a:solidFill>
                <a:ea typeface="黑体" pitchFamily="2" charset="-122"/>
              </a:rPr>
              <a:t>依赖于机器</a:t>
            </a:r>
          </a:p>
        </p:txBody>
      </p:sp>
      <p:sp>
        <p:nvSpPr>
          <p:cNvPr id="46089" name="AutoShape 9"/>
          <p:cNvSpPr>
            <a:spLocks noChangeArrowheads="1"/>
          </p:cNvSpPr>
          <p:nvPr/>
        </p:nvSpPr>
        <p:spPr bwMode="auto">
          <a:xfrm>
            <a:off x="5410200" y="3657600"/>
            <a:ext cx="3048000" cy="7620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r>
              <a:rPr lang="zh-CN" altLang="en-US" sz="2400" b="1">
                <a:solidFill>
                  <a:srgbClr val="CC0000"/>
                </a:solidFill>
                <a:ea typeface="黑体" pitchFamily="2" charset="-122"/>
              </a:rPr>
              <a:t>系统软件</a:t>
            </a:r>
          </a:p>
        </p:txBody>
      </p:sp>
      <p:sp>
        <p:nvSpPr>
          <p:cNvPr id="46090" name="AutoShape 10"/>
          <p:cNvSpPr>
            <a:spLocks noChangeArrowheads="1"/>
          </p:cNvSpPr>
          <p:nvPr/>
        </p:nvSpPr>
        <p:spPr bwMode="auto">
          <a:xfrm>
            <a:off x="5410200" y="4419600"/>
            <a:ext cx="3048000" cy="685800"/>
          </a:xfrm>
          <a:prstGeom prst="roundRect">
            <a:avLst>
              <a:gd name="adj" fmla="val 16667"/>
            </a:avLst>
          </a:prstGeom>
          <a:solidFill>
            <a:srgbClr val="99CCFF"/>
          </a:solidFill>
          <a:ln w="9525" algn="ctr">
            <a:solidFill>
              <a:schemeClr val="tx1"/>
            </a:solidFill>
            <a:round/>
            <a:headEnd/>
            <a:tailEnd/>
          </a:ln>
          <a:effectLst/>
        </p:spPr>
        <p:txBody>
          <a:bodyPr wrap="none" anchor="ctr"/>
          <a:lstStyle/>
          <a:p>
            <a:pPr algn="ctr"/>
            <a:r>
              <a:rPr lang="zh-CN" altLang="en-US" sz="2400" b="1">
                <a:solidFill>
                  <a:srgbClr val="CC0000"/>
                </a:solidFill>
                <a:ea typeface="黑体" pitchFamily="2" charset="-122"/>
              </a:rPr>
              <a:t>硬件</a:t>
            </a:r>
          </a:p>
        </p:txBody>
      </p:sp>
      <p:sp>
        <p:nvSpPr>
          <p:cNvPr id="46091" name="Rectangle 11"/>
          <p:cNvSpPr>
            <a:spLocks noChangeArrowheads="1"/>
          </p:cNvSpPr>
          <p:nvPr/>
        </p:nvSpPr>
        <p:spPr bwMode="auto">
          <a:xfrm>
            <a:off x="5486400" y="1981200"/>
            <a:ext cx="2895600" cy="457200"/>
          </a:xfrm>
          <a:prstGeom prst="rect">
            <a:avLst/>
          </a:prstGeom>
          <a:solidFill>
            <a:srgbClr val="FFFF99"/>
          </a:solidFill>
          <a:ln w="38100" algn="ctr">
            <a:noFill/>
            <a:miter lim="800000"/>
            <a:headEnd/>
            <a:tailEnd/>
          </a:ln>
          <a:effectLst/>
        </p:spPr>
        <p:txBody>
          <a:bodyPr>
            <a:spAutoFit/>
          </a:bodyPr>
          <a:lstStyle/>
          <a:p>
            <a:pPr algn="ctr"/>
            <a:r>
              <a:rPr lang="zh-CN" altLang="en-US" sz="2400" b="1">
                <a:solidFill>
                  <a:srgbClr val="CC0000"/>
                </a:solidFill>
                <a:ea typeface="黑体" pitchFamily="2" charset="-122"/>
              </a:rPr>
              <a:t>独立于机器</a:t>
            </a:r>
          </a:p>
        </p:txBody>
      </p:sp>
      <p:sp>
        <p:nvSpPr>
          <p:cNvPr id="46092" name="AutoShape 12"/>
          <p:cNvSpPr>
            <a:spLocks noChangeArrowheads="1"/>
          </p:cNvSpPr>
          <p:nvPr/>
        </p:nvSpPr>
        <p:spPr bwMode="auto">
          <a:xfrm>
            <a:off x="990600" y="4495800"/>
            <a:ext cx="762000" cy="1752600"/>
          </a:xfrm>
          <a:prstGeom prst="roundRect">
            <a:avLst>
              <a:gd name="adj" fmla="val 16667"/>
            </a:avLst>
          </a:prstGeom>
          <a:noFill/>
          <a:ln w="9525" algn="ctr">
            <a:solidFill>
              <a:schemeClr val="tx1"/>
            </a:solidFill>
            <a:round/>
            <a:headEnd/>
            <a:tailEnd/>
          </a:ln>
          <a:effectLst/>
        </p:spPr>
        <p:txBody>
          <a:bodyPr wrap="none" anchor="ctr"/>
          <a:lstStyle/>
          <a:p>
            <a:pPr algn="ctr"/>
            <a:r>
              <a:rPr lang="zh-CN" altLang="en-US" sz="2400" b="1">
                <a:ea typeface="黑体" pitchFamily="2" charset="-122"/>
              </a:rPr>
              <a:t>机</a:t>
            </a:r>
          </a:p>
          <a:p>
            <a:pPr algn="ctr"/>
            <a:r>
              <a:rPr lang="zh-CN" altLang="en-US" sz="2400" b="1">
                <a:ea typeface="黑体" pitchFamily="2" charset="-122"/>
              </a:rPr>
              <a:t>器</a:t>
            </a:r>
          </a:p>
          <a:p>
            <a:pPr algn="ctr"/>
            <a:r>
              <a:rPr lang="zh-CN" altLang="en-US" sz="2400" b="1">
                <a:ea typeface="黑体" pitchFamily="2" charset="-122"/>
              </a:rPr>
              <a:t>语</a:t>
            </a:r>
          </a:p>
          <a:p>
            <a:pPr algn="ctr"/>
            <a:r>
              <a:rPr lang="zh-CN" altLang="en-US" sz="2400" b="1">
                <a:ea typeface="黑体" pitchFamily="2" charset="-122"/>
              </a:rPr>
              <a:t>言</a:t>
            </a:r>
          </a:p>
        </p:txBody>
      </p:sp>
      <p:sp>
        <p:nvSpPr>
          <p:cNvPr id="46093" name="AutoShape 13"/>
          <p:cNvSpPr>
            <a:spLocks noChangeArrowheads="1"/>
          </p:cNvSpPr>
          <p:nvPr/>
        </p:nvSpPr>
        <p:spPr bwMode="auto">
          <a:xfrm>
            <a:off x="2590800" y="4495800"/>
            <a:ext cx="762000" cy="1752600"/>
          </a:xfrm>
          <a:prstGeom prst="roundRect">
            <a:avLst>
              <a:gd name="adj" fmla="val 16667"/>
            </a:avLst>
          </a:prstGeom>
          <a:noFill/>
          <a:ln w="9525" algn="ctr">
            <a:solidFill>
              <a:schemeClr val="tx1"/>
            </a:solidFill>
            <a:round/>
            <a:headEnd/>
            <a:tailEnd/>
          </a:ln>
          <a:effectLst/>
        </p:spPr>
        <p:txBody>
          <a:bodyPr wrap="none" anchor="ctr"/>
          <a:lstStyle/>
          <a:p>
            <a:pPr algn="ctr"/>
            <a:r>
              <a:rPr lang="zh-CN" altLang="en-US" sz="2400" b="1">
                <a:ea typeface="黑体" pitchFamily="2" charset="-122"/>
              </a:rPr>
              <a:t>汇</a:t>
            </a:r>
          </a:p>
          <a:p>
            <a:pPr algn="ctr"/>
            <a:r>
              <a:rPr lang="zh-CN" altLang="en-US" sz="2400" b="1">
                <a:ea typeface="黑体" pitchFamily="2" charset="-122"/>
              </a:rPr>
              <a:t>编</a:t>
            </a:r>
          </a:p>
          <a:p>
            <a:pPr algn="ctr"/>
            <a:r>
              <a:rPr lang="zh-CN" altLang="en-US" sz="2400" b="1">
                <a:ea typeface="黑体" pitchFamily="2" charset="-122"/>
              </a:rPr>
              <a:t>语</a:t>
            </a:r>
          </a:p>
          <a:p>
            <a:pPr algn="ctr"/>
            <a:r>
              <a:rPr lang="zh-CN" altLang="en-US" sz="2400" b="1">
                <a:ea typeface="黑体" pitchFamily="2" charset="-122"/>
              </a:rPr>
              <a:t>言</a:t>
            </a:r>
          </a:p>
        </p:txBody>
      </p:sp>
      <p:sp>
        <p:nvSpPr>
          <p:cNvPr id="46094" name="AutoShape 14"/>
          <p:cNvSpPr>
            <a:spLocks noChangeArrowheads="1"/>
          </p:cNvSpPr>
          <p:nvPr/>
        </p:nvSpPr>
        <p:spPr bwMode="auto">
          <a:xfrm>
            <a:off x="1866900" y="5181600"/>
            <a:ext cx="609600" cy="3810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9525">
            <a:solidFill>
              <a:schemeClr val="tx1"/>
            </a:solidFill>
            <a:miter lim="800000"/>
            <a:headEnd/>
            <a:tailEnd/>
          </a:ln>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084"/>
                                        </p:tgtEl>
                                        <p:attrNameLst>
                                          <p:attrName>style.visibility</p:attrName>
                                        </p:attrNameLst>
                                      </p:cBhvr>
                                      <p:to>
                                        <p:strVal val="visible"/>
                                      </p:to>
                                    </p:set>
                                    <p:anim calcmode="lin" valueType="num">
                                      <p:cBhvr additive="base">
                                        <p:cTn id="7" dur="500" fill="hold"/>
                                        <p:tgtEl>
                                          <p:spTgt spid="46084"/>
                                        </p:tgtEl>
                                        <p:attrNameLst>
                                          <p:attrName>ppt_x</p:attrName>
                                        </p:attrNameLst>
                                      </p:cBhvr>
                                      <p:tavLst>
                                        <p:tav tm="0">
                                          <p:val>
                                            <p:strVal val="0-#ppt_w/2"/>
                                          </p:val>
                                        </p:tav>
                                        <p:tav tm="100000">
                                          <p:val>
                                            <p:strVal val="#ppt_x"/>
                                          </p:val>
                                        </p:tav>
                                      </p:tavLst>
                                    </p:anim>
                                    <p:anim calcmode="lin" valueType="num">
                                      <p:cBhvr additive="base">
                                        <p:cTn id="8" dur="500" fill="hold"/>
                                        <p:tgtEl>
                                          <p:spTgt spid="4608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6" fill="hold" grpId="0" nodeType="clickEffect">
                                  <p:stCondLst>
                                    <p:cond delay="0"/>
                                  </p:stCondLst>
                                  <p:childTnLst>
                                    <p:set>
                                      <p:cBhvr>
                                        <p:cTn id="12" dur="1" fill="hold">
                                          <p:stCondLst>
                                            <p:cond delay="0"/>
                                          </p:stCondLst>
                                        </p:cTn>
                                        <p:tgtEl>
                                          <p:spTgt spid="46086"/>
                                        </p:tgtEl>
                                        <p:attrNameLst>
                                          <p:attrName>style.visibility</p:attrName>
                                        </p:attrNameLst>
                                      </p:cBhvr>
                                      <p:to>
                                        <p:strVal val="visible"/>
                                      </p:to>
                                    </p:set>
                                    <p:animEffect transition="in" filter="strips(downRight)">
                                      <p:cBhvr>
                                        <p:cTn id="13" dur="500"/>
                                        <p:tgtEl>
                                          <p:spTgt spid="4608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46085"/>
                                        </p:tgtEl>
                                        <p:attrNameLst>
                                          <p:attrName>style.visibility</p:attrName>
                                        </p:attrNameLst>
                                      </p:cBhvr>
                                      <p:to>
                                        <p:strVal val="visible"/>
                                      </p:to>
                                    </p:set>
                                    <p:anim calcmode="lin" valueType="num">
                                      <p:cBhvr additive="base">
                                        <p:cTn id="18" dur="500" fill="hold"/>
                                        <p:tgtEl>
                                          <p:spTgt spid="46085"/>
                                        </p:tgtEl>
                                        <p:attrNameLst>
                                          <p:attrName>ppt_x</p:attrName>
                                        </p:attrNameLst>
                                      </p:cBhvr>
                                      <p:tavLst>
                                        <p:tav tm="0">
                                          <p:val>
                                            <p:strVal val="0-#ppt_w/2"/>
                                          </p:val>
                                        </p:tav>
                                        <p:tav tm="100000">
                                          <p:val>
                                            <p:strVal val="#ppt_x"/>
                                          </p:val>
                                        </p:tav>
                                      </p:tavLst>
                                    </p:anim>
                                    <p:anim calcmode="lin" valueType="num">
                                      <p:cBhvr additive="base">
                                        <p:cTn id="19" dur="500" fill="hold"/>
                                        <p:tgtEl>
                                          <p:spTgt spid="4608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46087"/>
                                        </p:tgtEl>
                                        <p:attrNameLst>
                                          <p:attrName>style.visibility</p:attrName>
                                        </p:attrNameLst>
                                      </p:cBhvr>
                                      <p:to>
                                        <p:strVal val="visible"/>
                                      </p:to>
                                    </p:set>
                                    <p:anim calcmode="lin" valueType="num">
                                      <p:cBhvr additive="base">
                                        <p:cTn id="24" dur="500" fill="hold"/>
                                        <p:tgtEl>
                                          <p:spTgt spid="46087"/>
                                        </p:tgtEl>
                                        <p:attrNameLst>
                                          <p:attrName>ppt_x</p:attrName>
                                        </p:attrNameLst>
                                      </p:cBhvr>
                                      <p:tavLst>
                                        <p:tav tm="0">
                                          <p:val>
                                            <p:strVal val="0-#ppt_w/2"/>
                                          </p:val>
                                        </p:tav>
                                        <p:tav tm="100000">
                                          <p:val>
                                            <p:strVal val="#ppt_x"/>
                                          </p:val>
                                        </p:tav>
                                      </p:tavLst>
                                    </p:anim>
                                    <p:anim calcmode="lin" valueType="num">
                                      <p:cBhvr additive="base">
                                        <p:cTn id="25" dur="500" fill="hold"/>
                                        <p:tgtEl>
                                          <p:spTgt spid="4608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46088"/>
                                        </p:tgtEl>
                                        <p:attrNameLst>
                                          <p:attrName>style.visibility</p:attrName>
                                        </p:attrNameLst>
                                      </p:cBhvr>
                                      <p:to>
                                        <p:strVal val="visible"/>
                                      </p:to>
                                    </p:set>
                                    <p:anim calcmode="lin" valueType="num">
                                      <p:cBhvr additive="base">
                                        <p:cTn id="30" dur="500" fill="hold"/>
                                        <p:tgtEl>
                                          <p:spTgt spid="46088"/>
                                        </p:tgtEl>
                                        <p:attrNameLst>
                                          <p:attrName>ppt_x</p:attrName>
                                        </p:attrNameLst>
                                      </p:cBhvr>
                                      <p:tavLst>
                                        <p:tav tm="0">
                                          <p:val>
                                            <p:strVal val="0-#ppt_w/2"/>
                                          </p:val>
                                        </p:tav>
                                        <p:tav tm="100000">
                                          <p:val>
                                            <p:strVal val="#ppt_x"/>
                                          </p:val>
                                        </p:tav>
                                      </p:tavLst>
                                    </p:anim>
                                    <p:anim calcmode="lin" valueType="num">
                                      <p:cBhvr additive="base">
                                        <p:cTn id="31" dur="500" fill="hold"/>
                                        <p:tgtEl>
                                          <p:spTgt spid="46088"/>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46090"/>
                                        </p:tgtEl>
                                        <p:attrNameLst>
                                          <p:attrName>style.visibility</p:attrName>
                                        </p:attrNameLst>
                                      </p:cBhvr>
                                      <p:to>
                                        <p:strVal val="visible"/>
                                      </p:to>
                                    </p:set>
                                    <p:anim calcmode="lin" valueType="num">
                                      <p:cBhvr additive="base">
                                        <p:cTn id="36" dur="500" fill="hold"/>
                                        <p:tgtEl>
                                          <p:spTgt spid="46090"/>
                                        </p:tgtEl>
                                        <p:attrNameLst>
                                          <p:attrName>ppt_x</p:attrName>
                                        </p:attrNameLst>
                                      </p:cBhvr>
                                      <p:tavLst>
                                        <p:tav tm="0">
                                          <p:val>
                                            <p:strVal val="1+#ppt_w/2"/>
                                          </p:val>
                                        </p:tav>
                                        <p:tav tm="100000">
                                          <p:val>
                                            <p:strVal val="#ppt_x"/>
                                          </p:val>
                                        </p:tav>
                                      </p:tavLst>
                                    </p:anim>
                                    <p:anim calcmode="lin" valueType="num">
                                      <p:cBhvr additive="base">
                                        <p:cTn id="37" dur="500" fill="hold"/>
                                        <p:tgtEl>
                                          <p:spTgt spid="46090"/>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46089"/>
                                        </p:tgtEl>
                                        <p:attrNameLst>
                                          <p:attrName>style.visibility</p:attrName>
                                        </p:attrNameLst>
                                      </p:cBhvr>
                                      <p:to>
                                        <p:strVal val="visible"/>
                                      </p:to>
                                    </p:set>
                                    <p:anim calcmode="lin" valueType="num">
                                      <p:cBhvr additive="base">
                                        <p:cTn id="42" dur="500" fill="hold"/>
                                        <p:tgtEl>
                                          <p:spTgt spid="46089"/>
                                        </p:tgtEl>
                                        <p:attrNameLst>
                                          <p:attrName>ppt_x</p:attrName>
                                        </p:attrNameLst>
                                      </p:cBhvr>
                                      <p:tavLst>
                                        <p:tav tm="0">
                                          <p:val>
                                            <p:strVal val="1+#ppt_w/2"/>
                                          </p:val>
                                        </p:tav>
                                        <p:tav tm="100000">
                                          <p:val>
                                            <p:strVal val="#ppt_x"/>
                                          </p:val>
                                        </p:tav>
                                      </p:tavLst>
                                    </p:anim>
                                    <p:anim calcmode="lin" valueType="num">
                                      <p:cBhvr additive="base">
                                        <p:cTn id="43" dur="500" fill="hold"/>
                                        <p:tgtEl>
                                          <p:spTgt spid="46089"/>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46091"/>
                                        </p:tgtEl>
                                        <p:attrNameLst>
                                          <p:attrName>style.visibility</p:attrName>
                                        </p:attrNameLst>
                                      </p:cBhvr>
                                      <p:to>
                                        <p:strVal val="visible"/>
                                      </p:to>
                                    </p:set>
                                    <p:anim calcmode="lin" valueType="num">
                                      <p:cBhvr additive="base">
                                        <p:cTn id="48" dur="500" fill="hold"/>
                                        <p:tgtEl>
                                          <p:spTgt spid="46091"/>
                                        </p:tgtEl>
                                        <p:attrNameLst>
                                          <p:attrName>ppt_x</p:attrName>
                                        </p:attrNameLst>
                                      </p:cBhvr>
                                      <p:tavLst>
                                        <p:tav tm="0">
                                          <p:val>
                                            <p:strVal val="1+#ppt_w/2"/>
                                          </p:val>
                                        </p:tav>
                                        <p:tav tm="100000">
                                          <p:val>
                                            <p:strVal val="#ppt_x"/>
                                          </p:val>
                                        </p:tav>
                                      </p:tavLst>
                                    </p:anim>
                                    <p:anim calcmode="lin" valueType="num">
                                      <p:cBhvr additive="base">
                                        <p:cTn id="49" dur="500" fill="hold"/>
                                        <p:tgtEl>
                                          <p:spTgt spid="4609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46092"/>
                                        </p:tgtEl>
                                        <p:attrNameLst>
                                          <p:attrName>style.visibility</p:attrName>
                                        </p:attrNameLst>
                                      </p:cBhvr>
                                      <p:to>
                                        <p:strVal val="visible"/>
                                      </p:to>
                                    </p:set>
                                    <p:anim calcmode="lin" valueType="num">
                                      <p:cBhvr additive="base">
                                        <p:cTn id="54" dur="500" fill="hold"/>
                                        <p:tgtEl>
                                          <p:spTgt spid="46092"/>
                                        </p:tgtEl>
                                        <p:attrNameLst>
                                          <p:attrName>ppt_x</p:attrName>
                                        </p:attrNameLst>
                                      </p:cBhvr>
                                      <p:tavLst>
                                        <p:tav tm="0">
                                          <p:val>
                                            <p:strVal val="0-#ppt_w/2"/>
                                          </p:val>
                                        </p:tav>
                                        <p:tav tm="100000">
                                          <p:val>
                                            <p:strVal val="#ppt_x"/>
                                          </p:val>
                                        </p:tav>
                                      </p:tavLst>
                                    </p:anim>
                                    <p:anim calcmode="lin" valueType="num">
                                      <p:cBhvr additive="base">
                                        <p:cTn id="55" dur="500" fill="hold"/>
                                        <p:tgtEl>
                                          <p:spTgt spid="46092"/>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8" presetClass="entr" presetSubtype="6" fill="hold" grpId="0" nodeType="clickEffect">
                                  <p:stCondLst>
                                    <p:cond delay="0"/>
                                  </p:stCondLst>
                                  <p:childTnLst>
                                    <p:set>
                                      <p:cBhvr>
                                        <p:cTn id="59" dur="1" fill="hold">
                                          <p:stCondLst>
                                            <p:cond delay="0"/>
                                          </p:stCondLst>
                                        </p:cTn>
                                        <p:tgtEl>
                                          <p:spTgt spid="46094"/>
                                        </p:tgtEl>
                                        <p:attrNameLst>
                                          <p:attrName>style.visibility</p:attrName>
                                        </p:attrNameLst>
                                      </p:cBhvr>
                                      <p:to>
                                        <p:strVal val="visible"/>
                                      </p:to>
                                    </p:set>
                                    <p:animEffect transition="in" filter="strips(downRight)">
                                      <p:cBhvr>
                                        <p:cTn id="60" dur="500"/>
                                        <p:tgtEl>
                                          <p:spTgt spid="46094"/>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46093"/>
                                        </p:tgtEl>
                                        <p:attrNameLst>
                                          <p:attrName>style.visibility</p:attrName>
                                        </p:attrNameLst>
                                      </p:cBhvr>
                                      <p:to>
                                        <p:strVal val="visible"/>
                                      </p:to>
                                    </p:set>
                                    <p:anim calcmode="lin" valueType="num">
                                      <p:cBhvr additive="base">
                                        <p:cTn id="65" dur="500" fill="hold"/>
                                        <p:tgtEl>
                                          <p:spTgt spid="46093"/>
                                        </p:tgtEl>
                                        <p:attrNameLst>
                                          <p:attrName>ppt_x</p:attrName>
                                        </p:attrNameLst>
                                      </p:cBhvr>
                                      <p:tavLst>
                                        <p:tav tm="0">
                                          <p:val>
                                            <p:strVal val="0-#ppt_w/2"/>
                                          </p:val>
                                        </p:tav>
                                        <p:tav tm="100000">
                                          <p:val>
                                            <p:strVal val="#ppt_x"/>
                                          </p:val>
                                        </p:tav>
                                      </p:tavLst>
                                    </p:anim>
                                    <p:anim calcmode="lin" valueType="num">
                                      <p:cBhvr additive="base">
                                        <p:cTn id="66" dur="500" fill="hold"/>
                                        <p:tgtEl>
                                          <p:spTgt spid="460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animBg="1"/>
      <p:bldP spid="46085" grpId="0" animBg="1"/>
      <p:bldP spid="46086" grpId="0" animBg="1"/>
      <p:bldP spid="46087" grpId="0" animBg="1"/>
      <p:bldP spid="46088" grpId="0" animBg="1"/>
      <p:bldP spid="46089" grpId="0" animBg="1"/>
      <p:bldP spid="46090" grpId="0" animBg="1"/>
      <p:bldP spid="46091" grpId="0" animBg="1"/>
      <p:bldP spid="46092" grpId="0" animBg="1"/>
      <p:bldP spid="46093" grpId="0" animBg="1"/>
      <p:bldP spid="4609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half" idx="10"/>
          </p:nvPr>
        </p:nvSpPr>
        <p:spPr/>
        <p:txBody>
          <a:bodyPr/>
          <a:lstStyle/>
          <a:p>
            <a:fld id="{16CEE858-4043-4D12-A77C-A0146726AE7A}" type="datetime1">
              <a:rPr lang="zh-CN" altLang="en-US"/>
              <a:pPr/>
              <a:t>2018/12/24</a:t>
            </a:fld>
            <a:endParaRPr lang="en-US" altLang="zh-CN"/>
          </a:p>
        </p:txBody>
      </p:sp>
      <p:sp>
        <p:nvSpPr>
          <p:cNvPr id="13" name="灯片编号占位符 4"/>
          <p:cNvSpPr>
            <a:spLocks noGrp="1"/>
          </p:cNvSpPr>
          <p:nvPr>
            <p:ph type="sldNum" sz="quarter" idx="11"/>
          </p:nvPr>
        </p:nvSpPr>
        <p:spPr/>
        <p:txBody>
          <a:bodyPr/>
          <a:lstStyle/>
          <a:p>
            <a:fld id="{41C0770A-A77E-4730-A939-9EAC6E7CD343}" type="slidenum">
              <a:rPr lang="en-US" altLang="zh-CN"/>
              <a:pPr/>
              <a:t>21</a:t>
            </a:fld>
            <a:endParaRPr lang="en-US" altLang="zh-CN"/>
          </a:p>
        </p:txBody>
      </p:sp>
      <p:sp>
        <p:nvSpPr>
          <p:cNvPr id="48130" name="Rectangle 2"/>
          <p:cNvSpPr>
            <a:spLocks noGrp="1" noChangeArrowheads="1"/>
          </p:cNvSpPr>
          <p:nvPr>
            <p:ph type="title"/>
          </p:nvPr>
        </p:nvSpPr>
        <p:spPr/>
        <p:txBody>
          <a:bodyPr/>
          <a:lstStyle/>
          <a:p>
            <a:r>
              <a:rPr lang="en-US" altLang="zh-CN" sz="3200"/>
              <a:t>6.2.1 </a:t>
            </a:r>
            <a:r>
              <a:rPr lang="zh-CN" altLang="en-US" sz="3200"/>
              <a:t>程序设计语言分类</a:t>
            </a:r>
          </a:p>
        </p:txBody>
      </p:sp>
      <p:sp>
        <p:nvSpPr>
          <p:cNvPr id="48131" name="Rectangle 3"/>
          <p:cNvSpPr>
            <a:spLocks noGrp="1" noChangeArrowheads="1"/>
          </p:cNvSpPr>
          <p:nvPr>
            <p:ph type="body" idx="1"/>
          </p:nvPr>
        </p:nvSpPr>
        <p:spPr/>
        <p:txBody>
          <a:bodyPr/>
          <a:lstStyle/>
          <a:p>
            <a:r>
              <a:rPr lang="zh-CN" altLang="en-US">
                <a:solidFill>
                  <a:srgbClr val="CC0000"/>
                </a:solidFill>
              </a:rPr>
              <a:t>按发展过程，程序设计语言分为：</a:t>
            </a:r>
          </a:p>
          <a:p>
            <a:endParaRPr lang="en-US" altLang="zh-CN"/>
          </a:p>
        </p:txBody>
      </p:sp>
      <p:sp>
        <p:nvSpPr>
          <p:cNvPr id="48132" name="AutoShape 4"/>
          <p:cNvSpPr>
            <a:spLocks noChangeArrowheads="1"/>
          </p:cNvSpPr>
          <p:nvPr/>
        </p:nvSpPr>
        <p:spPr bwMode="auto">
          <a:xfrm>
            <a:off x="990600" y="2209800"/>
            <a:ext cx="2362200" cy="1066800"/>
          </a:xfrm>
          <a:prstGeom prst="roundRect">
            <a:avLst>
              <a:gd name="adj" fmla="val 16667"/>
            </a:avLst>
          </a:prstGeom>
          <a:noFill/>
          <a:ln w="9525" algn="ctr">
            <a:solidFill>
              <a:schemeClr val="tx1"/>
            </a:solidFill>
            <a:round/>
            <a:headEnd/>
            <a:tailEnd/>
          </a:ln>
          <a:effectLst/>
        </p:spPr>
        <p:txBody>
          <a:bodyPr wrap="none" anchor="ctr"/>
          <a:lstStyle/>
          <a:p>
            <a:pPr algn="ctr"/>
            <a:r>
              <a:rPr lang="zh-CN" altLang="en-US" sz="2400" b="1">
                <a:ea typeface="黑体" pitchFamily="2" charset="-122"/>
              </a:rPr>
              <a:t>低级语言</a:t>
            </a:r>
          </a:p>
        </p:txBody>
      </p:sp>
      <p:sp>
        <p:nvSpPr>
          <p:cNvPr id="48133" name="AutoShape 5"/>
          <p:cNvSpPr>
            <a:spLocks noChangeArrowheads="1"/>
          </p:cNvSpPr>
          <p:nvPr/>
        </p:nvSpPr>
        <p:spPr bwMode="auto">
          <a:xfrm>
            <a:off x="5486400" y="2209800"/>
            <a:ext cx="2895600" cy="1143000"/>
          </a:xfrm>
          <a:prstGeom prst="roundRect">
            <a:avLst>
              <a:gd name="adj" fmla="val 16667"/>
            </a:avLst>
          </a:prstGeom>
          <a:noFill/>
          <a:ln w="9525" algn="ctr">
            <a:solidFill>
              <a:schemeClr val="tx1"/>
            </a:solidFill>
            <a:round/>
            <a:headEnd/>
            <a:tailEnd/>
          </a:ln>
          <a:effectLst/>
        </p:spPr>
        <p:txBody>
          <a:bodyPr wrap="none" anchor="ctr"/>
          <a:lstStyle/>
          <a:p>
            <a:pPr algn="ctr"/>
            <a:r>
              <a:rPr lang="en-US" altLang="zh-CN" sz="2400" b="1">
                <a:latin typeface="黑体" pitchFamily="2" charset="-122"/>
                <a:ea typeface="黑体" pitchFamily="2" charset="-122"/>
              </a:rPr>
              <a:t>③</a:t>
            </a:r>
            <a:r>
              <a:rPr lang="zh-CN" altLang="en-US" sz="2400" b="1">
                <a:ea typeface="黑体" pitchFamily="2" charset="-122"/>
              </a:rPr>
              <a:t>高级语言</a:t>
            </a:r>
          </a:p>
        </p:txBody>
      </p:sp>
      <p:sp>
        <p:nvSpPr>
          <p:cNvPr id="48134" name="AutoShape 6"/>
          <p:cNvSpPr>
            <a:spLocks noChangeArrowheads="1"/>
          </p:cNvSpPr>
          <p:nvPr/>
        </p:nvSpPr>
        <p:spPr bwMode="auto">
          <a:xfrm>
            <a:off x="3810000" y="2438400"/>
            <a:ext cx="1066800" cy="6096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9525">
            <a:solidFill>
              <a:schemeClr val="tx1"/>
            </a:solidFill>
            <a:miter lim="800000"/>
            <a:headEnd/>
            <a:tailEnd/>
          </a:ln>
          <a:effectLst/>
        </p:spPr>
        <p:txBody>
          <a:bodyPr wrap="none" anchor="ctr"/>
          <a:lstStyle/>
          <a:p>
            <a:endParaRPr lang="zh-CN" altLang="en-US"/>
          </a:p>
        </p:txBody>
      </p:sp>
      <p:sp>
        <p:nvSpPr>
          <p:cNvPr id="48135" name="AutoShape 7"/>
          <p:cNvSpPr>
            <a:spLocks noChangeArrowheads="1"/>
          </p:cNvSpPr>
          <p:nvPr/>
        </p:nvSpPr>
        <p:spPr bwMode="auto">
          <a:xfrm>
            <a:off x="990600" y="3505200"/>
            <a:ext cx="762000" cy="2057400"/>
          </a:xfrm>
          <a:prstGeom prst="roundRect">
            <a:avLst>
              <a:gd name="adj" fmla="val 16667"/>
            </a:avLst>
          </a:prstGeom>
          <a:noFill/>
          <a:ln w="9525" algn="ctr">
            <a:solidFill>
              <a:schemeClr val="tx1"/>
            </a:solidFill>
            <a:round/>
            <a:headEnd/>
            <a:tailEnd/>
          </a:ln>
          <a:effectLst/>
        </p:spPr>
        <p:txBody>
          <a:bodyPr wrap="none" anchor="ctr"/>
          <a:lstStyle/>
          <a:p>
            <a:pPr algn="ctr"/>
            <a:r>
              <a:rPr lang="en-US" altLang="zh-CN" sz="2400" b="1">
                <a:latin typeface="黑体" pitchFamily="2" charset="-122"/>
                <a:ea typeface="黑体" pitchFamily="2" charset="-122"/>
              </a:rPr>
              <a:t>①</a:t>
            </a:r>
          </a:p>
          <a:p>
            <a:pPr algn="ctr"/>
            <a:r>
              <a:rPr lang="zh-CN" altLang="en-US" sz="2400" b="1">
                <a:ea typeface="黑体" pitchFamily="2" charset="-122"/>
              </a:rPr>
              <a:t>机</a:t>
            </a:r>
          </a:p>
          <a:p>
            <a:pPr algn="ctr"/>
            <a:r>
              <a:rPr lang="zh-CN" altLang="en-US" sz="2400" b="1">
                <a:ea typeface="黑体" pitchFamily="2" charset="-122"/>
              </a:rPr>
              <a:t>器</a:t>
            </a:r>
          </a:p>
          <a:p>
            <a:pPr algn="ctr"/>
            <a:r>
              <a:rPr lang="zh-CN" altLang="en-US" sz="2400" b="1">
                <a:ea typeface="黑体" pitchFamily="2" charset="-122"/>
              </a:rPr>
              <a:t>语</a:t>
            </a:r>
          </a:p>
          <a:p>
            <a:pPr algn="ctr"/>
            <a:r>
              <a:rPr lang="zh-CN" altLang="en-US" sz="2400" b="1">
                <a:ea typeface="黑体" pitchFamily="2" charset="-122"/>
              </a:rPr>
              <a:t>言</a:t>
            </a:r>
          </a:p>
        </p:txBody>
      </p:sp>
      <p:sp>
        <p:nvSpPr>
          <p:cNvPr id="48136" name="AutoShape 8"/>
          <p:cNvSpPr>
            <a:spLocks noChangeArrowheads="1"/>
          </p:cNvSpPr>
          <p:nvPr/>
        </p:nvSpPr>
        <p:spPr bwMode="auto">
          <a:xfrm>
            <a:off x="2590800" y="3505200"/>
            <a:ext cx="685800" cy="2057400"/>
          </a:xfrm>
          <a:prstGeom prst="roundRect">
            <a:avLst>
              <a:gd name="adj" fmla="val 16667"/>
            </a:avLst>
          </a:prstGeom>
          <a:noFill/>
          <a:ln w="9525" algn="ctr">
            <a:solidFill>
              <a:schemeClr val="tx1"/>
            </a:solidFill>
            <a:round/>
            <a:headEnd/>
            <a:tailEnd/>
          </a:ln>
          <a:effectLst/>
        </p:spPr>
        <p:txBody>
          <a:bodyPr wrap="none" anchor="ctr"/>
          <a:lstStyle/>
          <a:p>
            <a:pPr algn="ctr"/>
            <a:r>
              <a:rPr lang="en-US" altLang="zh-CN" sz="2400" b="1">
                <a:latin typeface="黑体" pitchFamily="2" charset="-122"/>
                <a:ea typeface="黑体" pitchFamily="2" charset="-122"/>
              </a:rPr>
              <a:t>②</a:t>
            </a:r>
          </a:p>
          <a:p>
            <a:pPr algn="ctr"/>
            <a:r>
              <a:rPr lang="zh-CN" altLang="en-US" sz="2400" b="1">
                <a:ea typeface="黑体" pitchFamily="2" charset="-122"/>
              </a:rPr>
              <a:t>汇</a:t>
            </a:r>
          </a:p>
          <a:p>
            <a:pPr algn="ctr"/>
            <a:r>
              <a:rPr lang="zh-CN" altLang="en-US" sz="2400" b="1">
                <a:ea typeface="黑体" pitchFamily="2" charset="-122"/>
              </a:rPr>
              <a:t>编</a:t>
            </a:r>
          </a:p>
          <a:p>
            <a:pPr algn="ctr"/>
            <a:r>
              <a:rPr lang="zh-CN" altLang="en-US" sz="2400" b="1">
                <a:ea typeface="黑体" pitchFamily="2" charset="-122"/>
              </a:rPr>
              <a:t>语</a:t>
            </a:r>
          </a:p>
          <a:p>
            <a:pPr algn="ctr"/>
            <a:r>
              <a:rPr lang="zh-CN" altLang="en-US" sz="2400" b="1">
                <a:ea typeface="黑体" pitchFamily="2" charset="-122"/>
              </a:rPr>
              <a:t>言</a:t>
            </a:r>
          </a:p>
        </p:txBody>
      </p:sp>
      <p:sp>
        <p:nvSpPr>
          <p:cNvPr id="48137" name="AutoShape 9"/>
          <p:cNvSpPr>
            <a:spLocks noChangeArrowheads="1"/>
          </p:cNvSpPr>
          <p:nvPr/>
        </p:nvSpPr>
        <p:spPr bwMode="auto">
          <a:xfrm>
            <a:off x="1866900" y="4191000"/>
            <a:ext cx="609600" cy="3810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9525">
            <a:solidFill>
              <a:schemeClr val="tx1"/>
            </a:solidFill>
            <a:miter lim="800000"/>
            <a:headEnd/>
            <a:tailEnd/>
          </a:ln>
          <a:effectLst/>
        </p:spPr>
        <p:txBody>
          <a:bodyPr wrap="none" anchor="ctr"/>
          <a:lstStyle/>
          <a:p>
            <a:endParaRPr lang="zh-CN" altLang="en-US"/>
          </a:p>
        </p:txBody>
      </p:sp>
      <p:sp>
        <p:nvSpPr>
          <p:cNvPr id="48138" name="AutoShape 10"/>
          <p:cNvSpPr>
            <a:spLocks noChangeArrowheads="1"/>
          </p:cNvSpPr>
          <p:nvPr/>
        </p:nvSpPr>
        <p:spPr bwMode="auto">
          <a:xfrm>
            <a:off x="5486400" y="3581400"/>
            <a:ext cx="2895600" cy="1143000"/>
          </a:xfrm>
          <a:prstGeom prst="roundRect">
            <a:avLst>
              <a:gd name="adj" fmla="val 16667"/>
            </a:avLst>
          </a:prstGeom>
          <a:noFill/>
          <a:ln w="9525" algn="ctr">
            <a:solidFill>
              <a:schemeClr val="tx1"/>
            </a:solidFill>
            <a:round/>
            <a:headEnd/>
            <a:tailEnd/>
          </a:ln>
          <a:effectLst/>
        </p:spPr>
        <p:txBody>
          <a:bodyPr wrap="none" anchor="ctr"/>
          <a:lstStyle/>
          <a:p>
            <a:pPr algn="ctr"/>
            <a:r>
              <a:rPr lang="zh-CN" altLang="en-US" sz="2400" b="1">
                <a:ea typeface="黑体" pitchFamily="2" charset="-122"/>
              </a:rPr>
              <a:t>人工智能</a:t>
            </a:r>
          </a:p>
          <a:p>
            <a:pPr algn="ctr"/>
            <a:r>
              <a:rPr lang="en-US" altLang="zh-CN" sz="2400" b="1">
                <a:ea typeface="黑体" pitchFamily="2" charset="-122"/>
              </a:rPr>
              <a:t>Lisp</a:t>
            </a:r>
            <a:r>
              <a:rPr lang="zh-CN" altLang="en-US" sz="2400" b="1">
                <a:ea typeface="黑体" pitchFamily="2" charset="-122"/>
              </a:rPr>
              <a:t>、</a:t>
            </a:r>
            <a:r>
              <a:rPr lang="en-US" altLang="zh-CN" sz="2400" b="1">
                <a:ea typeface="黑体" pitchFamily="2" charset="-122"/>
              </a:rPr>
              <a:t>Prolog</a:t>
            </a:r>
          </a:p>
        </p:txBody>
      </p:sp>
      <p:sp>
        <p:nvSpPr>
          <p:cNvPr id="48139" name="AutoShape 11"/>
          <p:cNvSpPr>
            <a:spLocks noChangeArrowheads="1"/>
          </p:cNvSpPr>
          <p:nvPr/>
        </p:nvSpPr>
        <p:spPr bwMode="auto">
          <a:xfrm>
            <a:off x="5486400" y="4953000"/>
            <a:ext cx="2895600" cy="1143000"/>
          </a:xfrm>
          <a:prstGeom prst="roundRect">
            <a:avLst>
              <a:gd name="adj" fmla="val 16667"/>
            </a:avLst>
          </a:prstGeom>
          <a:noFill/>
          <a:ln w="9525" algn="ctr">
            <a:solidFill>
              <a:schemeClr val="tx1"/>
            </a:solidFill>
            <a:round/>
            <a:headEnd/>
            <a:tailEnd/>
          </a:ln>
          <a:effectLst/>
        </p:spPr>
        <p:txBody>
          <a:bodyPr wrap="none" anchor="ctr"/>
          <a:lstStyle/>
          <a:p>
            <a:pPr algn="ctr"/>
            <a:r>
              <a:rPr lang="zh-CN" altLang="en-US" sz="2400" b="1">
                <a:ea typeface="黑体" pitchFamily="2" charset="-122"/>
              </a:rPr>
              <a:t>用于军事</a:t>
            </a:r>
          </a:p>
          <a:p>
            <a:pPr algn="ctr"/>
            <a:r>
              <a:rPr lang="en-US" altLang="zh-CN" sz="2400" b="1">
                <a:ea typeface="黑体" pitchFamily="2" charset="-122"/>
              </a:rPr>
              <a:t>Ada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139"/>
                                        </p:tgtEl>
                                        <p:attrNameLst>
                                          <p:attrName>style.visibility</p:attrName>
                                        </p:attrNameLst>
                                      </p:cBhvr>
                                      <p:to>
                                        <p:strVal val="visible"/>
                                      </p:to>
                                    </p:set>
                                    <p:anim calcmode="lin" valueType="num">
                                      <p:cBhvr additive="base">
                                        <p:cTn id="7" dur="500" fill="hold"/>
                                        <p:tgtEl>
                                          <p:spTgt spid="48139"/>
                                        </p:tgtEl>
                                        <p:attrNameLst>
                                          <p:attrName>ppt_x</p:attrName>
                                        </p:attrNameLst>
                                      </p:cBhvr>
                                      <p:tavLst>
                                        <p:tav tm="0">
                                          <p:val>
                                            <p:strVal val="#ppt_x"/>
                                          </p:val>
                                        </p:tav>
                                        <p:tav tm="100000">
                                          <p:val>
                                            <p:strVal val="#ppt_x"/>
                                          </p:val>
                                        </p:tav>
                                      </p:tavLst>
                                    </p:anim>
                                    <p:anim calcmode="lin" valueType="num">
                                      <p:cBhvr additive="base">
                                        <p:cTn id="8" dur="500" fill="hold"/>
                                        <p:tgtEl>
                                          <p:spTgt spid="481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8138"/>
                                        </p:tgtEl>
                                        <p:attrNameLst>
                                          <p:attrName>style.visibility</p:attrName>
                                        </p:attrNameLst>
                                      </p:cBhvr>
                                      <p:to>
                                        <p:strVal val="visible"/>
                                      </p:to>
                                    </p:set>
                                    <p:anim calcmode="lin" valueType="num">
                                      <p:cBhvr additive="base">
                                        <p:cTn id="13" dur="500" fill="hold"/>
                                        <p:tgtEl>
                                          <p:spTgt spid="48138"/>
                                        </p:tgtEl>
                                        <p:attrNameLst>
                                          <p:attrName>ppt_x</p:attrName>
                                        </p:attrNameLst>
                                      </p:cBhvr>
                                      <p:tavLst>
                                        <p:tav tm="0">
                                          <p:val>
                                            <p:strVal val="#ppt_x"/>
                                          </p:val>
                                        </p:tav>
                                        <p:tav tm="100000">
                                          <p:val>
                                            <p:strVal val="#ppt_x"/>
                                          </p:val>
                                        </p:tav>
                                      </p:tavLst>
                                    </p:anim>
                                    <p:anim calcmode="lin" valueType="num">
                                      <p:cBhvr additive="base">
                                        <p:cTn id="14" dur="500" fill="hold"/>
                                        <p:tgtEl>
                                          <p:spTgt spid="481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8" grpId="0" animBg="1"/>
      <p:bldP spid="4813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74261AF-4A72-49E7-811A-3850AFC8C904}"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0B444C0E-52C4-4AF4-917A-E7BDEB98641C}" type="slidenum">
              <a:rPr lang="en-US" altLang="zh-CN"/>
              <a:pPr/>
              <a:t>22</a:t>
            </a:fld>
            <a:endParaRPr lang="en-US" altLang="zh-CN"/>
          </a:p>
        </p:txBody>
      </p:sp>
      <p:sp>
        <p:nvSpPr>
          <p:cNvPr id="201730" name="Rectangle 2"/>
          <p:cNvSpPr>
            <a:spLocks noGrp="1" noChangeArrowheads="1"/>
          </p:cNvSpPr>
          <p:nvPr>
            <p:ph type="title"/>
          </p:nvPr>
        </p:nvSpPr>
        <p:spPr/>
        <p:txBody>
          <a:bodyPr/>
          <a:lstStyle/>
          <a:p>
            <a:r>
              <a:rPr lang="en-US" altLang="zh-CN" b="0" dirty="0" smtClean="0"/>
              <a:t>Prolog</a:t>
            </a:r>
            <a:br>
              <a:rPr lang="en-US" altLang="zh-CN" b="0" dirty="0" smtClean="0"/>
            </a:br>
            <a:r>
              <a:rPr lang="zh-CN" altLang="en-US" b="0" dirty="0" smtClean="0"/>
              <a:t>（</a:t>
            </a:r>
            <a:r>
              <a:rPr lang="en-US" altLang="zh-CN" b="0" dirty="0"/>
              <a:t>Programming in </a:t>
            </a:r>
            <a:r>
              <a:rPr lang="en-US" altLang="zh-CN" b="0" dirty="0" smtClean="0"/>
              <a:t>Logic)</a:t>
            </a:r>
            <a:endParaRPr lang="zh-CN" altLang="en-US" dirty="0"/>
          </a:p>
        </p:txBody>
      </p:sp>
      <p:sp>
        <p:nvSpPr>
          <p:cNvPr id="6" name="矩形 5"/>
          <p:cNvSpPr/>
          <p:nvPr/>
        </p:nvSpPr>
        <p:spPr>
          <a:xfrm>
            <a:off x="1333500" y="1447800"/>
            <a:ext cx="6477000" cy="4524315"/>
          </a:xfrm>
          <a:prstGeom prst="rect">
            <a:avLst/>
          </a:prstGeom>
        </p:spPr>
        <p:txBody>
          <a:bodyPr wrap="square">
            <a:spAutoFit/>
          </a:bodyPr>
          <a:lstStyle/>
          <a:p>
            <a:r>
              <a:rPr lang="en-US" altLang="zh-CN" b="1" dirty="0" smtClean="0"/>
              <a:t>/*</a:t>
            </a:r>
          </a:p>
          <a:p>
            <a:r>
              <a:rPr lang="en-US" altLang="zh-CN" b="1" dirty="0" smtClean="0"/>
              <a:t>   Turbo Prolog 2.0, Answer to first Exercise on page 121.</a:t>
            </a:r>
          </a:p>
          <a:p>
            <a:r>
              <a:rPr lang="en-US" altLang="zh-CN" b="1" dirty="0" smtClean="0"/>
              <a:t>   </a:t>
            </a:r>
          </a:p>
          <a:p>
            <a:r>
              <a:rPr lang="en-US" altLang="zh-CN" b="1" dirty="0" smtClean="0"/>
              <a:t>   Copyright (c) 1986, 88 by Borland International, Inc</a:t>
            </a:r>
          </a:p>
          <a:p>
            <a:r>
              <a:rPr lang="en-US" altLang="zh-CN" b="1" dirty="0" smtClean="0"/>
              <a:t>*/</a:t>
            </a:r>
          </a:p>
          <a:p>
            <a:r>
              <a:rPr lang="en-US" altLang="zh-CN" b="1" dirty="0" smtClean="0"/>
              <a:t>Predicates</a:t>
            </a:r>
          </a:p>
          <a:p>
            <a:r>
              <a:rPr lang="en-US" altLang="zh-CN" b="1" dirty="0" smtClean="0"/>
              <a:t>	</a:t>
            </a:r>
            <a:r>
              <a:rPr lang="en-US" altLang="zh-CN" b="1" dirty="0" err="1" smtClean="0"/>
              <a:t>printcolor</a:t>
            </a:r>
            <a:r>
              <a:rPr lang="en-US" altLang="zh-CN" b="1" dirty="0" smtClean="0"/>
              <a:t>(symbol)</a:t>
            </a:r>
          </a:p>
          <a:p>
            <a:r>
              <a:rPr lang="en-US" altLang="zh-CN" b="1" dirty="0" smtClean="0"/>
              <a:t>	color(symbol, symbol)</a:t>
            </a:r>
          </a:p>
          <a:p>
            <a:r>
              <a:rPr lang="en-US" altLang="zh-CN" b="1" dirty="0" smtClean="0"/>
              <a:t>Clauses</a:t>
            </a:r>
          </a:p>
          <a:p>
            <a:r>
              <a:rPr lang="en-US" altLang="zh-CN" b="1" dirty="0" smtClean="0"/>
              <a:t>	</a:t>
            </a:r>
            <a:r>
              <a:rPr lang="en-US" altLang="zh-CN" b="1" dirty="0" err="1" smtClean="0"/>
              <a:t>printcolor</a:t>
            </a:r>
            <a:r>
              <a:rPr lang="en-US" altLang="zh-CN" b="1" dirty="0" smtClean="0"/>
              <a:t>(X) :- color(X, Y),write("It's ", Y, " .").</a:t>
            </a:r>
          </a:p>
          <a:p>
            <a:endParaRPr lang="en-US" altLang="zh-CN" b="1" dirty="0" smtClean="0"/>
          </a:p>
          <a:p>
            <a:r>
              <a:rPr lang="en-US" altLang="zh-CN" b="1" dirty="0" smtClean="0"/>
              <a:t>	</a:t>
            </a:r>
            <a:r>
              <a:rPr lang="en-US" altLang="zh-CN" b="1" dirty="0" err="1" smtClean="0"/>
              <a:t>printcolor</a:t>
            </a:r>
            <a:r>
              <a:rPr lang="en-US" altLang="zh-CN" b="1" dirty="0" smtClean="0"/>
              <a:t>(X) :- write("Beats me!").</a:t>
            </a:r>
          </a:p>
          <a:p>
            <a:endParaRPr lang="en-US" altLang="zh-CN" b="1" dirty="0" smtClean="0"/>
          </a:p>
          <a:p>
            <a:r>
              <a:rPr lang="en-US" altLang="zh-CN" b="1" dirty="0" smtClean="0"/>
              <a:t>	color(snow, white).</a:t>
            </a:r>
          </a:p>
          <a:p>
            <a:r>
              <a:rPr lang="en-US" altLang="zh-CN" b="1" dirty="0" smtClean="0"/>
              <a:t>	color(grass, green).</a:t>
            </a:r>
          </a:p>
          <a:p>
            <a:r>
              <a:rPr lang="en-US" altLang="zh-CN" b="1" dirty="0" smtClean="0"/>
              <a:t>	color(sky, blue).</a:t>
            </a:r>
            <a:endParaRPr lang="zh-CN" altLang="en-US" b="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smtClean="0"/>
              <a:t>企业开发语言使用状况</a:t>
            </a:r>
            <a:r>
              <a:rPr lang="zh-CN" altLang="zh-CN" smtClean="0"/>
              <a:t>1</a:t>
            </a:r>
          </a:p>
        </p:txBody>
      </p:sp>
      <p:sp>
        <p:nvSpPr>
          <p:cNvPr id="36867" name="Rectangle 3"/>
          <p:cNvSpPr>
            <a:spLocks noGrp="1" noChangeArrowheads="1"/>
          </p:cNvSpPr>
          <p:nvPr>
            <p:ph type="body" idx="1"/>
          </p:nvPr>
        </p:nvSpPr>
        <p:spPr>
          <a:xfrm>
            <a:off x="457200" y="1484313"/>
            <a:ext cx="8291513" cy="4525962"/>
          </a:xfrm>
        </p:spPr>
        <p:txBody>
          <a:bodyPr/>
          <a:lstStyle/>
          <a:p>
            <a:pPr eaLnBrk="1" hangingPunct="1"/>
            <a:r>
              <a:rPr lang="zh-CN" altLang="zh-CN" smtClean="0"/>
              <a:t>Java</a:t>
            </a:r>
            <a:r>
              <a:rPr lang="zh-CN" smtClean="0"/>
              <a:t>、</a:t>
            </a:r>
            <a:r>
              <a:rPr lang="zh-CN" altLang="zh-CN" smtClean="0"/>
              <a:t>C/C++</a:t>
            </a:r>
            <a:r>
              <a:rPr lang="zh-CN" smtClean="0"/>
              <a:t>、</a:t>
            </a:r>
            <a:r>
              <a:rPr lang="zh-CN" altLang="zh-CN" smtClean="0"/>
              <a:t>.NET</a:t>
            </a:r>
            <a:r>
              <a:rPr lang="zh-CN" smtClean="0"/>
              <a:t>语言三分天下，在</a:t>
            </a:r>
            <a:r>
              <a:rPr lang="zh-CN" altLang="zh-CN" smtClean="0"/>
              <a:t>5362</a:t>
            </a:r>
            <a:r>
              <a:rPr lang="zh-CN" smtClean="0"/>
              <a:t>家软件开发企业招聘信息中，各语言使用的比例如下图所示：</a:t>
            </a:r>
          </a:p>
        </p:txBody>
      </p:sp>
      <p:pic>
        <p:nvPicPr>
          <p:cNvPr id="36868" name="Picture 4"/>
          <p:cNvPicPr>
            <a:picLocks noChangeAspect="1" noChangeArrowheads="1"/>
          </p:cNvPicPr>
          <p:nvPr/>
        </p:nvPicPr>
        <p:blipFill>
          <a:blip r:embed="rId2" cstate="print"/>
          <a:srcRect/>
          <a:stretch>
            <a:fillRect/>
          </a:stretch>
        </p:blipFill>
        <p:spPr bwMode="auto">
          <a:xfrm>
            <a:off x="1835150" y="2852738"/>
            <a:ext cx="6029325" cy="3200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647AE28-B424-4F2A-A976-4EE71CEE8FB6}"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FA254CE3-4376-4F28-9435-2FB94A110011}" type="slidenum">
              <a:rPr lang="en-US" altLang="zh-CN"/>
              <a:pPr/>
              <a:t>24</a:t>
            </a:fld>
            <a:endParaRPr lang="en-US" altLang="zh-CN"/>
          </a:p>
        </p:txBody>
      </p:sp>
      <p:sp>
        <p:nvSpPr>
          <p:cNvPr id="50178" name="Rectangle 2"/>
          <p:cNvSpPr>
            <a:spLocks noGrp="1" noChangeArrowheads="1"/>
          </p:cNvSpPr>
          <p:nvPr>
            <p:ph type="title"/>
          </p:nvPr>
        </p:nvSpPr>
        <p:spPr/>
        <p:txBody>
          <a:bodyPr/>
          <a:lstStyle/>
          <a:p>
            <a:r>
              <a:rPr lang="en-US" altLang="zh-CN"/>
              <a:t>6.2.3 </a:t>
            </a:r>
            <a:r>
              <a:rPr lang="zh-CN" altLang="en-US"/>
              <a:t>程序设计语言的选择</a:t>
            </a:r>
          </a:p>
        </p:txBody>
      </p:sp>
      <p:sp>
        <p:nvSpPr>
          <p:cNvPr id="50179" name="Rectangle 3"/>
          <p:cNvSpPr>
            <a:spLocks noGrp="1" noChangeArrowheads="1"/>
          </p:cNvSpPr>
          <p:nvPr>
            <p:ph type="body" idx="1"/>
          </p:nvPr>
        </p:nvSpPr>
        <p:spPr/>
        <p:txBody>
          <a:bodyPr/>
          <a:lstStyle/>
          <a:p>
            <a:r>
              <a:rPr lang="zh-CN" altLang="en-US" dirty="0"/>
              <a:t>由于软件系统的绝大部分成本用于生命周期的测试、维护阶段，所以容易测试和容易维护非常重要。 </a:t>
            </a:r>
          </a:p>
          <a:p>
            <a:r>
              <a:rPr lang="en-US" altLang="zh-CN" dirty="0">
                <a:solidFill>
                  <a:srgbClr val="CC0000"/>
                </a:solidFill>
              </a:rPr>
              <a:t>【</a:t>
            </a:r>
            <a:r>
              <a:rPr lang="zh-CN" altLang="en-US" dirty="0">
                <a:solidFill>
                  <a:srgbClr val="CC0000"/>
                </a:solidFill>
              </a:rPr>
              <a:t>选择编程语言的经验准则</a:t>
            </a:r>
            <a:r>
              <a:rPr lang="en-US" altLang="zh-CN" dirty="0">
                <a:solidFill>
                  <a:srgbClr val="CC0000"/>
                </a:solidFill>
              </a:rPr>
              <a:t>】</a:t>
            </a:r>
          </a:p>
          <a:p>
            <a:pPr lvl="1"/>
            <a:r>
              <a:rPr lang="en-US" altLang="zh-CN" dirty="0">
                <a:solidFill>
                  <a:srgbClr val="3333CC"/>
                </a:solidFill>
              </a:rPr>
              <a:t>⑴</a:t>
            </a:r>
            <a:r>
              <a:rPr lang="zh-CN" altLang="en-US" dirty="0">
                <a:solidFill>
                  <a:srgbClr val="3333CC"/>
                </a:solidFill>
              </a:rPr>
              <a:t>系统用户的要求；</a:t>
            </a:r>
          </a:p>
          <a:p>
            <a:pPr lvl="1"/>
            <a:r>
              <a:rPr lang="zh-CN" altLang="en-US" dirty="0">
                <a:solidFill>
                  <a:srgbClr val="3333CC"/>
                </a:solidFill>
              </a:rPr>
              <a:t>⑵选择适合应用领域的语言；</a:t>
            </a:r>
          </a:p>
          <a:p>
            <a:pPr lvl="1"/>
            <a:r>
              <a:rPr lang="zh-CN" altLang="en-US" dirty="0">
                <a:solidFill>
                  <a:srgbClr val="3333CC"/>
                </a:solidFill>
              </a:rPr>
              <a:t>⑶可以使用的编译程序</a:t>
            </a:r>
          </a:p>
          <a:p>
            <a:pPr lvl="2"/>
            <a:r>
              <a:rPr lang="zh-CN" altLang="en-US" dirty="0"/>
              <a:t>编译程序是否可以运行在目标系统的环境中。</a:t>
            </a:r>
          </a:p>
          <a:p>
            <a:pPr lvl="1"/>
            <a:r>
              <a:rPr lang="zh-CN" altLang="en-US" dirty="0">
                <a:solidFill>
                  <a:srgbClr val="3333CC"/>
                </a:solidFill>
              </a:rPr>
              <a:t>⑷可以得到的软件工具</a:t>
            </a:r>
          </a:p>
          <a:p>
            <a:pPr lvl="2"/>
            <a:r>
              <a:rPr lang="zh-CN" altLang="en-US" dirty="0"/>
              <a:t>是否有支持某种语言程序开发的软件工具可以利用</a:t>
            </a:r>
          </a:p>
        </p:txBody>
      </p:sp>
      <p:pic>
        <p:nvPicPr>
          <p:cNvPr id="6" name="Picture 13" descr="gccegg-6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562600" y="1981200"/>
            <a:ext cx="1349375" cy="1609725"/>
          </a:xfrm>
          <a:prstGeom prst="rect">
            <a:avLst/>
          </a:prstGeom>
          <a:noFill/>
        </p:spPr>
      </p:pic>
      <p:pic>
        <p:nvPicPr>
          <p:cNvPr id="7" name="Picture 7" descr="Java"/>
          <p:cNvPicPr>
            <a:picLocks noChangeAspect="1" noChangeArrowheads="1"/>
          </p:cNvPicPr>
          <p:nvPr/>
        </p:nvPicPr>
        <p:blipFill>
          <a:blip r:embed="rId3" cstate="print">
            <a:clrChange>
              <a:clrFrom>
                <a:srgbClr val="FFFFFF"/>
              </a:clrFrom>
              <a:clrTo>
                <a:srgbClr val="FFFFFF">
                  <a:alpha val="0"/>
                </a:srgbClr>
              </a:clrTo>
            </a:clrChange>
          </a:blip>
          <a:srcRect l="15334" r="19333"/>
          <a:stretch>
            <a:fillRect/>
          </a:stretch>
        </p:blipFill>
        <p:spPr bwMode="auto">
          <a:xfrm>
            <a:off x="7162800" y="2057400"/>
            <a:ext cx="1095375" cy="1676400"/>
          </a:xfrm>
          <a:prstGeom prst="rect">
            <a:avLst/>
          </a:prstGeom>
          <a:noFill/>
        </p:spPr>
      </p:pic>
      <p:pic>
        <p:nvPicPr>
          <p:cNvPr id="8" name="Picture 10" descr="1_201006121451531Jk6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905500" y="3581400"/>
            <a:ext cx="3238500" cy="1095375"/>
          </a:xfrm>
          <a:prstGeom prst="rect">
            <a:avLst/>
          </a:prstGeom>
          <a:noFill/>
        </p:spPr>
      </p:pic>
      <p:pic>
        <p:nvPicPr>
          <p:cNvPr id="9" name="Picture 4" descr="eclipse-for-android"/>
          <p:cNvPicPr>
            <a:picLocks noChangeAspect="1" noChangeArrowheads="1"/>
          </p:cNvPicPr>
          <p:nvPr/>
        </p:nvPicPr>
        <p:blipFill>
          <a:blip r:embed="rId5" cstate="print"/>
          <a:srcRect/>
          <a:stretch>
            <a:fillRect/>
          </a:stretch>
        </p:blipFill>
        <p:spPr bwMode="auto">
          <a:xfrm>
            <a:off x="533400" y="5701075"/>
            <a:ext cx="1752600" cy="1156925"/>
          </a:xfrm>
          <a:prstGeom prst="rect">
            <a:avLst/>
          </a:prstGeom>
          <a:noFill/>
        </p:spPr>
      </p:pic>
      <p:pic>
        <p:nvPicPr>
          <p:cNvPr id="10" name="Picture 11" descr="svn"/>
          <p:cNvPicPr>
            <a:picLocks noChangeAspect="1" noChangeArrowheads="1"/>
          </p:cNvPicPr>
          <p:nvPr/>
        </p:nvPicPr>
        <p:blipFill>
          <a:blip r:embed="rId6" cstate="print"/>
          <a:srcRect/>
          <a:stretch>
            <a:fillRect/>
          </a:stretch>
        </p:blipFill>
        <p:spPr bwMode="auto">
          <a:xfrm>
            <a:off x="6934200" y="5673030"/>
            <a:ext cx="1371600" cy="1184970"/>
          </a:xfrm>
          <a:prstGeom prst="rect">
            <a:avLst/>
          </a:prstGeom>
          <a:noFill/>
        </p:spPr>
      </p:pic>
      <p:pic>
        <p:nvPicPr>
          <p:cNvPr id="11" name="Picture 12" descr="trac_logo"/>
          <p:cNvPicPr>
            <a:picLocks noChangeAspect="1" noChangeArrowheads="1"/>
          </p:cNvPicPr>
          <p:nvPr/>
        </p:nvPicPr>
        <p:blipFill>
          <a:blip r:embed="rId7" cstate="print"/>
          <a:srcRect/>
          <a:stretch>
            <a:fillRect/>
          </a:stretch>
        </p:blipFill>
        <p:spPr bwMode="auto">
          <a:xfrm>
            <a:off x="3048000" y="5486400"/>
            <a:ext cx="3657600" cy="11334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Effect transition="in" filter="strips(downRight)">
                                      <p:cBhvr>
                                        <p:cTn id="7" dur="500"/>
                                        <p:tgtEl>
                                          <p:spTgt spid="501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50179">
                                            <p:txEl>
                                              <p:pRg st="1" end="1"/>
                                            </p:txEl>
                                          </p:spTgt>
                                        </p:tgtEl>
                                        <p:attrNameLst>
                                          <p:attrName>style.visibility</p:attrName>
                                        </p:attrNameLst>
                                      </p:cBhvr>
                                      <p:to>
                                        <p:strVal val="visible"/>
                                      </p:to>
                                    </p:set>
                                    <p:animEffect transition="in" filter="strips(downRight)">
                                      <p:cBhvr>
                                        <p:cTn id="12" dur="500"/>
                                        <p:tgtEl>
                                          <p:spTgt spid="501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50179">
                                            <p:txEl>
                                              <p:pRg st="2" end="2"/>
                                            </p:txEl>
                                          </p:spTgt>
                                        </p:tgtEl>
                                        <p:attrNameLst>
                                          <p:attrName>style.visibility</p:attrName>
                                        </p:attrNameLst>
                                      </p:cBhvr>
                                      <p:to>
                                        <p:strVal val="visible"/>
                                      </p:to>
                                    </p:set>
                                    <p:animEffect transition="in" filter="strips(downRight)">
                                      <p:cBhvr>
                                        <p:cTn id="17" dur="500"/>
                                        <p:tgtEl>
                                          <p:spTgt spid="501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50179">
                                            <p:txEl>
                                              <p:pRg st="3" end="3"/>
                                            </p:txEl>
                                          </p:spTgt>
                                        </p:tgtEl>
                                        <p:attrNameLst>
                                          <p:attrName>style.visibility</p:attrName>
                                        </p:attrNameLst>
                                      </p:cBhvr>
                                      <p:to>
                                        <p:strVal val="visible"/>
                                      </p:to>
                                    </p:set>
                                    <p:animEffect transition="in" filter="strips(downRight)">
                                      <p:cBhvr>
                                        <p:cTn id="22" dur="500"/>
                                        <p:tgtEl>
                                          <p:spTgt spid="501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50179">
                                            <p:txEl>
                                              <p:pRg st="4" end="4"/>
                                            </p:txEl>
                                          </p:spTgt>
                                        </p:tgtEl>
                                        <p:attrNameLst>
                                          <p:attrName>style.visibility</p:attrName>
                                        </p:attrNameLst>
                                      </p:cBhvr>
                                      <p:to>
                                        <p:strVal val="visible"/>
                                      </p:to>
                                    </p:set>
                                    <p:animEffect transition="in" filter="strips(downRight)">
                                      <p:cBhvr>
                                        <p:cTn id="27" dur="500"/>
                                        <p:tgtEl>
                                          <p:spTgt spid="501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50179">
                                            <p:txEl>
                                              <p:pRg st="5" end="5"/>
                                            </p:txEl>
                                          </p:spTgt>
                                        </p:tgtEl>
                                        <p:attrNameLst>
                                          <p:attrName>style.visibility</p:attrName>
                                        </p:attrNameLst>
                                      </p:cBhvr>
                                      <p:to>
                                        <p:strVal val="visible"/>
                                      </p:to>
                                    </p:set>
                                    <p:animEffect transition="in" filter="strips(downRight)">
                                      <p:cBhvr>
                                        <p:cTn id="32" dur="500"/>
                                        <p:tgtEl>
                                          <p:spTgt spid="5017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8" presetClass="entr" presetSubtype="6" fill="hold" grpId="0" nodeType="clickEffect">
                                  <p:stCondLst>
                                    <p:cond delay="0"/>
                                  </p:stCondLst>
                                  <p:childTnLst>
                                    <p:set>
                                      <p:cBhvr>
                                        <p:cTn id="54" dur="1" fill="hold">
                                          <p:stCondLst>
                                            <p:cond delay="0"/>
                                          </p:stCondLst>
                                        </p:cTn>
                                        <p:tgtEl>
                                          <p:spTgt spid="50179">
                                            <p:txEl>
                                              <p:pRg st="6" end="6"/>
                                            </p:txEl>
                                          </p:spTgt>
                                        </p:tgtEl>
                                        <p:attrNameLst>
                                          <p:attrName>style.visibility</p:attrName>
                                        </p:attrNameLst>
                                      </p:cBhvr>
                                      <p:to>
                                        <p:strVal val="visible"/>
                                      </p:to>
                                    </p:set>
                                    <p:animEffect transition="in" filter="strips(downRight)">
                                      <p:cBhvr>
                                        <p:cTn id="55" dur="500"/>
                                        <p:tgtEl>
                                          <p:spTgt spid="50179">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8" presetClass="entr" presetSubtype="6" fill="hold" grpId="0" nodeType="clickEffect">
                                  <p:stCondLst>
                                    <p:cond delay="0"/>
                                  </p:stCondLst>
                                  <p:childTnLst>
                                    <p:set>
                                      <p:cBhvr>
                                        <p:cTn id="59" dur="1" fill="hold">
                                          <p:stCondLst>
                                            <p:cond delay="0"/>
                                          </p:stCondLst>
                                        </p:cTn>
                                        <p:tgtEl>
                                          <p:spTgt spid="50179">
                                            <p:txEl>
                                              <p:pRg st="7" end="7"/>
                                            </p:txEl>
                                          </p:spTgt>
                                        </p:tgtEl>
                                        <p:attrNameLst>
                                          <p:attrName>style.visibility</p:attrName>
                                        </p:attrNameLst>
                                      </p:cBhvr>
                                      <p:to>
                                        <p:strVal val="visible"/>
                                      </p:to>
                                    </p:set>
                                    <p:animEffect transition="in" filter="strips(downRight)">
                                      <p:cBhvr>
                                        <p:cTn id="60" dur="500"/>
                                        <p:tgtEl>
                                          <p:spTgt spid="50179">
                                            <p:txEl>
                                              <p:pRg st="7" end="7"/>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9"/>
                                        </p:tgtEl>
                                        <p:attrNameLst>
                                          <p:attrName>style.visibility</p:attrName>
                                        </p:attrNameLst>
                                      </p:cBhvr>
                                      <p:to>
                                        <p:strVal val="visible"/>
                                      </p:to>
                                    </p:set>
                                    <p:anim calcmode="lin" valueType="num">
                                      <p:cBhvr additive="base">
                                        <p:cTn id="65" dur="500" fill="hold"/>
                                        <p:tgtEl>
                                          <p:spTgt spid="9"/>
                                        </p:tgtEl>
                                        <p:attrNameLst>
                                          <p:attrName>ppt_x</p:attrName>
                                        </p:attrNameLst>
                                      </p:cBhvr>
                                      <p:tavLst>
                                        <p:tav tm="0">
                                          <p:val>
                                            <p:strVal val="#ppt_x"/>
                                          </p:val>
                                        </p:tav>
                                        <p:tav tm="100000">
                                          <p:val>
                                            <p:strVal val="#ppt_x"/>
                                          </p:val>
                                        </p:tav>
                                      </p:tavLst>
                                    </p:anim>
                                    <p:anim calcmode="lin" valueType="num">
                                      <p:cBhvr additive="base">
                                        <p:cTn id="66" dur="500" fill="hold"/>
                                        <p:tgtEl>
                                          <p:spTgt spid="9"/>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1"/>
                                        </p:tgtEl>
                                        <p:attrNameLst>
                                          <p:attrName>style.visibility</p:attrName>
                                        </p:attrNameLst>
                                      </p:cBhvr>
                                      <p:to>
                                        <p:strVal val="visible"/>
                                      </p:to>
                                    </p:set>
                                    <p:anim calcmode="lin" valueType="num">
                                      <p:cBhvr additive="base">
                                        <p:cTn id="69" dur="500" fill="hold"/>
                                        <p:tgtEl>
                                          <p:spTgt spid="11"/>
                                        </p:tgtEl>
                                        <p:attrNameLst>
                                          <p:attrName>ppt_x</p:attrName>
                                        </p:attrNameLst>
                                      </p:cBhvr>
                                      <p:tavLst>
                                        <p:tav tm="0">
                                          <p:val>
                                            <p:strVal val="#ppt_x"/>
                                          </p:val>
                                        </p:tav>
                                        <p:tav tm="100000">
                                          <p:val>
                                            <p:strVal val="#ppt_x"/>
                                          </p:val>
                                        </p:tav>
                                      </p:tavLst>
                                    </p:anim>
                                    <p:anim calcmode="lin" valueType="num">
                                      <p:cBhvr additive="base">
                                        <p:cTn id="70" dur="500" fill="hold"/>
                                        <p:tgtEl>
                                          <p:spTgt spid="11"/>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0"/>
                                        </p:tgtEl>
                                        <p:attrNameLst>
                                          <p:attrName>style.visibility</p:attrName>
                                        </p:attrNameLst>
                                      </p:cBhvr>
                                      <p:to>
                                        <p:strVal val="visible"/>
                                      </p:to>
                                    </p:set>
                                    <p:anim calcmode="lin" valueType="num">
                                      <p:cBhvr additive="base">
                                        <p:cTn id="73" dur="500" fill="hold"/>
                                        <p:tgtEl>
                                          <p:spTgt spid="10"/>
                                        </p:tgtEl>
                                        <p:attrNameLst>
                                          <p:attrName>ppt_x</p:attrName>
                                        </p:attrNameLst>
                                      </p:cBhvr>
                                      <p:tavLst>
                                        <p:tav tm="0">
                                          <p:val>
                                            <p:strVal val="#ppt_x"/>
                                          </p:val>
                                        </p:tav>
                                        <p:tav tm="100000">
                                          <p:val>
                                            <p:strVal val="#ppt_x"/>
                                          </p:val>
                                        </p:tav>
                                      </p:tavLst>
                                    </p:anim>
                                    <p:anim calcmode="lin" valueType="num">
                                      <p:cBhvr additive="base">
                                        <p:cTn id="7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a:xfrm>
            <a:off x="13123863" y="11428413"/>
            <a:ext cx="964036" cy="189600"/>
          </a:xfrm>
        </p:spPr>
        <p:txBody>
          <a:bodyPr/>
          <a:lstStyle/>
          <a:p>
            <a:fld id="{FA254CE3-4376-4F28-9435-2FB94A110011}" type="slidenum">
              <a:rPr lang="en-US" altLang="zh-CN"/>
              <a:pPr/>
              <a:t>25</a:t>
            </a:fld>
            <a:endParaRPr lang="en-US" altLang="zh-CN"/>
          </a:p>
        </p:txBody>
      </p:sp>
      <p:sp>
        <p:nvSpPr>
          <p:cNvPr id="50178" name="Rectangle 2"/>
          <p:cNvSpPr>
            <a:spLocks noGrp="1" noChangeArrowheads="1"/>
          </p:cNvSpPr>
          <p:nvPr>
            <p:ph type="title"/>
          </p:nvPr>
        </p:nvSpPr>
        <p:spPr/>
        <p:txBody>
          <a:bodyPr/>
          <a:lstStyle/>
          <a:p>
            <a:r>
              <a:rPr lang="en-US" altLang="zh-CN"/>
              <a:t>6.2.3 </a:t>
            </a:r>
            <a:r>
              <a:rPr lang="zh-CN" altLang="en-US"/>
              <a:t>程序设计语言的选择</a:t>
            </a:r>
          </a:p>
        </p:txBody>
      </p:sp>
      <p:sp>
        <p:nvSpPr>
          <p:cNvPr id="14" name="Rectangle 3"/>
          <p:cNvSpPr txBox="1">
            <a:spLocks noChangeArrowheads="1"/>
          </p:cNvSpPr>
          <p:nvPr/>
        </p:nvSpPr>
        <p:spPr bwMode="auto">
          <a:xfrm>
            <a:off x="457200" y="990600"/>
            <a:ext cx="8229600" cy="5073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fontAlgn="base">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fontAlgn="base">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fontAlgn="base">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r>
              <a:rPr lang="zh-CN" altLang="en-US" dirty="0" smtClean="0"/>
              <a:t>1</a:t>
            </a:r>
            <a:r>
              <a:rPr lang="zh-CN" altLang="en-US" dirty="0"/>
              <a:t>. </a:t>
            </a:r>
            <a:r>
              <a:rPr lang="zh-CN" altLang="en-US" dirty="0">
                <a:solidFill>
                  <a:srgbClr val="C00000"/>
                </a:solidFill>
              </a:rPr>
              <a:t>桌面程序</a:t>
            </a:r>
            <a:r>
              <a:rPr lang="zh-CN" altLang="en-US" dirty="0"/>
              <a:t>：Java、C++、C#、VB、C均可。</a:t>
            </a:r>
          </a:p>
          <a:p>
            <a:pPr lvl="1"/>
            <a:r>
              <a:rPr lang="zh-CN" altLang="en-US" b="0" dirty="0" smtClean="0"/>
              <a:t>现在大家办公使用的还是桌面程序占多数，不管是OA，ERP等等，都是通过PC来操作，桌面程序开发是一个重要的方向。只要PC还在，桌面程序开发就会一直存在。</a:t>
            </a:r>
          </a:p>
          <a:p>
            <a:endParaRPr lang="en-US" altLang="zh-CN" kern="0" dirty="0" smtClean="0">
              <a:solidFill>
                <a:srgbClr val="3333CC"/>
              </a:solidFill>
            </a:endParaRPr>
          </a:p>
        </p:txBody>
      </p:sp>
      <p:pic>
        <p:nvPicPr>
          <p:cNvPr id="1026" name="Picture 2" descr="怪不的软件开发这么挣钱，原来是有这么多职位"/>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62525" y="3429000"/>
            <a:ext cx="3581400" cy="2487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6912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a:xfrm>
            <a:off x="13123863" y="11428413"/>
            <a:ext cx="964036" cy="189600"/>
          </a:xfrm>
        </p:spPr>
        <p:txBody>
          <a:bodyPr/>
          <a:lstStyle/>
          <a:p>
            <a:fld id="{FA254CE3-4376-4F28-9435-2FB94A110011}" type="slidenum">
              <a:rPr lang="en-US" altLang="zh-CN"/>
              <a:pPr/>
              <a:t>26</a:t>
            </a:fld>
            <a:endParaRPr lang="en-US" altLang="zh-CN"/>
          </a:p>
        </p:txBody>
      </p:sp>
      <p:sp>
        <p:nvSpPr>
          <p:cNvPr id="50178" name="Rectangle 2"/>
          <p:cNvSpPr>
            <a:spLocks noGrp="1" noChangeArrowheads="1"/>
          </p:cNvSpPr>
          <p:nvPr>
            <p:ph type="title"/>
          </p:nvPr>
        </p:nvSpPr>
        <p:spPr/>
        <p:txBody>
          <a:bodyPr/>
          <a:lstStyle/>
          <a:p>
            <a:r>
              <a:rPr lang="en-US" altLang="zh-CN"/>
              <a:t>6.2.3 </a:t>
            </a:r>
            <a:r>
              <a:rPr lang="zh-CN" altLang="en-US"/>
              <a:t>程序设计语言的选择</a:t>
            </a:r>
          </a:p>
        </p:txBody>
      </p:sp>
      <p:sp>
        <p:nvSpPr>
          <p:cNvPr id="14" name="Rectangle 3"/>
          <p:cNvSpPr txBox="1">
            <a:spLocks noChangeArrowheads="1"/>
          </p:cNvSpPr>
          <p:nvPr/>
        </p:nvSpPr>
        <p:spPr bwMode="auto">
          <a:xfrm>
            <a:off x="457200" y="990600"/>
            <a:ext cx="8229600" cy="5073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fontAlgn="base">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fontAlgn="base">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fontAlgn="base">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r>
              <a:rPr lang="en-US" altLang="zh-CN" dirty="0"/>
              <a:t>2. </a:t>
            </a:r>
            <a:r>
              <a:rPr lang="zh-CN" altLang="en-US" dirty="0">
                <a:solidFill>
                  <a:srgbClr val="C00000"/>
                </a:solidFill>
              </a:rPr>
              <a:t>网站服务</a:t>
            </a:r>
            <a:r>
              <a:rPr lang="zh-CN" altLang="en-US" dirty="0" smtClean="0">
                <a:solidFill>
                  <a:srgbClr val="C00000"/>
                </a:solidFill>
              </a:rPr>
              <a:t>器端</a:t>
            </a:r>
            <a:r>
              <a:rPr lang="zh-CN" altLang="en-US" dirty="0" smtClean="0"/>
              <a:t>：</a:t>
            </a:r>
            <a:r>
              <a:rPr lang="en-US" altLang="zh-CN" dirty="0"/>
              <a:t>JSP(Java</a:t>
            </a:r>
            <a:r>
              <a:rPr lang="zh-CN" altLang="en-US" dirty="0"/>
              <a:t>语法</a:t>
            </a:r>
            <a:r>
              <a:rPr lang="en-US" altLang="zh-CN" dirty="0"/>
              <a:t>)</a:t>
            </a:r>
            <a:r>
              <a:rPr lang="zh-CN" altLang="en-US" dirty="0"/>
              <a:t>、</a:t>
            </a:r>
            <a:r>
              <a:rPr lang="en-US" altLang="zh-CN" dirty="0">
                <a:solidFill>
                  <a:srgbClr val="C00000"/>
                </a:solidFill>
              </a:rPr>
              <a:t>PHP</a:t>
            </a:r>
            <a:r>
              <a:rPr lang="zh-CN" altLang="en-US" dirty="0"/>
              <a:t>、</a:t>
            </a:r>
            <a:r>
              <a:rPr lang="en-US" altLang="zh-CN" dirty="0"/>
              <a:t>ASP(C#</a:t>
            </a:r>
            <a:r>
              <a:rPr lang="zh-CN" altLang="en-US" dirty="0"/>
              <a:t>语法</a:t>
            </a:r>
            <a:r>
              <a:rPr lang="en-US" altLang="zh-CN" dirty="0"/>
              <a:t>)</a:t>
            </a:r>
            <a:r>
              <a:rPr lang="zh-CN" altLang="en-US" dirty="0"/>
              <a:t>、</a:t>
            </a:r>
            <a:r>
              <a:rPr lang="en-US" altLang="zh-CN" dirty="0"/>
              <a:t>Web App</a:t>
            </a:r>
            <a:r>
              <a:rPr lang="zh-CN" altLang="en-US" dirty="0"/>
              <a:t>框架等</a:t>
            </a:r>
          </a:p>
          <a:p>
            <a:pPr lvl="1"/>
            <a:r>
              <a:rPr lang="zh-CN" altLang="en-US" b="0" dirty="0"/>
              <a:t>互联网发展的一个重要部分，如何把服务和数据提供给客户端：服务器</a:t>
            </a:r>
            <a:r>
              <a:rPr lang="zh-CN" altLang="en-US" b="0" dirty="0" smtClean="0"/>
              <a:t>。</a:t>
            </a:r>
            <a:endParaRPr lang="en-US" altLang="zh-CN" b="0" dirty="0" smtClean="0"/>
          </a:p>
          <a:p>
            <a:pPr lvl="1"/>
            <a:r>
              <a:rPr lang="zh-CN" altLang="en-US" b="0" dirty="0" smtClean="0"/>
              <a:t>网站</a:t>
            </a:r>
            <a:r>
              <a:rPr lang="zh-CN" altLang="en-US" b="0" dirty="0"/>
              <a:t>服务器端开发，使用</a:t>
            </a:r>
            <a:r>
              <a:rPr lang="en-US" altLang="zh-CN" b="0" dirty="0"/>
              <a:t>code</a:t>
            </a:r>
            <a:r>
              <a:rPr lang="zh-CN" altLang="en-US" b="0" dirty="0"/>
              <a:t>将数据和图片以交互的方式交给客户端。互联网存在，网站服务端开发就存在。</a:t>
            </a:r>
          </a:p>
          <a:p>
            <a:r>
              <a:rPr lang="en-US" altLang="zh-CN" dirty="0"/>
              <a:t>3. </a:t>
            </a:r>
            <a:r>
              <a:rPr lang="zh-CN" altLang="en-US" dirty="0">
                <a:solidFill>
                  <a:srgbClr val="C00000"/>
                </a:solidFill>
              </a:rPr>
              <a:t>网站客户端</a:t>
            </a:r>
            <a:r>
              <a:rPr lang="zh-CN" altLang="en-US" dirty="0"/>
              <a:t>：</a:t>
            </a:r>
            <a:r>
              <a:rPr lang="en-US" altLang="zh-CN" dirty="0" smtClean="0"/>
              <a:t>HTML (5)</a:t>
            </a:r>
            <a:r>
              <a:rPr lang="zh-CN" altLang="en-US" dirty="0" smtClean="0"/>
              <a:t>、</a:t>
            </a:r>
            <a:r>
              <a:rPr lang="en-US" altLang="zh-CN" dirty="0" smtClean="0"/>
              <a:t>CSS (3)</a:t>
            </a:r>
            <a:r>
              <a:rPr lang="zh-CN" altLang="en-US" dirty="0" smtClean="0"/>
              <a:t>、</a:t>
            </a:r>
            <a:r>
              <a:rPr lang="en-US" altLang="zh-CN" dirty="0" err="1">
                <a:solidFill>
                  <a:srgbClr val="C00000"/>
                </a:solidFill>
              </a:rPr>
              <a:t>Javascript</a:t>
            </a:r>
            <a:r>
              <a:rPr lang="zh-CN" altLang="en-US" dirty="0"/>
              <a:t>、</a:t>
            </a:r>
            <a:r>
              <a:rPr lang="en-US" altLang="zh-CN" dirty="0"/>
              <a:t>Flash</a:t>
            </a:r>
            <a:r>
              <a:rPr lang="zh-CN" altLang="en-US" dirty="0"/>
              <a:t>等等</a:t>
            </a:r>
          </a:p>
          <a:p>
            <a:pPr lvl="1"/>
            <a:r>
              <a:rPr lang="zh-CN" altLang="en-US" b="0" dirty="0"/>
              <a:t>用户直接看到的部分，组织和展现数据和服务。跟服务器端惺惺相惜，联手打造了互联网</a:t>
            </a:r>
            <a:r>
              <a:rPr lang="zh-CN" altLang="en-US" dirty="0"/>
              <a:t>。</a:t>
            </a:r>
            <a:endParaRPr lang="en-US" altLang="zh-CN" kern="0" dirty="0" smtClean="0">
              <a:solidFill>
                <a:srgbClr val="3333CC"/>
              </a:solidFill>
            </a:endParaRPr>
          </a:p>
        </p:txBody>
      </p:sp>
    </p:spTree>
    <p:extLst>
      <p:ext uri="{BB962C8B-B14F-4D97-AF65-F5344CB8AC3E}">
        <p14:creationId xmlns:p14="http://schemas.microsoft.com/office/powerpoint/2010/main" val="30488047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a:xfrm>
            <a:off x="13123863" y="11428413"/>
            <a:ext cx="964036" cy="189600"/>
          </a:xfrm>
        </p:spPr>
        <p:txBody>
          <a:bodyPr/>
          <a:lstStyle/>
          <a:p>
            <a:fld id="{FA254CE3-4376-4F28-9435-2FB94A110011}" type="slidenum">
              <a:rPr lang="en-US" altLang="zh-CN"/>
              <a:pPr/>
              <a:t>27</a:t>
            </a:fld>
            <a:endParaRPr lang="en-US" altLang="zh-CN"/>
          </a:p>
        </p:txBody>
      </p:sp>
      <p:sp>
        <p:nvSpPr>
          <p:cNvPr id="50178" name="Rectangle 2"/>
          <p:cNvSpPr>
            <a:spLocks noGrp="1" noChangeArrowheads="1"/>
          </p:cNvSpPr>
          <p:nvPr>
            <p:ph type="title"/>
          </p:nvPr>
        </p:nvSpPr>
        <p:spPr/>
        <p:txBody>
          <a:bodyPr/>
          <a:lstStyle/>
          <a:p>
            <a:r>
              <a:rPr lang="en-US" altLang="zh-CN"/>
              <a:t>6.2.3 </a:t>
            </a:r>
            <a:r>
              <a:rPr lang="zh-CN" altLang="en-US"/>
              <a:t>程序设计语言的选择</a:t>
            </a:r>
          </a:p>
        </p:txBody>
      </p:sp>
      <p:sp>
        <p:nvSpPr>
          <p:cNvPr id="14" name="Rectangle 3"/>
          <p:cNvSpPr txBox="1">
            <a:spLocks noChangeArrowheads="1"/>
          </p:cNvSpPr>
          <p:nvPr/>
        </p:nvSpPr>
        <p:spPr bwMode="auto">
          <a:xfrm>
            <a:off x="457200" y="990600"/>
            <a:ext cx="8382000" cy="5073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fontAlgn="base">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fontAlgn="base">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fontAlgn="base">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r>
              <a:rPr lang="en-US" altLang="zh-CN" dirty="0"/>
              <a:t>2. </a:t>
            </a:r>
            <a:r>
              <a:rPr lang="zh-CN" altLang="en-US" dirty="0">
                <a:solidFill>
                  <a:srgbClr val="C00000"/>
                </a:solidFill>
              </a:rPr>
              <a:t>网站</a:t>
            </a:r>
            <a:r>
              <a:rPr lang="zh-CN" altLang="en-US" dirty="0" smtClean="0">
                <a:solidFill>
                  <a:srgbClr val="C00000"/>
                </a:solidFill>
              </a:rPr>
              <a:t>服务器端</a:t>
            </a:r>
            <a:r>
              <a:rPr lang="zh-CN" altLang="en-US" dirty="0" smtClean="0"/>
              <a:t>：</a:t>
            </a:r>
            <a:r>
              <a:rPr lang="en-US" altLang="zh-CN" b="0" dirty="0" smtClean="0"/>
              <a:t>JSP(Java</a:t>
            </a:r>
            <a:r>
              <a:rPr lang="zh-CN" altLang="en-US" b="0" dirty="0"/>
              <a:t>语法</a:t>
            </a:r>
            <a:r>
              <a:rPr lang="en-US" altLang="zh-CN" b="0" dirty="0"/>
              <a:t>)</a:t>
            </a:r>
            <a:r>
              <a:rPr lang="zh-CN" altLang="en-US" b="0" dirty="0"/>
              <a:t>、</a:t>
            </a:r>
            <a:r>
              <a:rPr lang="en-US" altLang="zh-CN" b="0" dirty="0"/>
              <a:t>PHP</a:t>
            </a:r>
            <a:r>
              <a:rPr lang="zh-CN" altLang="en-US" b="0" dirty="0"/>
              <a:t>、</a:t>
            </a:r>
            <a:r>
              <a:rPr lang="en-US" altLang="zh-CN" b="0" dirty="0"/>
              <a:t>ASP(C#</a:t>
            </a:r>
            <a:r>
              <a:rPr lang="zh-CN" altLang="en-US" b="0" dirty="0"/>
              <a:t>语法</a:t>
            </a:r>
            <a:r>
              <a:rPr lang="en-US" altLang="zh-CN" b="0" dirty="0"/>
              <a:t>)</a:t>
            </a:r>
            <a:r>
              <a:rPr lang="zh-CN" altLang="en-US" b="0" dirty="0"/>
              <a:t>、</a:t>
            </a:r>
            <a:r>
              <a:rPr lang="en-US" altLang="zh-CN" b="0" dirty="0"/>
              <a:t>Web App</a:t>
            </a:r>
            <a:r>
              <a:rPr lang="zh-CN" altLang="en-US" b="0" dirty="0"/>
              <a:t>框架等</a:t>
            </a:r>
          </a:p>
          <a:p>
            <a:r>
              <a:rPr lang="en-US" altLang="zh-CN" dirty="0" smtClean="0"/>
              <a:t>3</a:t>
            </a:r>
            <a:r>
              <a:rPr lang="en-US" altLang="zh-CN" dirty="0"/>
              <a:t>. </a:t>
            </a:r>
            <a:r>
              <a:rPr lang="zh-CN" altLang="en-US" dirty="0">
                <a:solidFill>
                  <a:srgbClr val="C00000"/>
                </a:solidFill>
              </a:rPr>
              <a:t>网站客户端</a:t>
            </a:r>
            <a:r>
              <a:rPr lang="zh-CN" altLang="en-US" dirty="0" smtClean="0"/>
              <a:t>：</a:t>
            </a:r>
            <a:r>
              <a:rPr lang="en-US" altLang="zh-CN" b="0" dirty="0" smtClean="0"/>
              <a:t>HTML (5)</a:t>
            </a:r>
            <a:r>
              <a:rPr lang="zh-CN" altLang="en-US" b="0" dirty="0" smtClean="0"/>
              <a:t>、</a:t>
            </a:r>
            <a:r>
              <a:rPr lang="en-US" altLang="zh-CN" b="0" dirty="0" smtClean="0"/>
              <a:t>CSS (3)</a:t>
            </a:r>
            <a:r>
              <a:rPr lang="zh-CN" altLang="en-US" b="0" dirty="0" smtClean="0"/>
              <a:t>、</a:t>
            </a:r>
            <a:r>
              <a:rPr lang="en-US" altLang="zh-CN" b="0" dirty="0" err="1"/>
              <a:t>Javascript</a:t>
            </a:r>
            <a:r>
              <a:rPr lang="zh-CN" altLang="en-US" b="0" dirty="0"/>
              <a:t>、</a:t>
            </a:r>
            <a:r>
              <a:rPr lang="en-US" altLang="zh-CN" b="0" dirty="0"/>
              <a:t>Flash</a:t>
            </a:r>
            <a:r>
              <a:rPr lang="zh-CN" altLang="en-US" b="0" dirty="0" smtClean="0"/>
              <a:t>等等</a:t>
            </a:r>
            <a:endParaRPr lang="zh-CN" altLang="en-US" b="0" dirty="0"/>
          </a:p>
        </p:txBody>
      </p:sp>
      <p:pic>
        <p:nvPicPr>
          <p:cNvPr id="2050" name="Picture 2" descr="怪不的软件开发这么挣钱，原来是有这么多职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514600"/>
            <a:ext cx="5257800" cy="3952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1924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a:xfrm>
            <a:off x="13123863" y="11428413"/>
            <a:ext cx="964036" cy="189600"/>
          </a:xfrm>
        </p:spPr>
        <p:txBody>
          <a:bodyPr/>
          <a:lstStyle/>
          <a:p>
            <a:fld id="{FA254CE3-4376-4F28-9435-2FB94A110011}" type="slidenum">
              <a:rPr lang="en-US" altLang="zh-CN"/>
              <a:pPr/>
              <a:t>28</a:t>
            </a:fld>
            <a:endParaRPr lang="en-US" altLang="zh-CN"/>
          </a:p>
        </p:txBody>
      </p:sp>
      <p:sp>
        <p:nvSpPr>
          <p:cNvPr id="50178" name="Rectangle 2"/>
          <p:cNvSpPr>
            <a:spLocks noGrp="1" noChangeArrowheads="1"/>
          </p:cNvSpPr>
          <p:nvPr>
            <p:ph type="title"/>
          </p:nvPr>
        </p:nvSpPr>
        <p:spPr/>
        <p:txBody>
          <a:bodyPr/>
          <a:lstStyle/>
          <a:p>
            <a:r>
              <a:rPr lang="en-US" altLang="zh-CN"/>
              <a:t>6.2.3 </a:t>
            </a:r>
            <a:r>
              <a:rPr lang="zh-CN" altLang="en-US"/>
              <a:t>程序设计语言的选择</a:t>
            </a:r>
          </a:p>
        </p:txBody>
      </p:sp>
      <p:sp>
        <p:nvSpPr>
          <p:cNvPr id="14" name="Rectangle 3"/>
          <p:cNvSpPr txBox="1">
            <a:spLocks noChangeArrowheads="1"/>
          </p:cNvSpPr>
          <p:nvPr/>
        </p:nvSpPr>
        <p:spPr bwMode="auto">
          <a:xfrm>
            <a:off x="457200" y="990600"/>
            <a:ext cx="8382000" cy="5073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fontAlgn="base">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fontAlgn="base">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fontAlgn="base">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r>
              <a:rPr lang="en-US" altLang="zh-CN" dirty="0"/>
              <a:t>4. </a:t>
            </a:r>
            <a:r>
              <a:rPr lang="zh-CN" altLang="en-US" dirty="0"/>
              <a:t>智能手机程序：安卓使用</a:t>
            </a:r>
            <a:r>
              <a:rPr lang="en-US" altLang="zh-CN" dirty="0"/>
              <a:t>Java</a:t>
            </a:r>
            <a:r>
              <a:rPr lang="zh-CN" altLang="en-US" dirty="0"/>
              <a:t>，</a:t>
            </a:r>
            <a:r>
              <a:rPr lang="en-US" altLang="zh-CN" dirty="0"/>
              <a:t>iPhone</a:t>
            </a:r>
            <a:r>
              <a:rPr lang="zh-CN" altLang="en-US" dirty="0"/>
              <a:t>使用</a:t>
            </a:r>
            <a:r>
              <a:rPr lang="en-US" altLang="zh-CN" dirty="0" smtClean="0"/>
              <a:t>Objective-C</a:t>
            </a:r>
            <a:r>
              <a:rPr lang="zh-CN" altLang="en-US" dirty="0"/>
              <a:t> ， </a:t>
            </a:r>
            <a:r>
              <a:rPr lang="en-US" altLang="zh-CN" dirty="0" smtClean="0"/>
              <a:t>Swift</a:t>
            </a:r>
            <a:endParaRPr lang="en-US" altLang="zh-CN" dirty="0"/>
          </a:p>
          <a:p>
            <a:pPr lvl="1"/>
            <a:r>
              <a:rPr lang="zh-CN" altLang="en-US" b="0" dirty="0"/>
              <a:t>最近十年火的能上火星的开发方向，现在人人都想去做</a:t>
            </a:r>
            <a:r>
              <a:rPr lang="en-US" altLang="zh-CN" b="0" dirty="0" smtClean="0"/>
              <a:t>iOS</a:t>
            </a:r>
            <a:r>
              <a:rPr lang="zh-CN" altLang="en-US" b="0" dirty="0" smtClean="0"/>
              <a:t>，</a:t>
            </a:r>
            <a:r>
              <a:rPr lang="en-US" altLang="zh-CN" b="0" dirty="0" smtClean="0"/>
              <a:t>Android</a:t>
            </a:r>
            <a:r>
              <a:rPr lang="zh-CN" altLang="en-US" b="0" dirty="0"/>
              <a:t>开发，因为能赚钱啊</a:t>
            </a:r>
            <a:r>
              <a:rPr lang="zh-CN" altLang="en-US" dirty="0"/>
              <a:t>。</a:t>
            </a:r>
          </a:p>
          <a:p>
            <a:r>
              <a:rPr lang="en-US" altLang="zh-CN" dirty="0"/>
              <a:t>5. </a:t>
            </a:r>
            <a:r>
              <a:rPr lang="zh-CN" altLang="en-US" dirty="0"/>
              <a:t>底层、工具开发：</a:t>
            </a:r>
            <a:r>
              <a:rPr lang="en-US" altLang="zh-CN" dirty="0"/>
              <a:t>C</a:t>
            </a:r>
            <a:r>
              <a:rPr lang="zh-CN" altLang="en-US" dirty="0"/>
              <a:t>、</a:t>
            </a:r>
            <a:r>
              <a:rPr lang="en-US" altLang="zh-CN" dirty="0"/>
              <a:t>C++</a:t>
            </a:r>
          </a:p>
          <a:p>
            <a:pPr lvl="1"/>
            <a:r>
              <a:rPr lang="zh-CN" altLang="en-US" b="0" dirty="0"/>
              <a:t>嵌入式，</a:t>
            </a:r>
            <a:r>
              <a:rPr lang="en-US" altLang="zh-CN" b="0" dirty="0"/>
              <a:t>Linux</a:t>
            </a:r>
            <a:r>
              <a:rPr lang="zh-CN" altLang="en-US" b="0" dirty="0"/>
              <a:t>，</a:t>
            </a:r>
            <a:r>
              <a:rPr lang="en-US" altLang="zh-CN" b="0" dirty="0"/>
              <a:t>Android</a:t>
            </a:r>
            <a:r>
              <a:rPr lang="zh-CN" altLang="en-US" b="0" dirty="0"/>
              <a:t>系统，驱动开发</a:t>
            </a:r>
            <a:r>
              <a:rPr lang="zh-CN" altLang="en-US" b="0" dirty="0" smtClean="0"/>
              <a:t>。</a:t>
            </a:r>
            <a:endParaRPr lang="en-US" altLang="zh-CN" b="0" dirty="0" smtClean="0"/>
          </a:p>
          <a:p>
            <a:pPr lvl="1"/>
            <a:r>
              <a:rPr lang="zh-CN" altLang="en-US" b="0" dirty="0" smtClean="0"/>
              <a:t>任何</a:t>
            </a:r>
            <a:r>
              <a:rPr lang="zh-CN" altLang="en-US" b="0" dirty="0"/>
              <a:t>硬件对接系统，都需要底层开发，任何时候都不过时。</a:t>
            </a:r>
          </a:p>
          <a:p>
            <a:r>
              <a:rPr lang="en-US" altLang="zh-CN" dirty="0"/>
              <a:t>6. </a:t>
            </a:r>
            <a:r>
              <a:rPr lang="zh-CN" altLang="en-US" dirty="0"/>
              <a:t>多功能脚本程序：</a:t>
            </a:r>
            <a:r>
              <a:rPr lang="en-US" altLang="zh-CN" dirty="0"/>
              <a:t>Python</a:t>
            </a:r>
            <a:r>
              <a:rPr lang="zh-CN" altLang="en-US" dirty="0"/>
              <a:t>、</a:t>
            </a:r>
            <a:r>
              <a:rPr lang="en-US" altLang="zh-CN" dirty="0"/>
              <a:t>Perl</a:t>
            </a:r>
            <a:r>
              <a:rPr lang="zh-CN" altLang="en-US" dirty="0"/>
              <a:t>、</a:t>
            </a:r>
            <a:r>
              <a:rPr lang="en-US" altLang="zh-CN" dirty="0"/>
              <a:t>Ruby</a:t>
            </a:r>
            <a:r>
              <a:rPr lang="zh-CN" altLang="en-US" dirty="0"/>
              <a:t>等等</a:t>
            </a:r>
          </a:p>
          <a:p>
            <a:pPr lvl="1"/>
            <a:r>
              <a:rPr lang="zh-CN" altLang="en-US" b="0" dirty="0"/>
              <a:t>脚本程序应用也越来越多，简单高效。</a:t>
            </a:r>
          </a:p>
        </p:txBody>
      </p:sp>
    </p:spTree>
    <p:extLst>
      <p:ext uri="{BB962C8B-B14F-4D97-AF65-F5344CB8AC3E}">
        <p14:creationId xmlns:p14="http://schemas.microsoft.com/office/powerpoint/2010/main" val="4777450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a:xfrm>
            <a:off x="13123863" y="11428413"/>
            <a:ext cx="964036" cy="189600"/>
          </a:xfrm>
        </p:spPr>
        <p:txBody>
          <a:bodyPr/>
          <a:lstStyle/>
          <a:p>
            <a:fld id="{FA254CE3-4376-4F28-9435-2FB94A110011}" type="slidenum">
              <a:rPr lang="en-US" altLang="zh-CN"/>
              <a:pPr/>
              <a:t>29</a:t>
            </a:fld>
            <a:endParaRPr lang="en-US" altLang="zh-CN"/>
          </a:p>
        </p:txBody>
      </p:sp>
      <p:sp>
        <p:nvSpPr>
          <p:cNvPr id="50178" name="Rectangle 2"/>
          <p:cNvSpPr>
            <a:spLocks noGrp="1" noChangeArrowheads="1"/>
          </p:cNvSpPr>
          <p:nvPr>
            <p:ph type="title"/>
          </p:nvPr>
        </p:nvSpPr>
        <p:spPr/>
        <p:txBody>
          <a:bodyPr/>
          <a:lstStyle/>
          <a:p>
            <a:r>
              <a:rPr lang="en-US" altLang="zh-CN"/>
              <a:t>6.2.3 </a:t>
            </a:r>
            <a:r>
              <a:rPr lang="zh-CN" altLang="en-US"/>
              <a:t>程序设计语言的选择</a:t>
            </a:r>
          </a:p>
        </p:txBody>
      </p:sp>
      <p:sp>
        <p:nvSpPr>
          <p:cNvPr id="14" name="Rectangle 3"/>
          <p:cNvSpPr txBox="1">
            <a:spLocks noChangeArrowheads="1"/>
          </p:cNvSpPr>
          <p:nvPr/>
        </p:nvSpPr>
        <p:spPr bwMode="auto">
          <a:xfrm>
            <a:off x="457200" y="990600"/>
            <a:ext cx="8382000" cy="5073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fontAlgn="base">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fontAlgn="base">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fontAlgn="base">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r>
              <a:rPr lang="en-US" altLang="zh-CN" dirty="0"/>
              <a:t>7. </a:t>
            </a:r>
            <a:r>
              <a:rPr lang="zh-CN" altLang="en-US" dirty="0"/>
              <a:t>人工智能：</a:t>
            </a:r>
            <a:r>
              <a:rPr lang="en-US" altLang="zh-CN" dirty="0"/>
              <a:t>Prolog</a:t>
            </a:r>
            <a:r>
              <a:rPr lang="zh-CN" altLang="en-US" dirty="0"/>
              <a:t>、</a:t>
            </a:r>
            <a:r>
              <a:rPr lang="en-US" altLang="zh-CN" dirty="0" smtClean="0"/>
              <a:t>PDDL</a:t>
            </a:r>
            <a:r>
              <a:rPr lang="zh-CN" altLang="en-US" b="0" dirty="0">
                <a:latin typeface="Arial" charset="0"/>
                <a:ea typeface="宋体" pitchFamily="2" charset="-122"/>
              </a:rPr>
              <a:t> </a:t>
            </a:r>
            <a:r>
              <a:rPr lang="zh-CN" altLang="en-US" dirty="0"/>
              <a:t>（</a:t>
            </a:r>
            <a:r>
              <a:rPr lang="en-US" altLang="zh-CN" dirty="0"/>
              <a:t>Planning Domain Definition Language</a:t>
            </a:r>
            <a:r>
              <a:rPr lang="zh-CN" altLang="en-US" dirty="0"/>
              <a:t>）规划域定义语言</a:t>
            </a:r>
            <a:endParaRPr lang="en-US" altLang="zh-CN" dirty="0"/>
          </a:p>
          <a:p>
            <a:pPr lvl="1"/>
            <a:r>
              <a:rPr lang="zh-CN" altLang="en-US" b="0" dirty="0"/>
              <a:t>诸如机器人，无人驾驶汽车等等，和大数据联系到了一起</a:t>
            </a:r>
            <a:r>
              <a:rPr lang="zh-CN" altLang="en-US" b="0" dirty="0" smtClean="0"/>
              <a:t>。</a:t>
            </a:r>
            <a:endParaRPr lang="en-US" altLang="zh-CN" b="0" dirty="0" smtClean="0"/>
          </a:p>
          <a:p>
            <a:pPr lvl="1"/>
            <a:r>
              <a:rPr lang="zh-CN" altLang="en-US" b="0" dirty="0" smtClean="0"/>
              <a:t>感觉</a:t>
            </a:r>
            <a:r>
              <a:rPr lang="zh-CN" altLang="en-US" b="0" dirty="0"/>
              <a:t>很高大上。</a:t>
            </a:r>
          </a:p>
          <a:p>
            <a:r>
              <a:rPr lang="en-US" altLang="zh-CN" dirty="0"/>
              <a:t>8. </a:t>
            </a:r>
            <a:r>
              <a:rPr lang="zh-CN" altLang="en-US" dirty="0"/>
              <a:t>工业控制：</a:t>
            </a:r>
            <a:r>
              <a:rPr lang="en-US" altLang="zh-CN" dirty="0"/>
              <a:t>C</a:t>
            </a:r>
            <a:r>
              <a:rPr lang="zh-CN" altLang="en-US" dirty="0"/>
              <a:t>、</a:t>
            </a:r>
            <a:r>
              <a:rPr lang="en-US" altLang="zh-CN" dirty="0"/>
              <a:t>PLC</a:t>
            </a:r>
            <a:r>
              <a:rPr lang="zh-CN" altLang="en-US" dirty="0"/>
              <a:t>、汇编</a:t>
            </a:r>
          </a:p>
          <a:p>
            <a:pPr lvl="1"/>
            <a:r>
              <a:rPr lang="zh-CN" altLang="en-US" b="0" dirty="0"/>
              <a:t>有一些测试系统，例如导弹，火箭等发射环境模拟</a:t>
            </a:r>
            <a:r>
              <a:rPr lang="zh-CN" altLang="en-US" b="0" dirty="0" smtClean="0"/>
              <a:t>系统。</a:t>
            </a:r>
          </a:p>
        </p:txBody>
      </p:sp>
    </p:spTree>
    <p:extLst>
      <p:ext uri="{BB962C8B-B14F-4D97-AF65-F5344CB8AC3E}">
        <p14:creationId xmlns:p14="http://schemas.microsoft.com/office/powerpoint/2010/main" val="21194096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half" idx="10"/>
          </p:nvPr>
        </p:nvSpPr>
        <p:spPr/>
        <p:txBody>
          <a:bodyPr/>
          <a:lstStyle/>
          <a:p>
            <a:fld id="{D212ADBA-BA3C-43E3-B882-E9DEE9831E79}" type="datetime1">
              <a:rPr lang="zh-CN" altLang="en-US"/>
              <a:pPr/>
              <a:t>2018/12/24</a:t>
            </a:fld>
            <a:endParaRPr lang="en-US" altLang="zh-CN"/>
          </a:p>
        </p:txBody>
      </p:sp>
      <p:sp>
        <p:nvSpPr>
          <p:cNvPr id="10" name="灯片编号占位符 4"/>
          <p:cNvSpPr>
            <a:spLocks noGrp="1"/>
          </p:cNvSpPr>
          <p:nvPr>
            <p:ph type="sldNum" sz="quarter" idx="11"/>
          </p:nvPr>
        </p:nvSpPr>
        <p:spPr/>
        <p:txBody>
          <a:bodyPr/>
          <a:lstStyle/>
          <a:p>
            <a:fld id="{26D6444D-9EA2-4BEE-8445-53D661CDF6E8}" type="slidenum">
              <a:rPr lang="en-US" altLang="zh-CN"/>
              <a:pPr/>
              <a:t>3</a:t>
            </a:fld>
            <a:endParaRPr lang="en-US" altLang="zh-CN"/>
          </a:p>
        </p:txBody>
      </p:sp>
      <p:sp>
        <p:nvSpPr>
          <p:cNvPr id="13314" name="Rectangle 2"/>
          <p:cNvSpPr>
            <a:spLocks noGrp="1" noChangeArrowheads="1"/>
          </p:cNvSpPr>
          <p:nvPr>
            <p:ph type="title"/>
          </p:nvPr>
        </p:nvSpPr>
        <p:spPr/>
        <p:txBody>
          <a:bodyPr/>
          <a:lstStyle/>
          <a:p>
            <a:r>
              <a:rPr lang="en-US" altLang="zh-CN"/>
              <a:t>6.1 </a:t>
            </a:r>
            <a:r>
              <a:rPr lang="zh-CN" altLang="en-US"/>
              <a:t>编码概念</a:t>
            </a:r>
          </a:p>
        </p:txBody>
      </p:sp>
      <p:sp>
        <p:nvSpPr>
          <p:cNvPr id="13315" name="Rectangle 3"/>
          <p:cNvSpPr>
            <a:spLocks noGrp="1" noChangeArrowheads="1"/>
          </p:cNvSpPr>
          <p:nvPr>
            <p:ph type="body" idx="1"/>
          </p:nvPr>
        </p:nvSpPr>
        <p:spPr/>
        <p:txBody>
          <a:bodyPr/>
          <a:lstStyle/>
          <a:p>
            <a:r>
              <a:rPr lang="zh-CN" altLang="en-US">
                <a:solidFill>
                  <a:srgbClr val="CC0000"/>
                </a:solidFill>
              </a:rPr>
              <a:t>程序设计语言的特性</a:t>
            </a:r>
            <a:r>
              <a:rPr lang="zh-CN" altLang="en-US"/>
              <a:t>、</a:t>
            </a:r>
            <a:r>
              <a:rPr lang="zh-CN" altLang="en-US">
                <a:solidFill>
                  <a:srgbClr val="CC0000"/>
                </a:solidFill>
              </a:rPr>
              <a:t>程序设计风格</a:t>
            </a:r>
            <a:r>
              <a:rPr lang="zh-CN" altLang="en-US"/>
              <a:t>会深刻地影响软件的质量和可维护性。</a:t>
            </a:r>
          </a:p>
        </p:txBody>
      </p:sp>
      <p:sp>
        <p:nvSpPr>
          <p:cNvPr id="13316" name="AutoShape 4"/>
          <p:cNvSpPr>
            <a:spLocks noChangeArrowheads="1"/>
          </p:cNvSpPr>
          <p:nvPr/>
        </p:nvSpPr>
        <p:spPr bwMode="auto">
          <a:xfrm>
            <a:off x="838200" y="2209800"/>
            <a:ext cx="2133600" cy="1524000"/>
          </a:xfrm>
          <a:prstGeom prst="foldedCorner">
            <a:avLst>
              <a:gd name="adj" fmla="val 12500"/>
            </a:avLst>
          </a:prstGeom>
          <a:solidFill>
            <a:srgbClr val="FFFFFF"/>
          </a:solidFill>
          <a:ln w="9525">
            <a:solidFill>
              <a:schemeClr val="tx1"/>
            </a:solidFill>
            <a:round/>
            <a:headEnd/>
            <a:tailEnd/>
          </a:ln>
          <a:effectLst/>
        </p:spPr>
        <p:txBody>
          <a:bodyPr wrap="none" anchor="ctr"/>
          <a:lstStyle/>
          <a:p>
            <a:pPr algn="ctr"/>
            <a:r>
              <a:rPr lang="zh-CN" altLang="en-US" sz="2800" b="1">
                <a:solidFill>
                  <a:srgbClr val="CC0000"/>
                </a:solidFill>
                <a:ea typeface="黑体" pitchFamily="2" charset="-122"/>
              </a:rPr>
              <a:t>概要设计</a:t>
            </a:r>
          </a:p>
          <a:p>
            <a:pPr algn="ctr"/>
            <a:r>
              <a:rPr lang="zh-CN" altLang="en-US" sz="2800" b="1">
                <a:solidFill>
                  <a:srgbClr val="CC0000"/>
                </a:solidFill>
                <a:ea typeface="黑体" pitchFamily="2" charset="-122"/>
              </a:rPr>
              <a:t>报告</a:t>
            </a:r>
          </a:p>
        </p:txBody>
      </p:sp>
      <p:sp>
        <p:nvSpPr>
          <p:cNvPr id="13317" name="AutoShape 5"/>
          <p:cNvSpPr>
            <a:spLocks noChangeArrowheads="1"/>
          </p:cNvSpPr>
          <p:nvPr/>
        </p:nvSpPr>
        <p:spPr bwMode="auto">
          <a:xfrm>
            <a:off x="762000" y="4267200"/>
            <a:ext cx="2133600" cy="1524000"/>
          </a:xfrm>
          <a:prstGeom prst="foldedCorner">
            <a:avLst>
              <a:gd name="adj" fmla="val 12500"/>
            </a:avLst>
          </a:prstGeom>
          <a:solidFill>
            <a:srgbClr val="FFFFFF"/>
          </a:solidFill>
          <a:ln w="9525">
            <a:solidFill>
              <a:schemeClr val="tx1"/>
            </a:solidFill>
            <a:round/>
            <a:headEnd/>
            <a:tailEnd/>
          </a:ln>
          <a:effectLst/>
        </p:spPr>
        <p:txBody>
          <a:bodyPr wrap="none" anchor="ctr"/>
          <a:lstStyle/>
          <a:p>
            <a:pPr algn="ctr"/>
            <a:r>
              <a:rPr lang="zh-CN" altLang="en-US" sz="2800" b="1">
                <a:solidFill>
                  <a:srgbClr val="CC0000"/>
                </a:solidFill>
                <a:ea typeface="黑体" pitchFamily="2" charset="-122"/>
              </a:rPr>
              <a:t>详细设计</a:t>
            </a:r>
          </a:p>
          <a:p>
            <a:pPr algn="ctr"/>
            <a:r>
              <a:rPr lang="zh-CN" altLang="en-US" sz="2800" b="1">
                <a:solidFill>
                  <a:srgbClr val="CC0000"/>
                </a:solidFill>
                <a:ea typeface="黑体" pitchFamily="2" charset="-122"/>
              </a:rPr>
              <a:t>报告</a:t>
            </a:r>
          </a:p>
        </p:txBody>
      </p:sp>
      <p:sp>
        <p:nvSpPr>
          <p:cNvPr id="13318" name="AutoShape 6"/>
          <p:cNvSpPr>
            <a:spLocks noChangeArrowheads="1"/>
          </p:cNvSpPr>
          <p:nvPr/>
        </p:nvSpPr>
        <p:spPr bwMode="auto">
          <a:xfrm>
            <a:off x="6248400" y="3124200"/>
            <a:ext cx="2133600" cy="1524000"/>
          </a:xfrm>
          <a:prstGeom prst="foldedCorner">
            <a:avLst>
              <a:gd name="adj" fmla="val 12500"/>
            </a:avLst>
          </a:prstGeom>
          <a:solidFill>
            <a:srgbClr val="FFFFFF"/>
          </a:solidFill>
          <a:ln w="9525">
            <a:solidFill>
              <a:schemeClr val="tx1"/>
            </a:solidFill>
            <a:round/>
            <a:headEnd/>
            <a:tailEnd/>
          </a:ln>
          <a:effectLst/>
        </p:spPr>
        <p:txBody>
          <a:bodyPr wrap="none" anchor="ctr"/>
          <a:lstStyle/>
          <a:p>
            <a:pPr algn="ctr"/>
            <a:r>
              <a:rPr lang="zh-CN" altLang="en-US" sz="2800" b="1">
                <a:solidFill>
                  <a:srgbClr val="CC0000"/>
                </a:solidFill>
                <a:ea typeface="黑体" pitchFamily="2" charset="-122"/>
              </a:rPr>
              <a:t>源程序</a:t>
            </a:r>
          </a:p>
          <a:p>
            <a:pPr algn="ctr"/>
            <a:r>
              <a:rPr lang="zh-CN" altLang="en-US" sz="2800" b="1">
                <a:solidFill>
                  <a:srgbClr val="CC0000"/>
                </a:solidFill>
                <a:ea typeface="黑体" pitchFamily="2" charset="-122"/>
              </a:rPr>
              <a:t>清单</a:t>
            </a:r>
          </a:p>
        </p:txBody>
      </p:sp>
      <p:sp>
        <p:nvSpPr>
          <p:cNvPr id="13319" name="Rectangle 7"/>
          <p:cNvSpPr>
            <a:spLocks noChangeArrowheads="1"/>
          </p:cNvSpPr>
          <p:nvPr/>
        </p:nvSpPr>
        <p:spPr bwMode="auto">
          <a:xfrm>
            <a:off x="3429000" y="4648200"/>
            <a:ext cx="2327275" cy="519113"/>
          </a:xfrm>
          <a:prstGeom prst="rect">
            <a:avLst/>
          </a:prstGeom>
          <a:solidFill>
            <a:srgbClr val="0000FF"/>
          </a:solidFill>
          <a:ln w="9525">
            <a:noFill/>
            <a:miter lim="800000"/>
            <a:headEnd/>
            <a:tailEnd/>
          </a:ln>
          <a:effectLst/>
        </p:spPr>
        <p:txBody>
          <a:bodyPr wrap="none">
            <a:spAutoFit/>
          </a:bodyPr>
          <a:lstStyle/>
          <a:p>
            <a:pPr>
              <a:spcBef>
                <a:spcPct val="30000"/>
              </a:spcBef>
            </a:pPr>
            <a:r>
              <a:rPr lang="zh-CN" altLang="en-US" sz="2800" b="1">
                <a:solidFill>
                  <a:schemeClr val="bg1"/>
                </a:solidFill>
                <a:ea typeface="黑体" pitchFamily="2" charset="-122"/>
              </a:rPr>
              <a:t>程序设计语言</a:t>
            </a:r>
          </a:p>
        </p:txBody>
      </p:sp>
      <p:sp>
        <p:nvSpPr>
          <p:cNvPr id="13320" name="AutoShape 8"/>
          <p:cNvSpPr>
            <a:spLocks noChangeArrowheads="1"/>
          </p:cNvSpPr>
          <p:nvPr/>
        </p:nvSpPr>
        <p:spPr bwMode="auto">
          <a:xfrm>
            <a:off x="3276600" y="3429000"/>
            <a:ext cx="2819400" cy="9906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99"/>
          </a:solidFill>
          <a:ln w="9525">
            <a:solidFill>
              <a:schemeClr val="tx1"/>
            </a:solidFill>
            <a:miter lim="800000"/>
            <a:headEnd/>
            <a:tailEnd/>
          </a:ln>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wedge">
                                      <p:cBhvr>
                                        <p:cTn id="7" dur="1000"/>
                                        <p:tgtEl>
                                          <p:spTgt spid="13316"/>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13317"/>
                                        </p:tgtEl>
                                        <p:attrNameLst>
                                          <p:attrName>style.visibility</p:attrName>
                                        </p:attrNameLst>
                                      </p:cBhvr>
                                      <p:to>
                                        <p:strVal val="visible"/>
                                      </p:to>
                                    </p:set>
                                    <p:animEffect transition="in" filter="wedge">
                                      <p:cBhvr>
                                        <p:cTn id="12" dur="1000"/>
                                        <p:tgtEl>
                                          <p:spTgt spid="1331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3320"/>
                                        </p:tgtEl>
                                        <p:attrNameLst>
                                          <p:attrName>style.visibility</p:attrName>
                                        </p:attrNameLst>
                                      </p:cBhvr>
                                      <p:to>
                                        <p:strVal val="visible"/>
                                      </p:to>
                                    </p:set>
                                    <p:animEffect transition="in" filter="strips(downRight)">
                                      <p:cBhvr>
                                        <p:cTn id="17" dur="500"/>
                                        <p:tgtEl>
                                          <p:spTgt spid="13320"/>
                                        </p:tgtEl>
                                      </p:cBhvr>
                                    </p:animEffect>
                                  </p:childTnLst>
                                </p:cTn>
                              </p:par>
                              <p:par>
                                <p:cTn id="18" presetID="18" presetClass="entr" presetSubtype="6" fill="hold" grpId="0" nodeType="withEffect">
                                  <p:stCondLst>
                                    <p:cond delay="0"/>
                                  </p:stCondLst>
                                  <p:childTnLst>
                                    <p:set>
                                      <p:cBhvr>
                                        <p:cTn id="19" dur="1" fill="hold">
                                          <p:stCondLst>
                                            <p:cond delay="0"/>
                                          </p:stCondLst>
                                        </p:cTn>
                                        <p:tgtEl>
                                          <p:spTgt spid="13319"/>
                                        </p:tgtEl>
                                        <p:attrNameLst>
                                          <p:attrName>style.visibility</p:attrName>
                                        </p:attrNameLst>
                                      </p:cBhvr>
                                      <p:to>
                                        <p:strVal val="visible"/>
                                      </p:to>
                                    </p:set>
                                    <p:animEffect transition="in" filter="strips(downRight)">
                                      <p:cBhvr>
                                        <p:cTn id="20" dur="500"/>
                                        <p:tgtEl>
                                          <p:spTgt spid="13319"/>
                                        </p:tgtEl>
                                      </p:cBhvr>
                                    </p:animEffect>
                                  </p:childTnLst>
                                </p:cTn>
                              </p:par>
                            </p:childTnLst>
                          </p:cTn>
                        </p:par>
                      </p:childTnLst>
                    </p:cTn>
                  </p:par>
                  <p:par>
                    <p:cTn id="21" fill="hold">
                      <p:stCondLst>
                        <p:cond delay="indefinite"/>
                      </p:stCondLst>
                      <p:childTnLst>
                        <p:par>
                          <p:cTn id="22" fill="hold">
                            <p:stCondLst>
                              <p:cond delay="0"/>
                            </p:stCondLst>
                            <p:childTnLst>
                              <p:par>
                                <p:cTn id="23" presetID="20" presetClass="entr" presetSubtype="0" fill="hold" grpId="0" nodeType="clickEffect">
                                  <p:stCondLst>
                                    <p:cond delay="0"/>
                                  </p:stCondLst>
                                  <p:childTnLst>
                                    <p:set>
                                      <p:cBhvr>
                                        <p:cTn id="24" dur="1" fill="hold">
                                          <p:stCondLst>
                                            <p:cond delay="0"/>
                                          </p:stCondLst>
                                        </p:cTn>
                                        <p:tgtEl>
                                          <p:spTgt spid="13318"/>
                                        </p:tgtEl>
                                        <p:attrNameLst>
                                          <p:attrName>style.visibility</p:attrName>
                                        </p:attrNameLst>
                                      </p:cBhvr>
                                      <p:to>
                                        <p:strVal val="visible"/>
                                      </p:to>
                                    </p:set>
                                    <p:animEffect transition="in" filter="wedge">
                                      <p:cBhvr>
                                        <p:cTn id="25" dur="1000"/>
                                        <p:tgtEl>
                                          <p:spTgt spid="13318"/>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13315">
                                            <p:txEl>
                                              <p:pRg st="0" end="0"/>
                                            </p:txEl>
                                          </p:spTgt>
                                        </p:tgtEl>
                                        <p:attrNameLst>
                                          <p:attrName>style.visibility</p:attrName>
                                        </p:attrNameLst>
                                      </p:cBhvr>
                                      <p:to>
                                        <p:strVal val="visible"/>
                                      </p:to>
                                    </p:set>
                                    <p:animEffect transition="in" filter="strips(downRight)">
                                      <p:cBhvr>
                                        <p:cTn id="30" dur="500"/>
                                        <p:tgtEl>
                                          <p:spTgt spid="133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animBg="1"/>
      <p:bldP spid="13317" grpId="0" animBg="1"/>
      <p:bldP spid="13318" grpId="0" animBg="1"/>
      <p:bldP spid="13319" grpId="0" animBg="1"/>
      <p:bldP spid="133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a:xfrm>
            <a:off x="13123863" y="11428413"/>
            <a:ext cx="964036" cy="189600"/>
          </a:xfrm>
        </p:spPr>
        <p:txBody>
          <a:bodyPr/>
          <a:lstStyle/>
          <a:p>
            <a:fld id="{FA254CE3-4376-4F28-9435-2FB94A110011}" type="slidenum">
              <a:rPr lang="en-US" altLang="zh-CN"/>
              <a:pPr/>
              <a:t>30</a:t>
            </a:fld>
            <a:endParaRPr lang="en-US" altLang="zh-CN"/>
          </a:p>
        </p:txBody>
      </p:sp>
      <p:sp>
        <p:nvSpPr>
          <p:cNvPr id="50178" name="Rectangle 2"/>
          <p:cNvSpPr>
            <a:spLocks noGrp="1" noChangeArrowheads="1"/>
          </p:cNvSpPr>
          <p:nvPr>
            <p:ph type="title"/>
          </p:nvPr>
        </p:nvSpPr>
        <p:spPr/>
        <p:txBody>
          <a:bodyPr/>
          <a:lstStyle/>
          <a:p>
            <a:r>
              <a:rPr lang="en-US" altLang="zh-CN"/>
              <a:t>6.2.3 </a:t>
            </a:r>
            <a:r>
              <a:rPr lang="zh-CN" altLang="en-US"/>
              <a:t>程序设计语言的选择</a:t>
            </a:r>
          </a:p>
        </p:txBody>
      </p:sp>
      <p:sp>
        <p:nvSpPr>
          <p:cNvPr id="14" name="Rectangle 3"/>
          <p:cNvSpPr txBox="1">
            <a:spLocks noChangeArrowheads="1"/>
          </p:cNvSpPr>
          <p:nvPr/>
        </p:nvSpPr>
        <p:spPr bwMode="auto">
          <a:xfrm>
            <a:off x="457200" y="990600"/>
            <a:ext cx="8382000" cy="5073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fontAlgn="base">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fontAlgn="base">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fontAlgn="base">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r>
              <a:rPr lang="en-US" altLang="zh-CN" dirty="0"/>
              <a:t>9. </a:t>
            </a:r>
            <a:r>
              <a:rPr lang="zh-CN" altLang="en-US" dirty="0"/>
              <a:t>通用应用数据交换处理技术：标记语言</a:t>
            </a:r>
            <a:r>
              <a:rPr lang="en-US" altLang="zh-CN" dirty="0"/>
              <a:t>XML/XPATH/XSLT</a:t>
            </a:r>
            <a:r>
              <a:rPr lang="zh-CN" altLang="en-US" dirty="0"/>
              <a:t>、</a:t>
            </a:r>
            <a:r>
              <a:rPr lang="en-US" altLang="zh-CN" dirty="0"/>
              <a:t>JSON</a:t>
            </a:r>
            <a:r>
              <a:rPr lang="zh-CN" altLang="en-US" dirty="0"/>
              <a:t>、</a:t>
            </a:r>
            <a:r>
              <a:rPr lang="en-US" altLang="zh-CN" dirty="0"/>
              <a:t>YAML</a:t>
            </a:r>
            <a:r>
              <a:rPr lang="zh-CN" altLang="en-US" dirty="0"/>
              <a:t>等等</a:t>
            </a:r>
          </a:p>
          <a:p>
            <a:pPr lvl="1"/>
            <a:r>
              <a:rPr lang="zh-CN" altLang="en-US" b="0" dirty="0"/>
              <a:t>用来进行数据传输时使用，标记数据、定义数据类型，结构化数据。</a:t>
            </a:r>
          </a:p>
          <a:p>
            <a:r>
              <a:rPr lang="en-US" altLang="zh-CN" dirty="0"/>
              <a:t>10. </a:t>
            </a:r>
            <a:r>
              <a:rPr lang="zh-CN" altLang="en-US" dirty="0"/>
              <a:t>数据库： </a:t>
            </a:r>
            <a:r>
              <a:rPr lang="en-US" altLang="zh-CN" dirty="0"/>
              <a:t>SQL/PLSQL</a:t>
            </a:r>
          </a:p>
          <a:p>
            <a:pPr lvl="1"/>
            <a:r>
              <a:rPr lang="zh-CN" altLang="en-US" b="0" dirty="0"/>
              <a:t>有数据存储的肯定会用到，有单独的数据库开发工程师</a:t>
            </a:r>
            <a:r>
              <a:rPr lang="zh-CN" altLang="en-US" b="0" dirty="0" smtClean="0"/>
              <a:t>。</a:t>
            </a:r>
            <a:endParaRPr lang="en-US" altLang="zh-CN" b="0" dirty="0" smtClean="0"/>
          </a:p>
          <a:p>
            <a:pPr lvl="1"/>
            <a:endParaRPr lang="zh-CN" altLang="en-US" b="0" dirty="0"/>
          </a:p>
          <a:p>
            <a:r>
              <a:rPr lang="zh-CN" altLang="en-US" dirty="0"/>
              <a:t>这还不全，还有很多跨领域的分类，比如游戏开发、企业级应用开发、</a:t>
            </a:r>
            <a:r>
              <a:rPr lang="en-US" altLang="zh-CN" dirty="0"/>
              <a:t>IT</a:t>
            </a:r>
            <a:r>
              <a:rPr lang="zh-CN" altLang="en-US" dirty="0"/>
              <a:t>安全等等。</a:t>
            </a:r>
            <a:endParaRPr lang="zh-CN" altLang="en-US" b="0" dirty="0"/>
          </a:p>
        </p:txBody>
      </p:sp>
    </p:spTree>
    <p:extLst>
      <p:ext uri="{BB962C8B-B14F-4D97-AF65-F5344CB8AC3E}">
        <p14:creationId xmlns:p14="http://schemas.microsoft.com/office/powerpoint/2010/main" val="24864580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220912D-9B65-49C5-AECA-3919A155DD8C}"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201883A1-EC97-45EC-B8CA-85E6C4423C5C}" type="slidenum">
              <a:rPr lang="en-US" altLang="zh-CN"/>
              <a:pPr/>
              <a:t>31</a:t>
            </a:fld>
            <a:endParaRPr lang="en-US" altLang="zh-CN"/>
          </a:p>
        </p:txBody>
      </p:sp>
      <p:sp>
        <p:nvSpPr>
          <p:cNvPr id="51202" name="Rectangle 2"/>
          <p:cNvSpPr>
            <a:spLocks noGrp="1" noChangeArrowheads="1"/>
          </p:cNvSpPr>
          <p:nvPr>
            <p:ph type="title"/>
          </p:nvPr>
        </p:nvSpPr>
        <p:spPr/>
        <p:txBody>
          <a:bodyPr/>
          <a:lstStyle/>
          <a:p>
            <a:r>
              <a:rPr lang="en-US" altLang="zh-CN"/>
              <a:t>6.2.3 </a:t>
            </a:r>
            <a:r>
              <a:rPr lang="zh-CN" altLang="en-US"/>
              <a:t>程序设计语言的选择</a:t>
            </a:r>
          </a:p>
        </p:txBody>
      </p:sp>
      <p:sp>
        <p:nvSpPr>
          <p:cNvPr id="51203" name="Rectangle 3"/>
          <p:cNvSpPr>
            <a:spLocks noGrp="1" noChangeArrowheads="1"/>
          </p:cNvSpPr>
          <p:nvPr>
            <p:ph type="body" idx="1"/>
          </p:nvPr>
        </p:nvSpPr>
        <p:spPr/>
        <p:txBody>
          <a:bodyPr/>
          <a:lstStyle/>
          <a:p>
            <a:pPr>
              <a:lnSpc>
                <a:spcPct val="90000"/>
              </a:lnSpc>
            </a:pPr>
            <a:r>
              <a:rPr lang="zh-CN" altLang="en-US" dirty="0"/>
              <a:t>由于软件系统的绝大部分成本用于生命周期的测试、维护阶段，所以容易测试和容易维护非常重要。 </a:t>
            </a:r>
          </a:p>
          <a:p>
            <a:pPr>
              <a:lnSpc>
                <a:spcPct val="90000"/>
              </a:lnSpc>
            </a:pPr>
            <a:r>
              <a:rPr lang="en-US" altLang="zh-CN" dirty="0">
                <a:solidFill>
                  <a:srgbClr val="CC0000"/>
                </a:solidFill>
              </a:rPr>
              <a:t>【</a:t>
            </a:r>
            <a:r>
              <a:rPr lang="zh-CN" altLang="en-US" dirty="0">
                <a:solidFill>
                  <a:srgbClr val="CC0000"/>
                </a:solidFill>
              </a:rPr>
              <a:t>选择编程语言的经验准则</a:t>
            </a:r>
            <a:r>
              <a:rPr lang="en-US" altLang="zh-CN" dirty="0">
                <a:solidFill>
                  <a:srgbClr val="CC0000"/>
                </a:solidFill>
              </a:rPr>
              <a:t>】</a:t>
            </a:r>
          </a:p>
          <a:p>
            <a:pPr lvl="1">
              <a:lnSpc>
                <a:spcPct val="90000"/>
              </a:lnSpc>
            </a:pPr>
            <a:r>
              <a:rPr lang="en-US" altLang="zh-CN" dirty="0">
                <a:solidFill>
                  <a:srgbClr val="3333CC"/>
                </a:solidFill>
              </a:rPr>
              <a:t>⑸</a:t>
            </a:r>
            <a:r>
              <a:rPr lang="zh-CN" altLang="en-US" dirty="0">
                <a:solidFill>
                  <a:srgbClr val="3333CC"/>
                </a:solidFill>
              </a:rPr>
              <a:t>软件可移植性要求</a:t>
            </a:r>
          </a:p>
          <a:p>
            <a:pPr lvl="2">
              <a:lnSpc>
                <a:spcPct val="90000"/>
              </a:lnSpc>
            </a:pPr>
            <a:r>
              <a:rPr lang="zh-CN" altLang="en-US" dirty="0"/>
              <a:t>如果目标系统将在不同类型的设备上运行，或者预期的使用寿命很长，那么选择一种标准化程序高、程序可移植性好的语言就是很重要</a:t>
            </a:r>
            <a:r>
              <a:rPr lang="zh-CN" altLang="en-US" dirty="0" smtClean="0"/>
              <a:t>的</a:t>
            </a:r>
            <a:r>
              <a:rPr lang="en-US" altLang="zh-CN" dirty="0" smtClean="0"/>
              <a:t>.</a:t>
            </a:r>
            <a:r>
              <a:rPr lang="zh-CN" altLang="en-US" dirty="0" smtClean="0"/>
              <a:t> </a:t>
            </a:r>
            <a:endParaRPr lang="zh-CN" altLang="en-US" dirty="0"/>
          </a:p>
          <a:p>
            <a:pPr lvl="1">
              <a:lnSpc>
                <a:spcPct val="90000"/>
              </a:lnSpc>
            </a:pPr>
            <a:r>
              <a:rPr lang="zh-CN" altLang="en-US" dirty="0">
                <a:solidFill>
                  <a:srgbClr val="3333CC"/>
                </a:solidFill>
              </a:rPr>
              <a:t>⑹人的因素</a:t>
            </a:r>
          </a:p>
          <a:p>
            <a:pPr lvl="2">
              <a:lnSpc>
                <a:spcPct val="90000"/>
              </a:lnSpc>
            </a:pPr>
            <a:r>
              <a:rPr lang="zh-CN" altLang="en-US" dirty="0"/>
              <a:t>尽量选用程序员和系统维护人员熟悉的语言环境，以节省开发时间，也有利于将来使用和维护</a:t>
            </a:r>
            <a:r>
              <a:rPr lang="zh-CN" altLang="en-US" dirty="0" smtClean="0"/>
              <a:t>工作</a:t>
            </a:r>
            <a:r>
              <a:rPr lang="en-US" altLang="zh-CN" dirty="0" smtClean="0"/>
              <a:t>.</a:t>
            </a:r>
            <a:r>
              <a:rPr lang="zh-CN" altLang="en-US" dirty="0" smtClean="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51203">
                                            <p:txEl>
                                              <p:pRg st="2" end="2"/>
                                            </p:txEl>
                                          </p:spTgt>
                                        </p:tgtEl>
                                        <p:attrNameLst>
                                          <p:attrName>style.visibility</p:attrName>
                                        </p:attrNameLst>
                                      </p:cBhvr>
                                      <p:to>
                                        <p:strVal val="visible"/>
                                      </p:to>
                                    </p:set>
                                    <p:animEffect transition="in" filter="strips(downRight)">
                                      <p:cBhvr>
                                        <p:cTn id="7" dur="500"/>
                                        <p:tgtEl>
                                          <p:spTgt spid="5120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51203">
                                            <p:txEl>
                                              <p:pRg st="3" end="3"/>
                                            </p:txEl>
                                          </p:spTgt>
                                        </p:tgtEl>
                                        <p:attrNameLst>
                                          <p:attrName>style.visibility</p:attrName>
                                        </p:attrNameLst>
                                      </p:cBhvr>
                                      <p:to>
                                        <p:strVal val="visible"/>
                                      </p:to>
                                    </p:set>
                                    <p:animEffect transition="in" filter="strips(downRight)">
                                      <p:cBhvr>
                                        <p:cTn id="12" dur="500"/>
                                        <p:tgtEl>
                                          <p:spTgt spid="5120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51203">
                                            <p:txEl>
                                              <p:pRg st="4" end="4"/>
                                            </p:txEl>
                                          </p:spTgt>
                                        </p:tgtEl>
                                        <p:attrNameLst>
                                          <p:attrName>style.visibility</p:attrName>
                                        </p:attrNameLst>
                                      </p:cBhvr>
                                      <p:to>
                                        <p:strVal val="visible"/>
                                      </p:to>
                                    </p:set>
                                    <p:animEffect transition="in" filter="strips(downRight)">
                                      <p:cBhvr>
                                        <p:cTn id="17" dur="500"/>
                                        <p:tgtEl>
                                          <p:spTgt spid="5120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51203">
                                            <p:txEl>
                                              <p:pRg st="5" end="5"/>
                                            </p:txEl>
                                          </p:spTgt>
                                        </p:tgtEl>
                                        <p:attrNameLst>
                                          <p:attrName>style.visibility</p:attrName>
                                        </p:attrNameLst>
                                      </p:cBhvr>
                                      <p:to>
                                        <p:strVal val="visible"/>
                                      </p:to>
                                    </p:set>
                                    <p:animEffect transition="in" filter="strips(downRight)">
                                      <p:cBhvr>
                                        <p:cTn id="22" dur="500"/>
                                        <p:tgtEl>
                                          <p:spTgt spid="512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CED19F1-0362-423F-8618-631DB98752C6}"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C052B060-6F2C-4520-AABF-5ED3ACC59BB1}" type="slidenum">
              <a:rPr lang="en-US" altLang="zh-CN"/>
              <a:pPr/>
              <a:t>32</a:t>
            </a:fld>
            <a:endParaRPr lang="en-US" altLang="zh-CN"/>
          </a:p>
        </p:txBody>
      </p:sp>
      <p:sp>
        <p:nvSpPr>
          <p:cNvPr id="53250" name="Rectangle 2"/>
          <p:cNvSpPr>
            <a:spLocks noGrp="1" noChangeArrowheads="1"/>
          </p:cNvSpPr>
          <p:nvPr>
            <p:ph type="title"/>
          </p:nvPr>
        </p:nvSpPr>
        <p:spPr/>
        <p:txBody>
          <a:bodyPr/>
          <a:lstStyle/>
          <a:p>
            <a:r>
              <a:rPr lang="en-US" altLang="zh-CN"/>
              <a:t>6.2.3 </a:t>
            </a:r>
            <a:r>
              <a:rPr lang="zh-CN" altLang="en-US"/>
              <a:t>程序设计语言的选择</a:t>
            </a:r>
          </a:p>
        </p:txBody>
      </p:sp>
      <p:sp>
        <p:nvSpPr>
          <p:cNvPr id="53251" name="Rectangle 3"/>
          <p:cNvSpPr>
            <a:spLocks noGrp="1" noChangeArrowheads="1"/>
          </p:cNvSpPr>
          <p:nvPr>
            <p:ph type="body" idx="1"/>
          </p:nvPr>
        </p:nvSpPr>
        <p:spPr>
          <a:xfrm>
            <a:off x="468313" y="1052513"/>
            <a:ext cx="8229600" cy="5424487"/>
          </a:xfrm>
        </p:spPr>
        <p:txBody>
          <a:bodyPr/>
          <a:lstStyle/>
          <a:p>
            <a:r>
              <a:rPr lang="en-US" altLang="zh-CN" sz="2400" dirty="0">
                <a:solidFill>
                  <a:srgbClr val="CC0000"/>
                </a:solidFill>
              </a:rPr>
              <a:t>【</a:t>
            </a:r>
            <a:r>
              <a:rPr lang="zh-CN" altLang="en-US" sz="2400" dirty="0">
                <a:solidFill>
                  <a:srgbClr val="CC0000"/>
                </a:solidFill>
              </a:rPr>
              <a:t>语言选择的一些比较、综合性资料</a:t>
            </a:r>
            <a:r>
              <a:rPr lang="en-US" altLang="zh-CN" sz="2400" dirty="0">
                <a:solidFill>
                  <a:srgbClr val="CC0000"/>
                </a:solidFill>
              </a:rPr>
              <a:t>】</a:t>
            </a:r>
          </a:p>
          <a:p>
            <a:pPr lvl="1"/>
            <a:r>
              <a:rPr lang="en-US" altLang="zh-CN" dirty="0"/>
              <a:t>2010</a:t>
            </a:r>
            <a:r>
              <a:rPr lang="zh-CN" altLang="en-US" dirty="0"/>
              <a:t>年</a:t>
            </a:r>
            <a:r>
              <a:rPr lang="en-US" altLang="zh-CN" dirty="0"/>
              <a:t>2</a:t>
            </a:r>
            <a:r>
              <a:rPr lang="zh-CN" altLang="en-US" dirty="0"/>
              <a:t>月编程语言排行榜：新语言势头逼人</a:t>
            </a:r>
          </a:p>
          <a:p>
            <a:pPr lvl="1"/>
            <a:r>
              <a:rPr lang="en-US" altLang="zh-CN" dirty="0">
                <a:hlinkClick r:id="rId3"/>
              </a:rPr>
              <a:t>http://www.cn-java.com/www1/?viewnews-55984</a:t>
            </a:r>
            <a:endParaRPr lang="en-US" altLang="zh-CN" dirty="0"/>
          </a:p>
          <a:p>
            <a:pPr lvl="1"/>
            <a:r>
              <a:rPr lang="en-US" altLang="zh-CN" sz="2200" dirty="0"/>
              <a:t>PHP</a:t>
            </a:r>
            <a:r>
              <a:rPr lang="zh-CN" altLang="en-US" sz="2200" dirty="0"/>
              <a:t>窜红：革命尚未成功 </a:t>
            </a:r>
            <a:r>
              <a:rPr lang="en-US" altLang="zh-CN" sz="2200" dirty="0"/>
              <a:t>Java</a:t>
            </a:r>
            <a:r>
              <a:rPr lang="zh-CN" altLang="en-US" sz="2200" dirty="0"/>
              <a:t>仍需努力 </a:t>
            </a:r>
          </a:p>
          <a:p>
            <a:pPr lvl="1"/>
            <a:r>
              <a:rPr lang="en-US" altLang="zh-CN" sz="2200" dirty="0">
                <a:hlinkClick r:id="rId4"/>
              </a:rPr>
              <a:t>http://news.csdn.net/n/20060120/85943.html</a:t>
            </a:r>
            <a:r>
              <a:rPr lang="en-US" altLang="zh-CN" sz="2200" dirty="0"/>
              <a:t> </a:t>
            </a:r>
          </a:p>
          <a:p>
            <a:pPr lvl="1"/>
            <a:r>
              <a:rPr lang="en-US" altLang="zh-CN" sz="2200" dirty="0"/>
              <a:t>C/C++</a:t>
            </a:r>
            <a:r>
              <a:rPr lang="zh-CN" altLang="en-US" sz="2200" dirty="0"/>
              <a:t>是程序员必须掌握的语言吗 </a:t>
            </a:r>
          </a:p>
          <a:p>
            <a:pPr lvl="1"/>
            <a:r>
              <a:rPr lang="en-US" altLang="zh-CN" sz="2200" dirty="0">
                <a:hlinkClick r:id="rId5"/>
              </a:rPr>
              <a:t>http://news.csdn.net/n/20051111/29114.html</a:t>
            </a:r>
            <a:r>
              <a:rPr lang="en-US" altLang="zh-CN" sz="2200" dirty="0"/>
              <a:t> </a:t>
            </a:r>
          </a:p>
          <a:p>
            <a:pPr lvl="1"/>
            <a:r>
              <a:rPr lang="zh-CN" altLang="en-US" sz="2200" dirty="0"/>
              <a:t>使用</a:t>
            </a:r>
            <a:r>
              <a:rPr lang="en-US" altLang="zh-CN" sz="2200" dirty="0"/>
              <a:t>Visual C++ 2005</a:t>
            </a:r>
            <a:r>
              <a:rPr lang="zh-CN" altLang="en-US" sz="2200" dirty="0"/>
              <a:t>的现代语言功能编写更快的代码 </a:t>
            </a:r>
          </a:p>
          <a:p>
            <a:pPr lvl="1"/>
            <a:r>
              <a:rPr lang="en-US" altLang="zh-CN" sz="2200" dirty="0">
                <a:hlinkClick r:id="rId6"/>
              </a:rPr>
              <a:t>http://news.csdn.net/n/20051101/28447.html</a:t>
            </a:r>
            <a:r>
              <a:rPr lang="en-US" altLang="zh-CN" sz="2200" dirty="0"/>
              <a:t> </a:t>
            </a:r>
          </a:p>
          <a:p>
            <a:pPr lvl="1"/>
            <a:r>
              <a:rPr lang="en-US" altLang="zh-CN" sz="2200" dirty="0" err="1"/>
              <a:t>perl</a:t>
            </a:r>
            <a:r>
              <a:rPr lang="zh-CN" altLang="en-US" sz="2200" dirty="0"/>
              <a:t>仍是很有用的语言吗</a:t>
            </a:r>
            <a:r>
              <a:rPr lang="en-US" altLang="zh-CN" sz="2200" dirty="0"/>
              <a:t>?</a:t>
            </a:r>
          </a:p>
          <a:p>
            <a:pPr lvl="1"/>
            <a:r>
              <a:rPr lang="en-US" altLang="en-US" sz="2200" dirty="0">
                <a:hlinkClick r:id="rId7"/>
              </a:rPr>
              <a:t>http://news.csdn.net/n/20050714/23827.html</a:t>
            </a:r>
            <a:r>
              <a:rPr lang="en-US" altLang="zh-CN" sz="2200" dirty="0"/>
              <a:t> </a:t>
            </a:r>
          </a:p>
          <a:p>
            <a:pPr lvl="1"/>
            <a:endParaRPr lang="en-US" altLang="zh-CN"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Effect transition="in" filter="strips(downRight)">
                                      <p:cBhvr>
                                        <p:cTn id="7" dur="500"/>
                                        <p:tgtEl>
                                          <p:spTgt spid="532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53251">
                                            <p:txEl>
                                              <p:pRg st="3" end="3"/>
                                            </p:txEl>
                                          </p:spTgt>
                                        </p:tgtEl>
                                        <p:attrNameLst>
                                          <p:attrName>style.visibility</p:attrName>
                                        </p:attrNameLst>
                                      </p:cBhvr>
                                      <p:to>
                                        <p:strVal val="visible"/>
                                      </p:to>
                                    </p:set>
                                    <p:animEffect transition="in" filter="strips(downRight)">
                                      <p:cBhvr>
                                        <p:cTn id="12" dur="500"/>
                                        <p:tgtEl>
                                          <p:spTgt spid="53251">
                                            <p:txEl>
                                              <p:pRg st="3" end="3"/>
                                            </p:txEl>
                                          </p:spTgt>
                                        </p:tgtEl>
                                      </p:cBhvr>
                                    </p:animEffect>
                                  </p:childTnLst>
                                </p:cTn>
                              </p:par>
                              <p:par>
                                <p:cTn id="13" presetID="18" presetClass="entr" presetSubtype="6" fill="hold" grpId="0" nodeType="withEffect">
                                  <p:stCondLst>
                                    <p:cond delay="0"/>
                                  </p:stCondLst>
                                  <p:childTnLst>
                                    <p:set>
                                      <p:cBhvr>
                                        <p:cTn id="14" dur="1" fill="hold">
                                          <p:stCondLst>
                                            <p:cond delay="0"/>
                                          </p:stCondLst>
                                        </p:cTn>
                                        <p:tgtEl>
                                          <p:spTgt spid="53251">
                                            <p:txEl>
                                              <p:pRg st="4" end="4"/>
                                            </p:txEl>
                                          </p:spTgt>
                                        </p:tgtEl>
                                        <p:attrNameLst>
                                          <p:attrName>style.visibility</p:attrName>
                                        </p:attrNameLst>
                                      </p:cBhvr>
                                      <p:to>
                                        <p:strVal val="visible"/>
                                      </p:to>
                                    </p:set>
                                    <p:animEffect transition="in" filter="strips(downRight)">
                                      <p:cBhvr>
                                        <p:cTn id="15" dur="500"/>
                                        <p:tgtEl>
                                          <p:spTgt spid="53251">
                                            <p:txEl>
                                              <p:pRg st="4" end="4"/>
                                            </p:txEl>
                                          </p:spTgt>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53251">
                                            <p:txEl>
                                              <p:pRg st="5" end="5"/>
                                            </p:txEl>
                                          </p:spTgt>
                                        </p:tgtEl>
                                        <p:attrNameLst>
                                          <p:attrName>style.visibility</p:attrName>
                                        </p:attrNameLst>
                                      </p:cBhvr>
                                      <p:to>
                                        <p:strVal val="visible"/>
                                      </p:to>
                                    </p:set>
                                    <p:animEffect transition="in" filter="strips(downRight)">
                                      <p:cBhvr>
                                        <p:cTn id="18" dur="500"/>
                                        <p:tgtEl>
                                          <p:spTgt spid="53251">
                                            <p:txEl>
                                              <p:pRg st="5" end="5"/>
                                            </p:txEl>
                                          </p:spTgt>
                                        </p:tgtEl>
                                      </p:cBhvr>
                                    </p:animEffect>
                                  </p:childTnLst>
                                </p:cTn>
                              </p:par>
                              <p:par>
                                <p:cTn id="19" presetID="18" presetClass="entr" presetSubtype="6" fill="hold" grpId="0" nodeType="withEffect">
                                  <p:stCondLst>
                                    <p:cond delay="0"/>
                                  </p:stCondLst>
                                  <p:childTnLst>
                                    <p:set>
                                      <p:cBhvr>
                                        <p:cTn id="20" dur="1" fill="hold">
                                          <p:stCondLst>
                                            <p:cond delay="0"/>
                                          </p:stCondLst>
                                        </p:cTn>
                                        <p:tgtEl>
                                          <p:spTgt spid="53251">
                                            <p:txEl>
                                              <p:pRg st="6" end="6"/>
                                            </p:txEl>
                                          </p:spTgt>
                                        </p:tgtEl>
                                        <p:attrNameLst>
                                          <p:attrName>style.visibility</p:attrName>
                                        </p:attrNameLst>
                                      </p:cBhvr>
                                      <p:to>
                                        <p:strVal val="visible"/>
                                      </p:to>
                                    </p:set>
                                    <p:animEffect transition="in" filter="strips(downRight)">
                                      <p:cBhvr>
                                        <p:cTn id="21" dur="500"/>
                                        <p:tgtEl>
                                          <p:spTgt spid="53251">
                                            <p:txEl>
                                              <p:pRg st="6" end="6"/>
                                            </p:txEl>
                                          </p:spTgt>
                                        </p:tgtEl>
                                      </p:cBhvr>
                                    </p:animEffect>
                                  </p:childTnLst>
                                </p:cTn>
                              </p:par>
                              <p:par>
                                <p:cTn id="22" presetID="18" presetClass="entr" presetSubtype="6" fill="hold" grpId="0" nodeType="withEffect">
                                  <p:stCondLst>
                                    <p:cond delay="0"/>
                                  </p:stCondLst>
                                  <p:childTnLst>
                                    <p:set>
                                      <p:cBhvr>
                                        <p:cTn id="23" dur="1" fill="hold">
                                          <p:stCondLst>
                                            <p:cond delay="0"/>
                                          </p:stCondLst>
                                        </p:cTn>
                                        <p:tgtEl>
                                          <p:spTgt spid="53251">
                                            <p:txEl>
                                              <p:pRg st="7" end="7"/>
                                            </p:txEl>
                                          </p:spTgt>
                                        </p:tgtEl>
                                        <p:attrNameLst>
                                          <p:attrName>style.visibility</p:attrName>
                                        </p:attrNameLst>
                                      </p:cBhvr>
                                      <p:to>
                                        <p:strVal val="visible"/>
                                      </p:to>
                                    </p:set>
                                    <p:animEffect transition="in" filter="strips(downRight)">
                                      <p:cBhvr>
                                        <p:cTn id="24" dur="500"/>
                                        <p:tgtEl>
                                          <p:spTgt spid="53251">
                                            <p:txEl>
                                              <p:pRg st="7" end="7"/>
                                            </p:txEl>
                                          </p:spTgt>
                                        </p:tgtEl>
                                      </p:cBhvr>
                                    </p:animEffect>
                                  </p:childTnLst>
                                </p:cTn>
                              </p:par>
                              <p:par>
                                <p:cTn id="25" presetID="18" presetClass="entr" presetSubtype="6" fill="hold" grpId="0" nodeType="withEffect">
                                  <p:stCondLst>
                                    <p:cond delay="0"/>
                                  </p:stCondLst>
                                  <p:childTnLst>
                                    <p:set>
                                      <p:cBhvr>
                                        <p:cTn id="26" dur="1" fill="hold">
                                          <p:stCondLst>
                                            <p:cond delay="0"/>
                                          </p:stCondLst>
                                        </p:cTn>
                                        <p:tgtEl>
                                          <p:spTgt spid="53251">
                                            <p:txEl>
                                              <p:pRg st="8" end="8"/>
                                            </p:txEl>
                                          </p:spTgt>
                                        </p:tgtEl>
                                        <p:attrNameLst>
                                          <p:attrName>style.visibility</p:attrName>
                                        </p:attrNameLst>
                                      </p:cBhvr>
                                      <p:to>
                                        <p:strVal val="visible"/>
                                      </p:to>
                                    </p:set>
                                    <p:animEffect transition="in" filter="strips(downRight)">
                                      <p:cBhvr>
                                        <p:cTn id="27" dur="500"/>
                                        <p:tgtEl>
                                          <p:spTgt spid="53251">
                                            <p:txEl>
                                              <p:pRg st="8" end="8"/>
                                            </p:txEl>
                                          </p:spTgt>
                                        </p:tgtEl>
                                      </p:cBhvr>
                                    </p:animEffect>
                                  </p:childTnLst>
                                </p:cTn>
                              </p:par>
                              <p:par>
                                <p:cTn id="28" presetID="18" presetClass="entr" presetSubtype="6" fill="hold" grpId="0" nodeType="withEffect">
                                  <p:stCondLst>
                                    <p:cond delay="0"/>
                                  </p:stCondLst>
                                  <p:childTnLst>
                                    <p:set>
                                      <p:cBhvr>
                                        <p:cTn id="29" dur="1" fill="hold">
                                          <p:stCondLst>
                                            <p:cond delay="0"/>
                                          </p:stCondLst>
                                        </p:cTn>
                                        <p:tgtEl>
                                          <p:spTgt spid="53251">
                                            <p:txEl>
                                              <p:pRg st="9" end="9"/>
                                            </p:txEl>
                                          </p:spTgt>
                                        </p:tgtEl>
                                        <p:attrNameLst>
                                          <p:attrName>style.visibility</p:attrName>
                                        </p:attrNameLst>
                                      </p:cBhvr>
                                      <p:to>
                                        <p:strVal val="visible"/>
                                      </p:to>
                                    </p:set>
                                    <p:animEffect transition="in" filter="strips(downRight)">
                                      <p:cBhvr>
                                        <p:cTn id="30" dur="500"/>
                                        <p:tgtEl>
                                          <p:spTgt spid="53251">
                                            <p:txEl>
                                              <p:pRg st="9" end="9"/>
                                            </p:txEl>
                                          </p:spTgt>
                                        </p:tgtEl>
                                      </p:cBhvr>
                                    </p:animEffect>
                                  </p:childTnLst>
                                </p:cTn>
                              </p:par>
                              <p:par>
                                <p:cTn id="31" presetID="18" presetClass="entr" presetSubtype="6" fill="hold" grpId="0" nodeType="withEffect">
                                  <p:stCondLst>
                                    <p:cond delay="0"/>
                                  </p:stCondLst>
                                  <p:childTnLst>
                                    <p:set>
                                      <p:cBhvr>
                                        <p:cTn id="32" dur="1" fill="hold">
                                          <p:stCondLst>
                                            <p:cond delay="0"/>
                                          </p:stCondLst>
                                        </p:cTn>
                                        <p:tgtEl>
                                          <p:spTgt spid="53251">
                                            <p:txEl>
                                              <p:pRg st="10" end="10"/>
                                            </p:txEl>
                                          </p:spTgt>
                                        </p:tgtEl>
                                        <p:attrNameLst>
                                          <p:attrName>style.visibility</p:attrName>
                                        </p:attrNameLst>
                                      </p:cBhvr>
                                      <p:to>
                                        <p:strVal val="visible"/>
                                      </p:to>
                                    </p:set>
                                    <p:animEffect transition="in" filter="strips(downRight)">
                                      <p:cBhvr>
                                        <p:cTn id="33" dur="500"/>
                                        <p:tgtEl>
                                          <p:spTgt spid="5325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FEB357E-C1E0-4C78-99CE-68A32FD64E8B}"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67DBBAA0-BFF8-4EF8-99E2-D41783D62125}" type="slidenum">
              <a:rPr lang="en-US" altLang="zh-CN"/>
              <a:pPr/>
              <a:t>33</a:t>
            </a:fld>
            <a:endParaRPr lang="en-US" altLang="zh-CN"/>
          </a:p>
        </p:txBody>
      </p:sp>
      <p:sp>
        <p:nvSpPr>
          <p:cNvPr id="164866" name="Rectangle 2"/>
          <p:cNvSpPr>
            <a:spLocks noGrp="1" noChangeArrowheads="1"/>
          </p:cNvSpPr>
          <p:nvPr>
            <p:ph type="title"/>
          </p:nvPr>
        </p:nvSpPr>
        <p:spPr/>
        <p:txBody>
          <a:bodyPr/>
          <a:lstStyle/>
          <a:p>
            <a:r>
              <a:rPr lang="en-US" altLang="zh-CN" b="0" dirty="0"/>
              <a:t>C</a:t>
            </a:r>
            <a:r>
              <a:rPr lang="zh-CN" altLang="en-US" b="0" dirty="0"/>
              <a:t>语言 </a:t>
            </a:r>
            <a:r>
              <a:rPr lang="en-US" altLang="zh-CN" b="0" dirty="0"/>
              <a:t>&amp; Visual C++</a:t>
            </a:r>
          </a:p>
        </p:txBody>
      </p:sp>
      <p:sp>
        <p:nvSpPr>
          <p:cNvPr id="164867" name="Rectangle 3"/>
          <p:cNvSpPr>
            <a:spLocks noGrp="1" noChangeArrowheads="1"/>
          </p:cNvSpPr>
          <p:nvPr>
            <p:ph type="body" idx="1"/>
          </p:nvPr>
        </p:nvSpPr>
        <p:spPr/>
        <p:txBody>
          <a:bodyPr/>
          <a:lstStyle/>
          <a:p>
            <a:r>
              <a:rPr lang="zh-CN" altLang="en-US" dirty="0">
                <a:solidFill>
                  <a:srgbClr val="3333CC"/>
                </a:solidFill>
              </a:rPr>
              <a:t>优点</a:t>
            </a:r>
            <a:r>
              <a:rPr lang="zh-CN" altLang="en-US" dirty="0"/>
              <a:t> </a:t>
            </a:r>
          </a:p>
          <a:p>
            <a:r>
              <a:rPr lang="zh-CN" altLang="en-US" dirty="0"/>
              <a:t>（</a:t>
            </a:r>
            <a:r>
              <a:rPr lang="en-US" altLang="zh-CN" dirty="0"/>
              <a:t>1</a:t>
            </a:r>
            <a:r>
              <a:rPr lang="zh-CN" altLang="en-US" dirty="0"/>
              <a:t>）</a:t>
            </a:r>
            <a:r>
              <a:rPr lang="en-US" altLang="zh-CN" dirty="0">
                <a:solidFill>
                  <a:srgbClr val="C00000"/>
                </a:solidFill>
              </a:rPr>
              <a:t>C</a:t>
            </a:r>
            <a:r>
              <a:rPr lang="zh-CN" altLang="en-US" dirty="0">
                <a:solidFill>
                  <a:srgbClr val="C00000"/>
                </a:solidFill>
              </a:rPr>
              <a:t>语言</a:t>
            </a:r>
            <a:r>
              <a:rPr lang="zh-CN" altLang="en-US" dirty="0"/>
              <a:t>灵活性好，效率高，可以接触到软件开发比较底层的东西。 </a:t>
            </a:r>
          </a:p>
          <a:p>
            <a:r>
              <a:rPr lang="zh-CN" altLang="en-US" dirty="0"/>
              <a:t>（</a:t>
            </a:r>
            <a:r>
              <a:rPr lang="en-US" altLang="zh-CN" dirty="0"/>
              <a:t>2</a:t>
            </a:r>
            <a:r>
              <a:rPr lang="zh-CN" altLang="en-US" dirty="0"/>
              <a:t>）微软的</a:t>
            </a:r>
            <a:r>
              <a:rPr lang="en-US" altLang="zh-CN" dirty="0">
                <a:solidFill>
                  <a:srgbClr val="C00000"/>
                </a:solidFill>
              </a:rPr>
              <a:t>MFC</a:t>
            </a:r>
            <a:r>
              <a:rPr lang="zh-CN" altLang="en-US" dirty="0">
                <a:solidFill>
                  <a:srgbClr val="C00000"/>
                </a:solidFill>
              </a:rPr>
              <a:t>库</a:t>
            </a:r>
            <a:r>
              <a:rPr lang="zh-CN" altLang="en-US" dirty="0"/>
              <a:t>博大精深，学会它可以让随心所欲地进行编程。 </a:t>
            </a:r>
          </a:p>
          <a:p>
            <a:r>
              <a:rPr lang="zh-CN" altLang="en-US" dirty="0"/>
              <a:t>（</a:t>
            </a:r>
            <a:r>
              <a:rPr lang="en-US" altLang="zh-CN" dirty="0"/>
              <a:t>3</a:t>
            </a:r>
            <a:r>
              <a:rPr lang="zh-CN" altLang="en-US" dirty="0"/>
              <a:t>）</a:t>
            </a:r>
            <a:r>
              <a:rPr lang="en-US" altLang="zh-CN" dirty="0">
                <a:solidFill>
                  <a:srgbClr val="C00000"/>
                </a:solidFill>
              </a:rPr>
              <a:t>VC</a:t>
            </a:r>
            <a:r>
              <a:rPr lang="zh-CN" altLang="en-US" dirty="0"/>
              <a:t>是微软制作的产品，与操作系统的结合更加紧密。 </a:t>
            </a:r>
          </a:p>
          <a:p>
            <a:r>
              <a:rPr lang="zh-CN" altLang="en-US" dirty="0">
                <a:solidFill>
                  <a:srgbClr val="3333CC"/>
                </a:solidFill>
              </a:rPr>
              <a:t>缺点 </a:t>
            </a:r>
          </a:p>
          <a:p>
            <a:r>
              <a:rPr lang="zh-CN" altLang="en-US" dirty="0"/>
              <a:t>对使用者的要求比较高，既要具备丰富的</a:t>
            </a:r>
            <a:r>
              <a:rPr lang="en-US" altLang="zh-CN" dirty="0"/>
              <a:t>C</a:t>
            </a:r>
            <a:r>
              <a:rPr lang="zh-CN" altLang="en-US" dirty="0"/>
              <a:t>语言编程经验，又要具有一定的</a:t>
            </a:r>
            <a:r>
              <a:rPr lang="en-US" altLang="zh-CN" dirty="0">
                <a:solidFill>
                  <a:srgbClr val="C00000"/>
                </a:solidFill>
              </a:rPr>
              <a:t>WINDOWS</a:t>
            </a:r>
            <a:r>
              <a:rPr lang="zh-CN" altLang="en-US" dirty="0">
                <a:solidFill>
                  <a:srgbClr val="C00000"/>
                </a:solidFill>
              </a:rPr>
              <a:t>编程基础</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164867">
                                            <p:txEl>
                                              <p:pRg st="0" end="0"/>
                                            </p:txEl>
                                          </p:spTgt>
                                        </p:tgtEl>
                                        <p:attrNameLst>
                                          <p:attrName>style.visibility</p:attrName>
                                        </p:attrNameLst>
                                      </p:cBhvr>
                                      <p:to>
                                        <p:strVal val="visible"/>
                                      </p:to>
                                    </p:set>
                                    <p:anim to="" calcmode="lin" valueType="num">
                                      <p:cBhvr>
                                        <p:cTn id="7" dur="1" fill="hold"/>
                                        <p:tgtEl>
                                          <p:spTgt spid="164867">
                                            <p:txEl>
                                              <p:pRg st="0" end="0"/>
                                            </p:txEl>
                                          </p:spTgt>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164867">
                                            <p:txEl>
                                              <p:pRg st="1" end="1"/>
                                            </p:txEl>
                                          </p:spTgt>
                                        </p:tgtEl>
                                        <p:attrNameLst>
                                          <p:attrName>style.visibility</p:attrName>
                                        </p:attrNameLst>
                                      </p:cBhvr>
                                      <p:to>
                                        <p:strVal val="visible"/>
                                      </p:to>
                                    </p:set>
                                    <p:anim to="" calcmode="lin" valueType="num">
                                      <p:cBhvr>
                                        <p:cTn id="11" dur="1" fill="hold"/>
                                        <p:tgtEl>
                                          <p:spTgt spid="164867">
                                            <p:txEl>
                                              <p:pRg st="1" end="1"/>
                                            </p:txEl>
                                          </p:spTgt>
                                        </p:tgtEl>
                                        <p:attrNameLst>
                                          <p:attrName/>
                                        </p:attrNameLst>
                                      </p:cBhvr>
                                    </p:anim>
                                  </p:childTnLst>
                                </p:cTn>
                              </p:par>
                            </p:childTnLst>
                          </p:cTn>
                        </p:par>
                        <p:par>
                          <p:cTn id="12" fill="hold">
                            <p:stCondLst>
                              <p:cond delay="0"/>
                            </p:stCondLst>
                            <p:childTnLst>
                              <p:par>
                                <p:cTn id="13" presetID="24" presetClass="entr" presetSubtype="0" fill="hold" grpId="0" nodeType="afterEffect">
                                  <p:stCondLst>
                                    <p:cond delay="0"/>
                                  </p:stCondLst>
                                  <p:childTnLst>
                                    <p:set>
                                      <p:cBhvr>
                                        <p:cTn id="14" dur="1" fill="hold">
                                          <p:stCondLst>
                                            <p:cond delay="0"/>
                                          </p:stCondLst>
                                        </p:cTn>
                                        <p:tgtEl>
                                          <p:spTgt spid="164867">
                                            <p:txEl>
                                              <p:pRg st="2" end="2"/>
                                            </p:txEl>
                                          </p:spTgt>
                                        </p:tgtEl>
                                        <p:attrNameLst>
                                          <p:attrName>style.visibility</p:attrName>
                                        </p:attrNameLst>
                                      </p:cBhvr>
                                      <p:to>
                                        <p:strVal val="visible"/>
                                      </p:to>
                                    </p:set>
                                    <p:anim to="" calcmode="lin" valueType="num">
                                      <p:cBhvr>
                                        <p:cTn id="15" dur="1" fill="hold"/>
                                        <p:tgtEl>
                                          <p:spTgt spid="164867">
                                            <p:txEl>
                                              <p:pRg st="2" end="2"/>
                                            </p:txEl>
                                          </p:spTgt>
                                        </p:tgtEl>
                                        <p:attrNameLst>
                                          <p:attrName/>
                                        </p:attrNameLst>
                                      </p:cBhvr>
                                    </p:anim>
                                  </p:childTnLst>
                                </p:cTn>
                              </p:par>
                            </p:childTnLst>
                          </p:cTn>
                        </p:par>
                        <p:par>
                          <p:cTn id="16" fill="hold">
                            <p:stCondLst>
                              <p:cond delay="0"/>
                            </p:stCondLst>
                            <p:childTnLst>
                              <p:par>
                                <p:cTn id="17" presetID="24" presetClass="entr" presetSubtype="0" fill="hold" grpId="0" nodeType="afterEffect">
                                  <p:stCondLst>
                                    <p:cond delay="0"/>
                                  </p:stCondLst>
                                  <p:childTnLst>
                                    <p:set>
                                      <p:cBhvr>
                                        <p:cTn id="18" dur="1" fill="hold">
                                          <p:stCondLst>
                                            <p:cond delay="0"/>
                                          </p:stCondLst>
                                        </p:cTn>
                                        <p:tgtEl>
                                          <p:spTgt spid="164867">
                                            <p:txEl>
                                              <p:pRg st="3" end="3"/>
                                            </p:txEl>
                                          </p:spTgt>
                                        </p:tgtEl>
                                        <p:attrNameLst>
                                          <p:attrName>style.visibility</p:attrName>
                                        </p:attrNameLst>
                                      </p:cBhvr>
                                      <p:to>
                                        <p:strVal val="visible"/>
                                      </p:to>
                                    </p:set>
                                    <p:anim to="" calcmode="lin" valueType="num">
                                      <p:cBhvr>
                                        <p:cTn id="19" dur="1" fill="hold"/>
                                        <p:tgtEl>
                                          <p:spTgt spid="164867">
                                            <p:txEl>
                                              <p:pRg st="3" end="3"/>
                                            </p:txEl>
                                          </p:spTgt>
                                        </p:tgtEl>
                                        <p:attrNameLst>
                                          <p:attrName/>
                                        </p:attrNameLst>
                                      </p:cBhvr>
                                    </p:anim>
                                  </p:childTnLst>
                                </p:cTn>
                              </p:par>
                            </p:childTnLst>
                          </p:cTn>
                        </p:par>
                        <p:par>
                          <p:cTn id="20" fill="hold">
                            <p:stCondLst>
                              <p:cond delay="0"/>
                            </p:stCondLst>
                            <p:childTnLst>
                              <p:par>
                                <p:cTn id="21" presetID="24" presetClass="entr" presetSubtype="0" fill="hold" grpId="0" nodeType="afterEffect">
                                  <p:stCondLst>
                                    <p:cond delay="0"/>
                                  </p:stCondLst>
                                  <p:childTnLst>
                                    <p:set>
                                      <p:cBhvr>
                                        <p:cTn id="22" dur="1" fill="hold">
                                          <p:stCondLst>
                                            <p:cond delay="0"/>
                                          </p:stCondLst>
                                        </p:cTn>
                                        <p:tgtEl>
                                          <p:spTgt spid="164867">
                                            <p:txEl>
                                              <p:pRg st="4" end="4"/>
                                            </p:txEl>
                                          </p:spTgt>
                                        </p:tgtEl>
                                        <p:attrNameLst>
                                          <p:attrName>style.visibility</p:attrName>
                                        </p:attrNameLst>
                                      </p:cBhvr>
                                      <p:to>
                                        <p:strVal val="visible"/>
                                      </p:to>
                                    </p:set>
                                    <p:anim to="" calcmode="lin" valueType="num">
                                      <p:cBhvr>
                                        <p:cTn id="23" dur="1" fill="hold"/>
                                        <p:tgtEl>
                                          <p:spTgt spid="164867">
                                            <p:txEl>
                                              <p:pRg st="4" end="4"/>
                                            </p:txEl>
                                          </p:spTgt>
                                        </p:tgtEl>
                                        <p:attrNameLst>
                                          <p:attrName/>
                                        </p:attrNameLst>
                                      </p:cBhvr>
                                    </p:anim>
                                  </p:childTnLst>
                                </p:cTn>
                              </p:par>
                            </p:childTnLst>
                          </p:cTn>
                        </p:par>
                        <p:par>
                          <p:cTn id="24" fill="hold">
                            <p:stCondLst>
                              <p:cond delay="0"/>
                            </p:stCondLst>
                            <p:childTnLst>
                              <p:par>
                                <p:cTn id="25" presetID="24" presetClass="entr" presetSubtype="0" fill="hold" grpId="0" nodeType="afterEffect">
                                  <p:stCondLst>
                                    <p:cond delay="0"/>
                                  </p:stCondLst>
                                  <p:childTnLst>
                                    <p:set>
                                      <p:cBhvr>
                                        <p:cTn id="26" dur="1" fill="hold">
                                          <p:stCondLst>
                                            <p:cond delay="0"/>
                                          </p:stCondLst>
                                        </p:cTn>
                                        <p:tgtEl>
                                          <p:spTgt spid="164867">
                                            <p:txEl>
                                              <p:pRg st="5" end="5"/>
                                            </p:txEl>
                                          </p:spTgt>
                                        </p:tgtEl>
                                        <p:attrNameLst>
                                          <p:attrName>style.visibility</p:attrName>
                                        </p:attrNameLst>
                                      </p:cBhvr>
                                      <p:to>
                                        <p:strVal val="visible"/>
                                      </p:to>
                                    </p:set>
                                    <p:anim to="" calcmode="lin" valueType="num">
                                      <p:cBhvr>
                                        <p:cTn id="27" dur="1" fill="hold"/>
                                        <p:tgtEl>
                                          <p:spTgt spid="164867">
                                            <p:txEl>
                                              <p:pRg st="5" end="5"/>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93F6FA7-6820-4A95-A7AA-BE23A3334ADC}"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1A57F4C4-3AF3-4AEB-BBAB-4159E8611C7C}" type="slidenum">
              <a:rPr lang="en-US" altLang="zh-CN"/>
              <a:pPr/>
              <a:t>34</a:t>
            </a:fld>
            <a:endParaRPr lang="en-US" altLang="zh-CN"/>
          </a:p>
        </p:txBody>
      </p:sp>
      <p:sp>
        <p:nvSpPr>
          <p:cNvPr id="165890" name="Rectangle 2"/>
          <p:cNvSpPr>
            <a:spLocks noGrp="1" noChangeArrowheads="1"/>
          </p:cNvSpPr>
          <p:nvPr>
            <p:ph type="title"/>
          </p:nvPr>
        </p:nvSpPr>
        <p:spPr/>
        <p:txBody>
          <a:bodyPr/>
          <a:lstStyle/>
          <a:p>
            <a:r>
              <a:rPr lang="en-US" altLang="zh-CN" b="0"/>
              <a:t>C++</a:t>
            </a:r>
            <a:r>
              <a:rPr lang="zh-CN" altLang="en-US" b="0"/>
              <a:t>语言 </a:t>
            </a:r>
            <a:r>
              <a:rPr lang="en-US" altLang="zh-CN" b="0"/>
              <a:t>&amp; C++ Builder</a:t>
            </a:r>
          </a:p>
        </p:txBody>
      </p:sp>
      <p:sp>
        <p:nvSpPr>
          <p:cNvPr id="165891" name="Rectangle 3"/>
          <p:cNvSpPr>
            <a:spLocks noGrp="1" noChangeArrowheads="1"/>
          </p:cNvSpPr>
          <p:nvPr>
            <p:ph type="body" idx="1"/>
          </p:nvPr>
        </p:nvSpPr>
        <p:spPr/>
        <p:txBody>
          <a:bodyPr/>
          <a:lstStyle/>
          <a:p>
            <a:r>
              <a:rPr lang="zh-CN" altLang="en-US" sz="2400" dirty="0">
                <a:solidFill>
                  <a:srgbClr val="3333CC"/>
                </a:solidFill>
              </a:rPr>
              <a:t>优点</a:t>
            </a:r>
            <a:r>
              <a:rPr lang="zh-CN" altLang="en-US" sz="2400" dirty="0"/>
              <a:t> </a:t>
            </a:r>
          </a:p>
          <a:p>
            <a:r>
              <a:rPr lang="zh-CN" altLang="en-US" sz="2400" dirty="0"/>
              <a:t>（</a:t>
            </a:r>
            <a:r>
              <a:rPr lang="en-US" altLang="zh-CN" sz="2400" dirty="0"/>
              <a:t>1</a:t>
            </a:r>
            <a:r>
              <a:rPr lang="zh-CN" altLang="en-US" sz="2400" dirty="0"/>
              <a:t>）继承了</a:t>
            </a:r>
            <a:r>
              <a:rPr lang="en-US" altLang="zh-CN" sz="2400" dirty="0"/>
              <a:t>C</a:t>
            </a:r>
            <a:r>
              <a:rPr lang="zh-CN" altLang="en-US" sz="2400" dirty="0"/>
              <a:t>语言的全部优点。 </a:t>
            </a:r>
          </a:p>
          <a:p>
            <a:r>
              <a:rPr lang="zh-CN" altLang="en-US" sz="2400" dirty="0"/>
              <a:t>（</a:t>
            </a:r>
            <a:r>
              <a:rPr lang="en-US" altLang="zh-CN" sz="2400" dirty="0"/>
              <a:t>2</a:t>
            </a:r>
            <a:r>
              <a:rPr lang="zh-CN" altLang="en-US" sz="2400" dirty="0"/>
              <a:t>）完全的可视化。 </a:t>
            </a:r>
          </a:p>
          <a:p>
            <a:r>
              <a:rPr lang="zh-CN" altLang="en-US" sz="2400" dirty="0"/>
              <a:t>（</a:t>
            </a:r>
            <a:r>
              <a:rPr lang="en-US" altLang="zh-CN" sz="2400" dirty="0"/>
              <a:t>3</a:t>
            </a:r>
            <a:r>
              <a:rPr lang="zh-CN" altLang="en-US" sz="2400" dirty="0"/>
              <a:t>）极强的兼容性，支持</a:t>
            </a:r>
            <a:r>
              <a:rPr lang="en-US" altLang="zh-CN" sz="2400" dirty="0">
                <a:solidFill>
                  <a:srgbClr val="C00000"/>
                </a:solidFill>
              </a:rPr>
              <a:t>OWL</a:t>
            </a:r>
            <a:r>
              <a:rPr lang="zh-CN" altLang="en-US" sz="2400" dirty="0"/>
              <a:t>、</a:t>
            </a:r>
            <a:r>
              <a:rPr lang="en-US" altLang="zh-CN" sz="2400" dirty="0">
                <a:solidFill>
                  <a:srgbClr val="C00000"/>
                </a:solidFill>
              </a:rPr>
              <a:t>VCL</a:t>
            </a:r>
            <a:r>
              <a:rPr lang="zh-CN" altLang="en-US" sz="2400" dirty="0"/>
              <a:t>和</a:t>
            </a:r>
            <a:r>
              <a:rPr lang="en-US" altLang="zh-CN" sz="2400" dirty="0">
                <a:solidFill>
                  <a:srgbClr val="C00000"/>
                </a:solidFill>
              </a:rPr>
              <a:t>MFC</a:t>
            </a:r>
            <a:r>
              <a:rPr lang="zh-CN" altLang="en-US" sz="2400" dirty="0"/>
              <a:t>三大类库。 </a:t>
            </a:r>
          </a:p>
          <a:p>
            <a:r>
              <a:rPr lang="zh-CN" altLang="en-US" sz="2400" dirty="0"/>
              <a:t>（</a:t>
            </a:r>
            <a:r>
              <a:rPr lang="en-US" altLang="zh-CN" sz="2400" dirty="0"/>
              <a:t>4</a:t>
            </a:r>
            <a:r>
              <a:rPr lang="zh-CN" altLang="en-US" sz="2400" dirty="0"/>
              <a:t>）编译速度非常快。 </a:t>
            </a:r>
          </a:p>
          <a:p>
            <a:endParaRPr lang="en-US" altLang="zh-CN" sz="2400" dirty="0" smtClean="0">
              <a:solidFill>
                <a:srgbClr val="3333CC"/>
              </a:solidFill>
            </a:endParaRPr>
          </a:p>
          <a:p>
            <a:r>
              <a:rPr lang="zh-CN" altLang="en-US" sz="2400" dirty="0" smtClean="0"/>
              <a:t>综述：</a:t>
            </a:r>
            <a:r>
              <a:rPr lang="en-US" altLang="zh-CN" sz="2400" dirty="0" smtClean="0"/>
              <a:t>C</a:t>
            </a:r>
            <a:r>
              <a:rPr lang="en-US" altLang="zh-CN" sz="2400" dirty="0"/>
              <a:t>++ Builder </a:t>
            </a:r>
            <a:r>
              <a:rPr lang="zh-CN" altLang="en-US" sz="2400" dirty="0" smtClean="0"/>
              <a:t>是</a:t>
            </a:r>
            <a:r>
              <a:rPr lang="zh-CN" altLang="en-US" sz="2400" dirty="0"/>
              <a:t>优秀</a:t>
            </a:r>
            <a:r>
              <a:rPr lang="zh-CN" altLang="en-US" sz="2400" dirty="0" smtClean="0"/>
              <a:t>的</a:t>
            </a:r>
            <a:r>
              <a:rPr lang="zh-CN" altLang="en-US" sz="2400" dirty="0"/>
              <a:t>编程工具。它既保持了</a:t>
            </a:r>
            <a:r>
              <a:rPr lang="en-US" altLang="zh-CN" sz="2400" dirty="0"/>
              <a:t>C</a:t>
            </a:r>
            <a:r>
              <a:rPr lang="zh-CN" altLang="en-US" sz="2400" dirty="0"/>
              <a:t>语言编程的优点，又做到了完全的可视化。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165891">
                                            <p:txEl>
                                              <p:pRg st="0" end="0"/>
                                            </p:txEl>
                                          </p:spTgt>
                                        </p:tgtEl>
                                        <p:attrNameLst>
                                          <p:attrName>style.visibility</p:attrName>
                                        </p:attrNameLst>
                                      </p:cBhvr>
                                      <p:to>
                                        <p:strVal val="visible"/>
                                      </p:to>
                                    </p:set>
                                    <p:anim to="" calcmode="lin" valueType="num">
                                      <p:cBhvr>
                                        <p:cTn id="7" dur="1" fill="hold"/>
                                        <p:tgtEl>
                                          <p:spTgt spid="165891">
                                            <p:txEl>
                                              <p:pRg st="0" end="0"/>
                                            </p:txEl>
                                          </p:spTgt>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165891">
                                            <p:txEl>
                                              <p:pRg st="1" end="1"/>
                                            </p:txEl>
                                          </p:spTgt>
                                        </p:tgtEl>
                                        <p:attrNameLst>
                                          <p:attrName>style.visibility</p:attrName>
                                        </p:attrNameLst>
                                      </p:cBhvr>
                                      <p:to>
                                        <p:strVal val="visible"/>
                                      </p:to>
                                    </p:set>
                                    <p:anim to="" calcmode="lin" valueType="num">
                                      <p:cBhvr>
                                        <p:cTn id="11" dur="1" fill="hold"/>
                                        <p:tgtEl>
                                          <p:spTgt spid="165891">
                                            <p:txEl>
                                              <p:pRg st="1" end="1"/>
                                            </p:txEl>
                                          </p:spTgt>
                                        </p:tgtEl>
                                        <p:attrNameLst>
                                          <p:attrName/>
                                        </p:attrNameLst>
                                      </p:cBhvr>
                                    </p:anim>
                                  </p:childTnLst>
                                </p:cTn>
                              </p:par>
                            </p:childTnLst>
                          </p:cTn>
                        </p:par>
                        <p:par>
                          <p:cTn id="12" fill="hold">
                            <p:stCondLst>
                              <p:cond delay="0"/>
                            </p:stCondLst>
                            <p:childTnLst>
                              <p:par>
                                <p:cTn id="13" presetID="24" presetClass="entr" presetSubtype="0" fill="hold" grpId="0" nodeType="afterEffect">
                                  <p:stCondLst>
                                    <p:cond delay="0"/>
                                  </p:stCondLst>
                                  <p:childTnLst>
                                    <p:set>
                                      <p:cBhvr>
                                        <p:cTn id="14" dur="1" fill="hold">
                                          <p:stCondLst>
                                            <p:cond delay="0"/>
                                          </p:stCondLst>
                                        </p:cTn>
                                        <p:tgtEl>
                                          <p:spTgt spid="165891">
                                            <p:txEl>
                                              <p:pRg st="2" end="2"/>
                                            </p:txEl>
                                          </p:spTgt>
                                        </p:tgtEl>
                                        <p:attrNameLst>
                                          <p:attrName>style.visibility</p:attrName>
                                        </p:attrNameLst>
                                      </p:cBhvr>
                                      <p:to>
                                        <p:strVal val="visible"/>
                                      </p:to>
                                    </p:set>
                                    <p:anim to="" calcmode="lin" valueType="num">
                                      <p:cBhvr>
                                        <p:cTn id="15" dur="1" fill="hold"/>
                                        <p:tgtEl>
                                          <p:spTgt spid="165891">
                                            <p:txEl>
                                              <p:pRg st="2" end="2"/>
                                            </p:txEl>
                                          </p:spTgt>
                                        </p:tgtEl>
                                        <p:attrNameLst>
                                          <p:attrName/>
                                        </p:attrNameLst>
                                      </p:cBhvr>
                                    </p:anim>
                                  </p:childTnLst>
                                </p:cTn>
                              </p:par>
                            </p:childTnLst>
                          </p:cTn>
                        </p:par>
                        <p:par>
                          <p:cTn id="16" fill="hold">
                            <p:stCondLst>
                              <p:cond delay="0"/>
                            </p:stCondLst>
                            <p:childTnLst>
                              <p:par>
                                <p:cTn id="17" presetID="24" presetClass="entr" presetSubtype="0" fill="hold" grpId="0" nodeType="afterEffect">
                                  <p:stCondLst>
                                    <p:cond delay="0"/>
                                  </p:stCondLst>
                                  <p:childTnLst>
                                    <p:set>
                                      <p:cBhvr>
                                        <p:cTn id="18" dur="1" fill="hold">
                                          <p:stCondLst>
                                            <p:cond delay="0"/>
                                          </p:stCondLst>
                                        </p:cTn>
                                        <p:tgtEl>
                                          <p:spTgt spid="165891">
                                            <p:txEl>
                                              <p:pRg st="3" end="3"/>
                                            </p:txEl>
                                          </p:spTgt>
                                        </p:tgtEl>
                                        <p:attrNameLst>
                                          <p:attrName>style.visibility</p:attrName>
                                        </p:attrNameLst>
                                      </p:cBhvr>
                                      <p:to>
                                        <p:strVal val="visible"/>
                                      </p:to>
                                    </p:set>
                                    <p:anim to="" calcmode="lin" valueType="num">
                                      <p:cBhvr>
                                        <p:cTn id="19" dur="1" fill="hold"/>
                                        <p:tgtEl>
                                          <p:spTgt spid="165891">
                                            <p:txEl>
                                              <p:pRg st="3" end="3"/>
                                            </p:txEl>
                                          </p:spTgt>
                                        </p:tgtEl>
                                        <p:attrNameLst>
                                          <p:attrName/>
                                        </p:attrNameLst>
                                      </p:cBhvr>
                                    </p:anim>
                                  </p:childTnLst>
                                </p:cTn>
                              </p:par>
                            </p:childTnLst>
                          </p:cTn>
                        </p:par>
                        <p:par>
                          <p:cTn id="20" fill="hold">
                            <p:stCondLst>
                              <p:cond delay="0"/>
                            </p:stCondLst>
                            <p:childTnLst>
                              <p:par>
                                <p:cTn id="21" presetID="24" presetClass="entr" presetSubtype="0" fill="hold" grpId="0" nodeType="afterEffect">
                                  <p:stCondLst>
                                    <p:cond delay="0"/>
                                  </p:stCondLst>
                                  <p:childTnLst>
                                    <p:set>
                                      <p:cBhvr>
                                        <p:cTn id="22" dur="1" fill="hold">
                                          <p:stCondLst>
                                            <p:cond delay="0"/>
                                          </p:stCondLst>
                                        </p:cTn>
                                        <p:tgtEl>
                                          <p:spTgt spid="165891">
                                            <p:txEl>
                                              <p:pRg st="4" end="4"/>
                                            </p:txEl>
                                          </p:spTgt>
                                        </p:tgtEl>
                                        <p:attrNameLst>
                                          <p:attrName>style.visibility</p:attrName>
                                        </p:attrNameLst>
                                      </p:cBhvr>
                                      <p:to>
                                        <p:strVal val="visible"/>
                                      </p:to>
                                    </p:set>
                                    <p:anim to="" calcmode="lin" valueType="num">
                                      <p:cBhvr>
                                        <p:cTn id="23" dur="1" fill="hold"/>
                                        <p:tgtEl>
                                          <p:spTgt spid="165891">
                                            <p:txEl>
                                              <p:pRg st="4" end="4"/>
                                            </p:txEl>
                                          </p:spTgt>
                                        </p:tgtEl>
                                        <p:attrNameLst>
                                          <p:attrName/>
                                        </p:attrNameLst>
                                      </p:cBhvr>
                                    </p:anim>
                                  </p:childTnLst>
                                </p:cTn>
                              </p:par>
                            </p:childTnLst>
                          </p:cTn>
                        </p:par>
                        <p:par>
                          <p:cTn id="24" fill="hold">
                            <p:stCondLst>
                              <p:cond delay="0"/>
                            </p:stCondLst>
                            <p:childTnLst>
                              <p:par>
                                <p:cTn id="25" presetID="24" presetClass="entr" presetSubtype="0" fill="hold" grpId="0" nodeType="afterEffect">
                                  <p:stCondLst>
                                    <p:cond delay="0"/>
                                  </p:stCondLst>
                                  <p:childTnLst>
                                    <p:set>
                                      <p:cBhvr>
                                        <p:cTn id="26" dur="1" fill="hold">
                                          <p:stCondLst>
                                            <p:cond delay="0"/>
                                          </p:stCondLst>
                                        </p:cTn>
                                        <p:tgtEl>
                                          <p:spTgt spid="165891">
                                            <p:txEl>
                                              <p:pRg st="6" end="6"/>
                                            </p:txEl>
                                          </p:spTgt>
                                        </p:tgtEl>
                                        <p:attrNameLst>
                                          <p:attrName>style.visibility</p:attrName>
                                        </p:attrNameLst>
                                      </p:cBhvr>
                                      <p:to>
                                        <p:strVal val="visible"/>
                                      </p:to>
                                    </p:set>
                                    <p:anim to="" calcmode="lin" valueType="num">
                                      <p:cBhvr>
                                        <p:cTn id="27" dur="1" fill="hold"/>
                                        <p:tgtEl>
                                          <p:spTgt spid="165891">
                                            <p:txEl>
                                              <p:pRg st="6" end="6"/>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D3A0AE3-E8ED-42BA-9CE4-2D1619054D74}"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E34E70EA-E1A2-4840-B12A-E96D632F3CA4}" type="slidenum">
              <a:rPr lang="en-US" altLang="zh-CN"/>
              <a:pPr/>
              <a:t>35</a:t>
            </a:fld>
            <a:endParaRPr lang="en-US" altLang="zh-CN"/>
          </a:p>
        </p:txBody>
      </p:sp>
      <p:sp>
        <p:nvSpPr>
          <p:cNvPr id="166914" name="Rectangle 2"/>
          <p:cNvSpPr>
            <a:spLocks noGrp="1" noChangeArrowheads="1"/>
          </p:cNvSpPr>
          <p:nvPr>
            <p:ph type="title"/>
          </p:nvPr>
        </p:nvSpPr>
        <p:spPr/>
        <p:txBody>
          <a:bodyPr/>
          <a:lstStyle/>
          <a:p>
            <a:r>
              <a:rPr lang="en-US" altLang="zh-CN"/>
              <a:t>JAVA</a:t>
            </a:r>
            <a:r>
              <a:rPr lang="zh-CN" altLang="en-US"/>
              <a:t>语言 </a:t>
            </a:r>
          </a:p>
        </p:txBody>
      </p:sp>
      <p:sp>
        <p:nvSpPr>
          <p:cNvPr id="166915" name="Rectangle 3"/>
          <p:cNvSpPr>
            <a:spLocks noGrp="1" noChangeArrowheads="1"/>
          </p:cNvSpPr>
          <p:nvPr>
            <p:ph type="body" idx="1"/>
          </p:nvPr>
        </p:nvSpPr>
        <p:spPr/>
        <p:txBody>
          <a:bodyPr/>
          <a:lstStyle/>
          <a:p>
            <a:pPr>
              <a:lnSpc>
                <a:spcPct val="90000"/>
              </a:lnSpc>
            </a:pPr>
            <a:r>
              <a:rPr lang="en-US" altLang="zh-CN" dirty="0"/>
              <a:t>Java</a:t>
            </a:r>
            <a:r>
              <a:rPr lang="zh-CN" altLang="en-US" dirty="0"/>
              <a:t>语言最是诞生于</a:t>
            </a:r>
            <a:r>
              <a:rPr lang="en-US" altLang="zh-CN" dirty="0">
                <a:solidFill>
                  <a:srgbClr val="C00000"/>
                </a:solidFill>
              </a:rPr>
              <a:t>1991</a:t>
            </a:r>
            <a:r>
              <a:rPr lang="zh-CN" altLang="en-US" dirty="0"/>
              <a:t>年，起初被称为</a:t>
            </a:r>
            <a:r>
              <a:rPr lang="en-US" altLang="zh-CN" dirty="0"/>
              <a:t>OAK</a:t>
            </a:r>
            <a:r>
              <a:rPr lang="zh-CN" altLang="en-US" dirty="0"/>
              <a:t>语言，是</a:t>
            </a:r>
            <a:r>
              <a:rPr lang="en-US" altLang="zh-CN" dirty="0"/>
              <a:t>SUN</a:t>
            </a:r>
            <a:r>
              <a:rPr lang="zh-CN" altLang="en-US" dirty="0"/>
              <a:t>公司为一些消费性电子产品而设计的一个通用环境。</a:t>
            </a:r>
          </a:p>
          <a:p>
            <a:pPr>
              <a:lnSpc>
                <a:spcPct val="90000"/>
              </a:lnSpc>
            </a:pPr>
            <a:r>
              <a:rPr lang="zh-CN" altLang="en-US" dirty="0"/>
              <a:t>在</a:t>
            </a:r>
            <a:r>
              <a:rPr lang="en-US" altLang="zh-CN" dirty="0"/>
              <a:t>Java</a:t>
            </a:r>
            <a:r>
              <a:rPr lang="zh-CN" altLang="en-US" dirty="0"/>
              <a:t>出现以前。</a:t>
            </a:r>
            <a:r>
              <a:rPr lang="en-US" altLang="zh-CN" dirty="0">
                <a:solidFill>
                  <a:srgbClr val="0000FF"/>
                </a:solidFill>
              </a:rPr>
              <a:t>Internet</a:t>
            </a:r>
            <a:r>
              <a:rPr lang="zh-CN" altLang="en-US" dirty="0">
                <a:solidFill>
                  <a:srgbClr val="0000FF"/>
                </a:solidFill>
              </a:rPr>
              <a:t>上的信息内容都是一些乏味死板的</a:t>
            </a:r>
            <a:r>
              <a:rPr lang="en-US" altLang="zh-CN" dirty="0">
                <a:solidFill>
                  <a:srgbClr val="0000FF"/>
                </a:solidFill>
              </a:rPr>
              <a:t>HTML</a:t>
            </a:r>
            <a:r>
              <a:rPr lang="zh-CN" altLang="en-US" dirty="0">
                <a:solidFill>
                  <a:srgbClr val="0000FF"/>
                </a:solidFill>
              </a:rPr>
              <a:t>文档</a:t>
            </a:r>
            <a:r>
              <a:rPr lang="zh-CN" altLang="en-US" dirty="0"/>
              <a:t>。</a:t>
            </a:r>
          </a:p>
          <a:p>
            <a:pPr>
              <a:lnSpc>
                <a:spcPct val="90000"/>
              </a:lnSpc>
            </a:pPr>
            <a:r>
              <a:rPr lang="en-US" altLang="zh-CN" dirty="0"/>
              <a:t>SUN</a:t>
            </a:r>
            <a:r>
              <a:rPr lang="zh-CN" altLang="en-US" dirty="0"/>
              <a:t>的工程师敏锐地察觉到了</a:t>
            </a:r>
            <a:r>
              <a:rPr lang="en-US" altLang="zh-CN" dirty="0">
                <a:solidFill>
                  <a:srgbClr val="0000FF"/>
                </a:solidFill>
              </a:rPr>
              <a:t>HTML</a:t>
            </a:r>
            <a:r>
              <a:rPr lang="zh-CN" altLang="en-US" dirty="0">
                <a:solidFill>
                  <a:srgbClr val="0000FF"/>
                </a:solidFill>
              </a:rPr>
              <a:t>缺乏交互性</a:t>
            </a:r>
            <a:r>
              <a:rPr lang="zh-CN" altLang="en-US" dirty="0"/>
              <a:t>这一点，从</a:t>
            </a:r>
            <a:r>
              <a:rPr lang="en-US" altLang="zh-CN" dirty="0">
                <a:solidFill>
                  <a:srgbClr val="C00000"/>
                </a:solidFill>
              </a:rPr>
              <a:t>1994</a:t>
            </a:r>
            <a:r>
              <a:rPr lang="zh-CN" altLang="en-US" dirty="0"/>
              <a:t>年起，他们开始将</a:t>
            </a:r>
            <a:r>
              <a:rPr lang="en-US" altLang="zh-CN" dirty="0">
                <a:solidFill>
                  <a:srgbClr val="C00000"/>
                </a:solidFill>
              </a:rPr>
              <a:t>OAK</a:t>
            </a:r>
            <a:r>
              <a:rPr lang="zh-CN" altLang="en-US" dirty="0"/>
              <a:t>技术应用于</a:t>
            </a:r>
            <a:r>
              <a:rPr lang="en-US" altLang="zh-CN" dirty="0"/>
              <a:t>WEB</a:t>
            </a:r>
            <a:r>
              <a:rPr lang="zh-CN" altLang="en-US" dirty="0"/>
              <a:t>上，并且开发出了</a:t>
            </a:r>
            <a:r>
              <a:rPr lang="en-US" altLang="zh-CN" dirty="0" err="1"/>
              <a:t>HotJava</a:t>
            </a:r>
            <a:r>
              <a:rPr lang="zh-CN" altLang="en-US" dirty="0"/>
              <a:t>的第一个版本。当</a:t>
            </a:r>
            <a:r>
              <a:rPr lang="en-US" altLang="zh-CN" dirty="0"/>
              <a:t>SUN</a:t>
            </a:r>
            <a:r>
              <a:rPr lang="zh-CN" altLang="en-US" dirty="0"/>
              <a:t>公司</a:t>
            </a:r>
            <a:r>
              <a:rPr lang="en-US" altLang="zh-CN" dirty="0">
                <a:solidFill>
                  <a:srgbClr val="C00000"/>
                </a:solidFill>
              </a:rPr>
              <a:t>1995</a:t>
            </a:r>
            <a:r>
              <a:rPr lang="zh-CN" altLang="en-US" dirty="0">
                <a:solidFill>
                  <a:srgbClr val="C00000"/>
                </a:solidFill>
              </a:rPr>
              <a:t>年正式以</a:t>
            </a:r>
            <a:r>
              <a:rPr lang="en-US" altLang="zh-CN" dirty="0">
                <a:solidFill>
                  <a:srgbClr val="C00000"/>
                </a:solidFill>
              </a:rPr>
              <a:t>Java</a:t>
            </a:r>
            <a:r>
              <a:rPr lang="zh-CN" altLang="en-US" dirty="0"/>
              <a:t>这个名字推出的时候，几乎所有的</a:t>
            </a:r>
            <a:r>
              <a:rPr lang="en-US" altLang="zh-CN" dirty="0"/>
              <a:t>WEB</a:t>
            </a:r>
            <a:r>
              <a:rPr lang="zh-CN" altLang="en-US" dirty="0"/>
              <a:t>开发人员都想到：噢，这正是我想要的。于是</a:t>
            </a:r>
            <a:r>
              <a:rPr lang="en-US" altLang="zh-CN" dirty="0"/>
              <a:t>Java</a:t>
            </a:r>
            <a:r>
              <a:rPr lang="zh-CN" altLang="en-US" dirty="0"/>
              <a:t>成了一颗耀眼的明星，丑小鸭一下了变成了白天鹅。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166915">
                                            <p:txEl>
                                              <p:pRg st="0" end="0"/>
                                            </p:txEl>
                                          </p:spTgt>
                                        </p:tgtEl>
                                        <p:attrNameLst>
                                          <p:attrName>style.visibility</p:attrName>
                                        </p:attrNameLst>
                                      </p:cBhvr>
                                      <p:to>
                                        <p:strVal val="visible"/>
                                      </p:to>
                                    </p:set>
                                    <p:anim to="" calcmode="lin" valueType="num">
                                      <p:cBhvr>
                                        <p:cTn id="7" dur="1" fill="hold"/>
                                        <p:tgtEl>
                                          <p:spTgt spid="166915">
                                            <p:txEl>
                                              <p:pRg st="0" end="0"/>
                                            </p:txEl>
                                          </p:spTgt>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166915">
                                            <p:txEl>
                                              <p:pRg st="1" end="1"/>
                                            </p:txEl>
                                          </p:spTgt>
                                        </p:tgtEl>
                                        <p:attrNameLst>
                                          <p:attrName>style.visibility</p:attrName>
                                        </p:attrNameLst>
                                      </p:cBhvr>
                                      <p:to>
                                        <p:strVal val="visible"/>
                                      </p:to>
                                    </p:set>
                                    <p:anim to="" calcmode="lin" valueType="num">
                                      <p:cBhvr>
                                        <p:cTn id="11" dur="1" fill="hold"/>
                                        <p:tgtEl>
                                          <p:spTgt spid="166915">
                                            <p:txEl>
                                              <p:pRg st="1" end="1"/>
                                            </p:txEl>
                                          </p:spTgt>
                                        </p:tgtEl>
                                        <p:attrNameLst>
                                          <p:attrName/>
                                        </p:attrNameLst>
                                      </p:cBhvr>
                                    </p:anim>
                                  </p:childTnLst>
                                </p:cTn>
                              </p:par>
                            </p:childTnLst>
                          </p:cTn>
                        </p:par>
                        <p:par>
                          <p:cTn id="12" fill="hold">
                            <p:stCondLst>
                              <p:cond delay="0"/>
                            </p:stCondLst>
                            <p:childTnLst>
                              <p:par>
                                <p:cTn id="13" presetID="24" presetClass="entr" presetSubtype="0" fill="hold" grpId="0" nodeType="afterEffect">
                                  <p:stCondLst>
                                    <p:cond delay="0"/>
                                  </p:stCondLst>
                                  <p:childTnLst>
                                    <p:set>
                                      <p:cBhvr>
                                        <p:cTn id="14" dur="1" fill="hold">
                                          <p:stCondLst>
                                            <p:cond delay="0"/>
                                          </p:stCondLst>
                                        </p:cTn>
                                        <p:tgtEl>
                                          <p:spTgt spid="166915">
                                            <p:txEl>
                                              <p:pRg st="2" end="2"/>
                                            </p:txEl>
                                          </p:spTgt>
                                        </p:tgtEl>
                                        <p:attrNameLst>
                                          <p:attrName>style.visibility</p:attrName>
                                        </p:attrNameLst>
                                      </p:cBhvr>
                                      <p:to>
                                        <p:strVal val="visible"/>
                                      </p:to>
                                    </p:set>
                                    <p:anim to="" calcmode="lin" valueType="num">
                                      <p:cBhvr>
                                        <p:cTn id="15" dur="1" fill="hold"/>
                                        <p:tgtEl>
                                          <p:spTgt spid="166915">
                                            <p:txEl>
                                              <p:pRg st="2" end="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2CA7F80-1C85-4E68-BCFC-5F006AD64E5E}"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3FFCB7F3-A158-4C92-B15D-DA98791F997C}" type="slidenum">
              <a:rPr lang="en-US" altLang="zh-CN"/>
              <a:pPr/>
              <a:t>36</a:t>
            </a:fld>
            <a:endParaRPr lang="en-US" altLang="zh-CN"/>
          </a:p>
        </p:txBody>
      </p:sp>
      <p:sp>
        <p:nvSpPr>
          <p:cNvPr id="167938" name="Rectangle 2"/>
          <p:cNvSpPr>
            <a:spLocks noGrp="1" noChangeArrowheads="1"/>
          </p:cNvSpPr>
          <p:nvPr>
            <p:ph type="title"/>
          </p:nvPr>
        </p:nvSpPr>
        <p:spPr/>
        <p:txBody>
          <a:bodyPr/>
          <a:lstStyle/>
          <a:p>
            <a:r>
              <a:rPr lang="en-US" altLang="zh-CN"/>
              <a:t>Java</a:t>
            </a:r>
            <a:r>
              <a:rPr lang="zh-CN" altLang="en-US"/>
              <a:t>与</a:t>
            </a:r>
            <a:r>
              <a:rPr lang="en-US" altLang="zh-CN"/>
              <a:t>C/C++</a:t>
            </a:r>
            <a:r>
              <a:rPr lang="zh-CN" altLang="en-US"/>
              <a:t>语言区别 </a:t>
            </a:r>
          </a:p>
        </p:txBody>
      </p:sp>
      <p:sp>
        <p:nvSpPr>
          <p:cNvPr id="167939" name="Rectangle 3"/>
          <p:cNvSpPr>
            <a:spLocks noGrp="1" noChangeArrowheads="1"/>
          </p:cNvSpPr>
          <p:nvPr>
            <p:ph type="body" idx="1"/>
          </p:nvPr>
        </p:nvSpPr>
        <p:spPr>
          <a:xfrm>
            <a:off x="468313" y="1052513"/>
            <a:ext cx="8370887" cy="5424487"/>
          </a:xfrm>
        </p:spPr>
        <p:txBody>
          <a:bodyPr/>
          <a:lstStyle/>
          <a:p>
            <a:pPr>
              <a:lnSpc>
                <a:spcPct val="80000"/>
              </a:lnSpc>
            </a:pPr>
            <a:r>
              <a:rPr lang="en-US" altLang="zh-CN" dirty="0">
                <a:solidFill>
                  <a:srgbClr val="3333CC"/>
                </a:solidFill>
              </a:rPr>
              <a:t>Java</a:t>
            </a:r>
            <a:r>
              <a:rPr lang="zh-CN" altLang="en-US" dirty="0"/>
              <a:t>提供了一个功能强大语言的所有功能</a:t>
            </a:r>
            <a:r>
              <a:rPr lang="zh-CN" altLang="en-US" dirty="0" smtClean="0"/>
              <a:t>。</a:t>
            </a:r>
            <a:endParaRPr lang="en-US" altLang="zh-CN" dirty="0" smtClean="0"/>
          </a:p>
          <a:p>
            <a:pPr>
              <a:lnSpc>
                <a:spcPct val="80000"/>
              </a:lnSpc>
            </a:pPr>
            <a:endParaRPr lang="en-US" altLang="zh-CN" dirty="0"/>
          </a:p>
          <a:p>
            <a:pPr>
              <a:lnSpc>
                <a:spcPct val="80000"/>
              </a:lnSpc>
            </a:pPr>
            <a:r>
              <a:rPr lang="en-US" altLang="zh-CN" dirty="0" smtClean="0"/>
              <a:t>Java</a:t>
            </a:r>
            <a:r>
              <a:rPr lang="zh-CN" altLang="en-US" dirty="0">
                <a:solidFill>
                  <a:srgbClr val="FF0000"/>
                </a:solidFill>
              </a:rPr>
              <a:t>去掉了</a:t>
            </a:r>
            <a:r>
              <a:rPr lang="en-US" altLang="zh-CN" dirty="0">
                <a:solidFill>
                  <a:srgbClr val="FF0000"/>
                </a:solidFill>
              </a:rPr>
              <a:t>C++</a:t>
            </a:r>
            <a:r>
              <a:rPr lang="zh-CN" altLang="en-US" dirty="0">
                <a:solidFill>
                  <a:srgbClr val="FF0000"/>
                </a:solidFill>
              </a:rPr>
              <a:t>语言的许多功能</a:t>
            </a:r>
            <a:r>
              <a:rPr lang="zh-CN" altLang="en-US" dirty="0"/>
              <a:t>，很精炼：</a:t>
            </a:r>
          </a:p>
          <a:p>
            <a:pPr lvl="1">
              <a:lnSpc>
                <a:spcPct val="80000"/>
              </a:lnSpc>
            </a:pPr>
            <a:r>
              <a:rPr lang="zh-CN" altLang="en-US" dirty="0">
                <a:solidFill>
                  <a:srgbClr val="0000FF"/>
                </a:solidFill>
              </a:rPr>
              <a:t>指针运算</a:t>
            </a:r>
            <a:r>
              <a:rPr lang="zh-CN" altLang="en-US" dirty="0"/>
              <a:t> </a:t>
            </a:r>
          </a:p>
          <a:p>
            <a:pPr lvl="1">
              <a:lnSpc>
                <a:spcPct val="80000"/>
              </a:lnSpc>
            </a:pPr>
            <a:r>
              <a:rPr lang="zh-CN" altLang="en-US" dirty="0"/>
              <a:t>结构 </a:t>
            </a:r>
          </a:p>
          <a:p>
            <a:pPr lvl="1">
              <a:lnSpc>
                <a:spcPct val="80000"/>
              </a:lnSpc>
            </a:pPr>
            <a:r>
              <a:rPr lang="en-US" altLang="zh-CN" dirty="0" err="1"/>
              <a:t>typedefs</a:t>
            </a:r>
            <a:r>
              <a:rPr lang="en-US" altLang="zh-CN" dirty="0"/>
              <a:t> </a:t>
            </a:r>
          </a:p>
          <a:p>
            <a:pPr lvl="1">
              <a:lnSpc>
                <a:spcPct val="80000"/>
              </a:lnSpc>
            </a:pPr>
            <a:r>
              <a:rPr lang="en-US" altLang="zh-CN" dirty="0">
                <a:solidFill>
                  <a:srgbClr val="009900"/>
                </a:solidFill>
              </a:rPr>
              <a:t>#define</a:t>
            </a:r>
            <a:r>
              <a:rPr lang="en-US" altLang="zh-CN" dirty="0"/>
              <a:t> </a:t>
            </a:r>
          </a:p>
          <a:p>
            <a:pPr lvl="1">
              <a:lnSpc>
                <a:spcPct val="80000"/>
              </a:lnSpc>
            </a:pPr>
            <a:r>
              <a:rPr lang="zh-CN" altLang="en-US" dirty="0">
                <a:solidFill>
                  <a:srgbClr val="0000FF"/>
                </a:solidFill>
              </a:rPr>
              <a:t>需要释放内存</a:t>
            </a:r>
            <a:r>
              <a:rPr lang="zh-CN" altLang="en-US" dirty="0"/>
              <a:t> </a:t>
            </a:r>
            <a:endParaRPr lang="en-US" altLang="zh-CN" dirty="0" smtClean="0"/>
          </a:p>
          <a:p>
            <a:pPr lvl="1">
              <a:lnSpc>
                <a:spcPct val="80000"/>
              </a:lnSpc>
            </a:pPr>
            <a:endParaRPr lang="zh-CN" altLang="en-US" dirty="0"/>
          </a:p>
          <a:p>
            <a:pPr>
              <a:lnSpc>
                <a:spcPct val="80000"/>
              </a:lnSpc>
            </a:pPr>
            <a:r>
              <a:rPr lang="zh-CN" altLang="en-US" dirty="0"/>
              <a:t>这将</a:t>
            </a:r>
            <a:r>
              <a:rPr lang="zh-CN" altLang="en-US" dirty="0">
                <a:solidFill>
                  <a:srgbClr val="FF0000"/>
                </a:solidFill>
              </a:rPr>
              <a:t>减少了平常出错的</a:t>
            </a:r>
            <a:r>
              <a:rPr lang="en-US" altLang="zh-CN" dirty="0">
                <a:solidFill>
                  <a:srgbClr val="FF0000"/>
                </a:solidFill>
              </a:rPr>
              <a:t>50%</a:t>
            </a:r>
            <a:r>
              <a:rPr lang="zh-CN" altLang="en-US" dirty="0"/>
              <a:t>。而且，</a:t>
            </a:r>
            <a:r>
              <a:rPr lang="en-US" altLang="zh-CN" dirty="0"/>
              <a:t>Java</a:t>
            </a:r>
            <a:r>
              <a:rPr lang="zh-CN" altLang="en-US" dirty="0"/>
              <a:t>很小，整个解释器只需</a:t>
            </a:r>
            <a:r>
              <a:rPr lang="en-US" altLang="zh-CN" dirty="0"/>
              <a:t>215K</a:t>
            </a:r>
            <a:r>
              <a:rPr lang="zh-CN" altLang="en-US" dirty="0"/>
              <a:t>的</a:t>
            </a:r>
            <a:r>
              <a:rPr lang="en-US" altLang="zh-CN" dirty="0"/>
              <a:t>RAM</a:t>
            </a:r>
            <a:r>
              <a:rPr lang="zh-CN" altLang="en-US" dirty="0" smtClean="0"/>
              <a:t>。 </a:t>
            </a:r>
            <a:endParaRPr lang="zh-CN" altLang="en-US" dirty="0"/>
          </a:p>
          <a:p>
            <a:pPr>
              <a:lnSpc>
                <a:spcPct val="80000"/>
              </a:lnSpc>
            </a:pPr>
            <a:r>
              <a:rPr lang="en-US" altLang="zh-CN" dirty="0"/>
              <a:t>Java</a:t>
            </a:r>
            <a:r>
              <a:rPr lang="zh-CN" altLang="en-US" dirty="0"/>
              <a:t>实现了</a:t>
            </a:r>
            <a:r>
              <a:rPr lang="en-US" altLang="zh-CN" dirty="0"/>
              <a:t>C++</a:t>
            </a:r>
            <a:r>
              <a:rPr lang="zh-CN" altLang="en-US" dirty="0"/>
              <a:t>的基本面象对象技术并</a:t>
            </a:r>
            <a:r>
              <a:rPr lang="zh-CN" altLang="en-US" dirty="0">
                <a:solidFill>
                  <a:srgbClr val="3333CC"/>
                </a:solidFill>
              </a:rPr>
              <a:t>有一些增强</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167939">
                                            <p:txEl>
                                              <p:pRg st="0" end="0"/>
                                            </p:txEl>
                                          </p:spTgt>
                                        </p:tgtEl>
                                        <p:attrNameLst>
                                          <p:attrName>style.visibility</p:attrName>
                                        </p:attrNameLst>
                                      </p:cBhvr>
                                      <p:to>
                                        <p:strVal val="visible"/>
                                      </p:to>
                                    </p:set>
                                    <p:anim to="" calcmode="lin" valueType="num">
                                      <p:cBhvr>
                                        <p:cTn id="7" dur="1" fill="hold"/>
                                        <p:tgtEl>
                                          <p:spTgt spid="167939">
                                            <p:txEl>
                                              <p:pRg st="0" end="0"/>
                                            </p:txEl>
                                          </p:spTgt>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167939">
                                            <p:txEl>
                                              <p:pRg st="2" end="2"/>
                                            </p:txEl>
                                          </p:spTgt>
                                        </p:tgtEl>
                                        <p:attrNameLst>
                                          <p:attrName>style.visibility</p:attrName>
                                        </p:attrNameLst>
                                      </p:cBhvr>
                                      <p:to>
                                        <p:strVal val="visible"/>
                                      </p:to>
                                    </p:set>
                                    <p:anim to="" calcmode="lin" valueType="num">
                                      <p:cBhvr>
                                        <p:cTn id="11" dur="1" fill="hold"/>
                                        <p:tgtEl>
                                          <p:spTgt spid="167939">
                                            <p:txEl>
                                              <p:pRg st="2" end="2"/>
                                            </p:txEl>
                                          </p:spTgt>
                                        </p:tgtEl>
                                        <p:attrNameLst>
                                          <p:attrName/>
                                        </p:attrNameLst>
                                      </p:cBhvr>
                                    </p:anim>
                                  </p:childTnLst>
                                </p:cTn>
                              </p:par>
                            </p:childTnLst>
                          </p:cTn>
                        </p:par>
                        <p:par>
                          <p:cTn id="12" fill="hold">
                            <p:stCondLst>
                              <p:cond delay="0"/>
                            </p:stCondLst>
                            <p:childTnLst>
                              <p:par>
                                <p:cTn id="13" presetID="24" presetClass="entr" presetSubtype="0" fill="hold" grpId="0" nodeType="afterEffect">
                                  <p:stCondLst>
                                    <p:cond delay="0"/>
                                  </p:stCondLst>
                                  <p:childTnLst>
                                    <p:set>
                                      <p:cBhvr>
                                        <p:cTn id="14" dur="1" fill="hold">
                                          <p:stCondLst>
                                            <p:cond delay="0"/>
                                          </p:stCondLst>
                                        </p:cTn>
                                        <p:tgtEl>
                                          <p:spTgt spid="167939">
                                            <p:txEl>
                                              <p:pRg st="3" end="3"/>
                                            </p:txEl>
                                          </p:spTgt>
                                        </p:tgtEl>
                                        <p:attrNameLst>
                                          <p:attrName>style.visibility</p:attrName>
                                        </p:attrNameLst>
                                      </p:cBhvr>
                                      <p:to>
                                        <p:strVal val="visible"/>
                                      </p:to>
                                    </p:set>
                                    <p:anim to="" calcmode="lin" valueType="num">
                                      <p:cBhvr>
                                        <p:cTn id="15" dur="1" fill="hold"/>
                                        <p:tgtEl>
                                          <p:spTgt spid="167939">
                                            <p:txEl>
                                              <p:pRg st="3" end="3"/>
                                            </p:txEl>
                                          </p:spTgt>
                                        </p:tgtEl>
                                        <p:attrNameLst>
                                          <p:attrName/>
                                        </p:attrNameLst>
                                      </p:cBhvr>
                                    </p:anim>
                                  </p:childTnLst>
                                </p:cTn>
                              </p:par>
                            </p:childTnLst>
                          </p:cTn>
                        </p:par>
                        <p:par>
                          <p:cTn id="16" fill="hold">
                            <p:stCondLst>
                              <p:cond delay="0"/>
                            </p:stCondLst>
                            <p:childTnLst>
                              <p:par>
                                <p:cTn id="17" presetID="24" presetClass="entr" presetSubtype="0" fill="hold" grpId="0" nodeType="afterEffect">
                                  <p:stCondLst>
                                    <p:cond delay="0"/>
                                  </p:stCondLst>
                                  <p:childTnLst>
                                    <p:set>
                                      <p:cBhvr>
                                        <p:cTn id="18" dur="1" fill="hold">
                                          <p:stCondLst>
                                            <p:cond delay="0"/>
                                          </p:stCondLst>
                                        </p:cTn>
                                        <p:tgtEl>
                                          <p:spTgt spid="167939">
                                            <p:txEl>
                                              <p:pRg st="4" end="4"/>
                                            </p:txEl>
                                          </p:spTgt>
                                        </p:tgtEl>
                                        <p:attrNameLst>
                                          <p:attrName>style.visibility</p:attrName>
                                        </p:attrNameLst>
                                      </p:cBhvr>
                                      <p:to>
                                        <p:strVal val="visible"/>
                                      </p:to>
                                    </p:set>
                                    <p:anim to="" calcmode="lin" valueType="num">
                                      <p:cBhvr>
                                        <p:cTn id="19" dur="1" fill="hold"/>
                                        <p:tgtEl>
                                          <p:spTgt spid="167939">
                                            <p:txEl>
                                              <p:pRg st="4" end="4"/>
                                            </p:txEl>
                                          </p:spTgt>
                                        </p:tgtEl>
                                        <p:attrNameLst>
                                          <p:attrName/>
                                        </p:attrNameLst>
                                      </p:cBhvr>
                                    </p:anim>
                                  </p:childTnLst>
                                </p:cTn>
                              </p:par>
                            </p:childTnLst>
                          </p:cTn>
                        </p:par>
                        <p:par>
                          <p:cTn id="20" fill="hold">
                            <p:stCondLst>
                              <p:cond delay="0"/>
                            </p:stCondLst>
                            <p:childTnLst>
                              <p:par>
                                <p:cTn id="21" presetID="24" presetClass="entr" presetSubtype="0" fill="hold" grpId="0" nodeType="afterEffect">
                                  <p:stCondLst>
                                    <p:cond delay="0"/>
                                  </p:stCondLst>
                                  <p:childTnLst>
                                    <p:set>
                                      <p:cBhvr>
                                        <p:cTn id="22" dur="1" fill="hold">
                                          <p:stCondLst>
                                            <p:cond delay="0"/>
                                          </p:stCondLst>
                                        </p:cTn>
                                        <p:tgtEl>
                                          <p:spTgt spid="167939">
                                            <p:txEl>
                                              <p:pRg st="5" end="5"/>
                                            </p:txEl>
                                          </p:spTgt>
                                        </p:tgtEl>
                                        <p:attrNameLst>
                                          <p:attrName>style.visibility</p:attrName>
                                        </p:attrNameLst>
                                      </p:cBhvr>
                                      <p:to>
                                        <p:strVal val="visible"/>
                                      </p:to>
                                    </p:set>
                                    <p:anim to="" calcmode="lin" valueType="num">
                                      <p:cBhvr>
                                        <p:cTn id="23" dur="1" fill="hold"/>
                                        <p:tgtEl>
                                          <p:spTgt spid="167939">
                                            <p:txEl>
                                              <p:pRg st="5" end="5"/>
                                            </p:txEl>
                                          </p:spTgt>
                                        </p:tgtEl>
                                        <p:attrNameLst>
                                          <p:attrName/>
                                        </p:attrNameLst>
                                      </p:cBhvr>
                                    </p:anim>
                                  </p:childTnLst>
                                </p:cTn>
                              </p:par>
                            </p:childTnLst>
                          </p:cTn>
                        </p:par>
                        <p:par>
                          <p:cTn id="24" fill="hold">
                            <p:stCondLst>
                              <p:cond delay="0"/>
                            </p:stCondLst>
                            <p:childTnLst>
                              <p:par>
                                <p:cTn id="25" presetID="24" presetClass="entr" presetSubtype="0" fill="hold" grpId="0" nodeType="afterEffect">
                                  <p:stCondLst>
                                    <p:cond delay="0"/>
                                  </p:stCondLst>
                                  <p:childTnLst>
                                    <p:set>
                                      <p:cBhvr>
                                        <p:cTn id="26" dur="1" fill="hold">
                                          <p:stCondLst>
                                            <p:cond delay="0"/>
                                          </p:stCondLst>
                                        </p:cTn>
                                        <p:tgtEl>
                                          <p:spTgt spid="167939">
                                            <p:txEl>
                                              <p:pRg st="6" end="6"/>
                                            </p:txEl>
                                          </p:spTgt>
                                        </p:tgtEl>
                                        <p:attrNameLst>
                                          <p:attrName>style.visibility</p:attrName>
                                        </p:attrNameLst>
                                      </p:cBhvr>
                                      <p:to>
                                        <p:strVal val="visible"/>
                                      </p:to>
                                    </p:set>
                                    <p:anim to="" calcmode="lin" valueType="num">
                                      <p:cBhvr>
                                        <p:cTn id="27" dur="1" fill="hold"/>
                                        <p:tgtEl>
                                          <p:spTgt spid="167939">
                                            <p:txEl>
                                              <p:pRg st="6" end="6"/>
                                            </p:txEl>
                                          </p:spTgt>
                                        </p:tgtEl>
                                        <p:attrNameLst>
                                          <p:attrName/>
                                        </p:attrNameLst>
                                      </p:cBhvr>
                                    </p:anim>
                                  </p:childTnLst>
                                </p:cTn>
                              </p:par>
                            </p:childTnLst>
                          </p:cTn>
                        </p:par>
                        <p:par>
                          <p:cTn id="28" fill="hold">
                            <p:stCondLst>
                              <p:cond delay="0"/>
                            </p:stCondLst>
                            <p:childTnLst>
                              <p:par>
                                <p:cTn id="29" presetID="24" presetClass="entr" presetSubtype="0" fill="hold" grpId="0" nodeType="afterEffect">
                                  <p:stCondLst>
                                    <p:cond delay="0"/>
                                  </p:stCondLst>
                                  <p:childTnLst>
                                    <p:set>
                                      <p:cBhvr>
                                        <p:cTn id="30" dur="1" fill="hold">
                                          <p:stCondLst>
                                            <p:cond delay="0"/>
                                          </p:stCondLst>
                                        </p:cTn>
                                        <p:tgtEl>
                                          <p:spTgt spid="167939">
                                            <p:txEl>
                                              <p:pRg st="7" end="7"/>
                                            </p:txEl>
                                          </p:spTgt>
                                        </p:tgtEl>
                                        <p:attrNameLst>
                                          <p:attrName>style.visibility</p:attrName>
                                        </p:attrNameLst>
                                      </p:cBhvr>
                                      <p:to>
                                        <p:strVal val="visible"/>
                                      </p:to>
                                    </p:set>
                                    <p:anim to="" calcmode="lin" valueType="num">
                                      <p:cBhvr>
                                        <p:cTn id="31" dur="1" fill="hold"/>
                                        <p:tgtEl>
                                          <p:spTgt spid="167939">
                                            <p:txEl>
                                              <p:pRg st="7" end="7"/>
                                            </p:txEl>
                                          </p:spTgt>
                                        </p:tgtEl>
                                        <p:attrNameLst>
                                          <p:attrName/>
                                        </p:attrNameLst>
                                      </p:cBhvr>
                                    </p:anim>
                                  </p:childTnLst>
                                </p:cTn>
                              </p:par>
                            </p:childTnLst>
                          </p:cTn>
                        </p:par>
                      </p:childTnLst>
                    </p:cTn>
                  </p:par>
                  <p:par>
                    <p:cTn id="32" fill="hold">
                      <p:stCondLst>
                        <p:cond delay="indefinite"/>
                      </p:stCondLst>
                      <p:childTnLst>
                        <p:par>
                          <p:cTn id="33" fill="hold">
                            <p:stCondLst>
                              <p:cond delay="0"/>
                            </p:stCondLst>
                            <p:childTnLst>
                              <p:par>
                                <p:cTn id="34" presetID="24" presetClass="entr" presetSubtype="0" fill="hold" grpId="0" nodeType="clickEffect">
                                  <p:stCondLst>
                                    <p:cond delay="0"/>
                                  </p:stCondLst>
                                  <p:childTnLst>
                                    <p:set>
                                      <p:cBhvr>
                                        <p:cTn id="35" dur="1" fill="hold">
                                          <p:stCondLst>
                                            <p:cond delay="0"/>
                                          </p:stCondLst>
                                        </p:cTn>
                                        <p:tgtEl>
                                          <p:spTgt spid="167939">
                                            <p:txEl>
                                              <p:pRg st="9" end="9"/>
                                            </p:txEl>
                                          </p:spTgt>
                                        </p:tgtEl>
                                        <p:attrNameLst>
                                          <p:attrName>style.visibility</p:attrName>
                                        </p:attrNameLst>
                                      </p:cBhvr>
                                      <p:to>
                                        <p:strVal val="visible"/>
                                      </p:to>
                                    </p:set>
                                    <p:anim to="" calcmode="lin" valueType="num">
                                      <p:cBhvr>
                                        <p:cTn id="36" dur="1" fill="hold"/>
                                        <p:tgtEl>
                                          <p:spTgt spid="167939">
                                            <p:txEl>
                                              <p:pRg st="9" end="9"/>
                                            </p:txEl>
                                          </p:spTgt>
                                        </p:tgtEl>
                                        <p:attrNameLst>
                                          <p:attrName/>
                                        </p:attrNameLst>
                                      </p:cBhvr>
                                    </p:anim>
                                  </p:childTnLst>
                                </p:cTn>
                              </p:par>
                            </p:childTnLst>
                          </p:cTn>
                        </p:par>
                        <p:par>
                          <p:cTn id="37" fill="hold">
                            <p:stCondLst>
                              <p:cond delay="0"/>
                            </p:stCondLst>
                            <p:childTnLst>
                              <p:par>
                                <p:cTn id="38" presetID="24" presetClass="entr" presetSubtype="0" fill="hold" grpId="0" nodeType="afterEffect">
                                  <p:stCondLst>
                                    <p:cond delay="0"/>
                                  </p:stCondLst>
                                  <p:childTnLst>
                                    <p:set>
                                      <p:cBhvr>
                                        <p:cTn id="39" dur="1" fill="hold">
                                          <p:stCondLst>
                                            <p:cond delay="0"/>
                                          </p:stCondLst>
                                        </p:cTn>
                                        <p:tgtEl>
                                          <p:spTgt spid="167939">
                                            <p:txEl>
                                              <p:pRg st="10" end="10"/>
                                            </p:txEl>
                                          </p:spTgt>
                                        </p:tgtEl>
                                        <p:attrNameLst>
                                          <p:attrName>style.visibility</p:attrName>
                                        </p:attrNameLst>
                                      </p:cBhvr>
                                      <p:to>
                                        <p:strVal val="visible"/>
                                      </p:to>
                                    </p:set>
                                    <p:anim to="" calcmode="lin" valueType="num">
                                      <p:cBhvr>
                                        <p:cTn id="40" dur="1" fill="hold"/>
                                        <p:tgtEl>
                                          <p:spTgt spid="167939">
                                            <p:txEl>
                                              <p:pRg st="10" end="10"/>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9"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0B70F1A-62D4-4153-BB9A-D9CCF1C25AFE}"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8AF519C2-0520-4CEC-A615-8C9C1ECCD786}" type="slidenum">
              <a:rPr lang="en-US" altLang="zh-CN"/>
              <a:pPr/>
              <a:t>37</a:t>
            </a:fld>
            <a:endParaRPr lang="en-US" altLang="zh-CN"/>
          </a:p>
        </p:txBody>
      </p:sp>
      <p:sp>
        <p:nvSpPr>
          <p:cNvPr id="168962" name="Rectangle 2"/>
          <p:cNvSpPr>
            <a:spLocks noGrp="1" noChangeArrowheads="1"/>
          </p:cNvSpPr>
          <p:nvPr>
            <p:ph type="title"/>
          </p:nvPr>
        </p:nvSpPr>
        <p:spPr/>
        <p:txBody>
          <a:bodyPr/>
          <a:lstStyle/>
          <a:p>
            <a:r>
              <a:rPr lang="en-US" altLang="zh-CN"/>
              <a:t>ASP </a:t>
            </a:r>
            <a:r>
              <a:rPr lang="en-US" altLang="zh-CN" b="0"/>
              <a:t>&amp; </a:t>
            </a:r>
            <a:r>
              <a:rPr lang="en-US" altLang="zh-CN"/>
              <a:t>JSP </a:t>
            </a:r>
          </a:p>
        </p:txBody>
      </p:sp>
      <p:sp>
        <p:nvSpPr>
          <p:cNvPr id="168963" name="Rectangle 3"/>
          <p:cNvSpPr>
            <a:spLocks noGrp="1" noChangeArrowheads="1"/>
          </p:cNvSpPr>
          <p:nvPr>
            <p:ph type="body" idx="1"/>
          </p:nvPr>
        </p:nvSpPr>
        <p:spPr/>
        <p:txBody>
          <a:bodyPr/>
          <a:lstStyle/>
          <a:p>
            <a:r>
              <a:rPr lang="en-US" altLang="zh-CN" sz="2400" dirty="0"/>
              <a:t>JSP</a:t>
            </a:r>
            <a:r>
              <a:rPr lang="zh-CN" altLang="en-US" sz="2400" dirty="0"/>
              <a:t>与</a:t>
            </a:r>
            <a:r>
              <a:rPr lang="en-US" altLang="zh-CN" sz="2400" dirty="0"/>
              <a:t>Microsoft</a:t>
            </a:r>
            <a:r>
              <a:rPr lang="zh-CN" altLang="en-US" sz="2400" dirty="0"/>
              <a:t>的</a:t>
            </a:r>
            <a:r>
              <a:rPr lang="en-US" altLang="zh-CN" sz="2400" dirty="0"/>
              <a:t>ASP</a:t>
            </a:r>
            <a:r>
              <a:rPr lang="zh-CN" altLang="en-US" sz="2400" dirty="0"/>
              <a:t>技术非常相似。两者都提供在</a:t>
            </a:r>
            <a:r>
              <a:rPr lang="en-US" altLang="zh-CN" sz="2400" dirty="0">
                <a:solidFill>
                  <a:srgbClr val="0000FF"/>
                </a:solidFill>
              </a:rPr>
              <a:t>HTML</a:t>
            </a:r>
            <a:r>
              <a:rPr lang="zh-CN" altLang="en-US" sz="2400" dirty="0">
                <a:solidFill>
                  <a:srgbClr val="0000FF"/>
                </a:solidFill>
              </a:rPr>
              <a:t>代码中混合某种程序代码</a:t>
            </a:r>
            <a:r>
              <a:rPr lang="zh-CN" altLang="en-US" sz="2400" dirty="0"/>
              <a:t>、由语言引擎解释执行程序代码的能力。 </a:t>
            </a:r>
            <a:r>
              <a:rPr lang="en-US" altLang="zh-CN" sz="2400" dirty="0">
                <a:solidFill>
                  <a:srgbClr val="FF0000"/>
                </a:solidFill>
              </a:rPr>
              <a:t>ASP</a:t>
            </a:r>
            <a:r>
              <a:rPr lang="zh-CN" altLang="en-US" sz="2400" dirty="0"/>
              <a:t>的编程语言是</a:t>
            </a:r>
            <a:r>
              <a:rPr lang="en-US" altLang="zh-CN" sz="2400" dirty="0">
                <a:solidFill>
                  <a:srgbClr val="FF0000"/>
                </a:solidFill>
              </a:rPr>
              <a:t>VBScript</a:t>
            </a:r>
            <a:r>
              <a:rPr lang="zh-CN" altLang="en-US" sz="2400" dirty="0"/>
              <a:t>之类的脚本语言，</a:t>
            </a:r>
            <a:r>
              <a:rPr lang="en-US" altLang="zh-CN" sz="2400" dirty="0">
                <a:solidFill>
                  <a:srgbClr val="FF0000"/>
                </a:solidFill>
              </a:rPr>
              <a:t>JSP</a:t>
            </a:r>
            <a:r>
              <a:rPr lang="zh-CN" altLang="en-US" sz="2400" dirty="0">
                <a:solidFill>
                  <a:srgbClr val="FF0000"/>
                </a:solidFill>
              </a:rPr>
              <a:t>使用的是</a:t>
            </a:r>
            <a:r>
              <a:rPr lang="en-US" altLang="zh-CN" sz="2400" dirty="0">
                <a:solidFill>
                  <a:srgbClr val="FF0000"/>
                </a:solidFill>
              </a:rPr>
              <a:t>Java</a:t>
            </a:r>
            <a:r>
              <a:rPr lang="zh-CN" altLang="en-US" sz="2400" dirty="0"/>
              <a:t>，这是两者最明显的区别。</a:t>
            </a:r>
          </a:p>
          <a:p>
            <a:r>
              <a:rPr lang="zh-CN" altLang="en-US" sz="2400" dirty="0"/>
              <a:t>此外，</a:t>
            </a:r>
            <a:r>
              <a:rPr lang="en-US" altLang="zh-CN" sz="2400" dirty="0"/>
              <a:t>ASP</a:t>
            </a:r>
            <a:r>
              <a:rPr lang="zh-CN" altLang="en-US" sz="2400" dirty="0"/>
              <a:t>与</a:t>
            </a:r>
            <a:r>
              <a:rPr lang="en-US" altLang="zh-CN" sz="2400" dirty="0"/>
              <a:t>JSP</a:t>
            </a:r>
            <a:r>
              <a:rPr lang="zh-CN" altLang="en-US" sz="2400" dirty="0"/>
              <a:t>还有一个更为本质的区别：两种语言引擎用完全不同的方式处理页面中嵌入的程序代码。在</a:t>
            </a:r>
            <a:r>
              <a:rPr lang="en-US" altLang="zh-CN" sz="2400" dirty="0"/>
              <a:t>ASP</a:t>
            </a:r>
            <a:r>
              <a:rPr lang="zh-CN" altLang="en-US" sz="2400" dirty="0"/>
              <a:t>下，</a:t>
            </a:r>
            <a:r>
              <a:rPr lang="en-US" altLang="zh-CN" sz="2400" dirty="0">
                <a:solidFill>
                  <a:srgbClr val="FF0000"/>
                </a:solidFill>
              </a:rPr>
              <a:t>VBScript</a:t>
            </a:r>
            <a:r>
              <a:rPr lang="zh-CN" altLang="en-US" sz="2400" dirty="0">
                <a:solidFill>
                  <a:srgbClr val="FF0000"/>
                </a:solidFill>
              </a:rPr>
              <a:t>代码被</a:t>
            </a:r>
            <a:r>
              <a:rPr lang="en-US" altLang="zh-CN" sz="2400" dirty="0">
                <a:solidFill>
                  <a:srgbClr val="FF0000"/>
                </a:solidFill>
              </a:rPr>
              <a:t>ASP</a:t>
            </a:r>
            <a:r>
              <a:rPr lang="zh-CN" altLang="en-US" sz="2400" dirty="0">
                <a:solidFill>
                  <a:srgbClr val="FF0000"/>
                </a:solidFill>
              </a:rPr>
              <a:t>引擎</a:t>
            </a:r>
            <a:r>
              <a:rPr lang="zh-CN" altLang="en-US" sz="2400" dirty="0">
                <a:solidFill>
                  <a:srgbClr val="0000FF"/>
                </a:solidFill>
              </a:rPr>
              <a:t>解释</a:t>
            </a:r>
            <a:r>
              <a:rPr lang="zh-CN" altLang="en-US" sz="2400" dirty="0">
                <a:solidFill>
                  <a:srgbClr val="FF0000"/>
                </a:solidFill>
              </a:rPr>
              <a:t>执行</a:t>
            </a:r>
            <a:r>
              <a:rPr lang="zh-CN" altLang="en-US" sz="2400" dirty="0"/>
              <a:t>；在</a:t>
            </a:r>
            <a:r>
              <a:rPr lang="en-US" altLang="zh-CN" sz="2400" dirty="0">
                <a:solidFill>
                  <a:srgbClr val="FF0000"/>
                </a:solidFill>
              </a:rPr>
              <a:t>JSP</a:t>
            </a:r>
            <a:r>
              <a:rPr lang="zh-CN" altLang="en-US" sz="2400" dirty="0">
                <a:solidFill>
                  <a:srgbClr val="FF0000"/>
                </a:solidFill>
              </a:rPr>
              <a:t>下，代码被</a:t>
            </a:r>
            <a:r>
              <a:rPr lang="zh-CN" altLang="en-US" sz="2400" dirty="0">
                <a:solidFill>
                  <a:srgbClr val="0000FF"/>
                </a:solidFill>
              </a:rPr>
              <a:t>编译</a:t>
            </a:r>
            <a:r>
              <a:rPr lang="zh-CN" altLang="en-US" sz="2400" dirty="0">
                <a:solidFill>
                  <a:srgbClr val="FF0000"/>
                </a:solidFill>
              </a:rPr>
              <a:t>成</a:t>
            </a:r>
            <a:r>
              <a:rPr lang="en-US" altLang="zh-CN" sz="2400" dirty="0">
                <a:solidFill>
                  <a:srgbClr val="FF0000"/>
                </a:solidFill>
              </a:rPr>
              <a:t>Servlet</a:t>
            </a:r>
            <a:r>
              <a:rPr lang="zh-CN" altLang="en-US" sz="2400" dirty="0">
                <a:solidFill>
                  <a:srgbClr val="FF0000"/>
                </a:solidFill>
              </a:rPr>
              <a:t>并由</a:t>
            </a:r>
            <a:r>
              <a:rPr lang="en-US" altLang="zh-CN" sz="2400" dirty="0">
                <a:solidFill>
                  <a:srgbClr val="FF0000"/>
                </a:solidFill>
              </a:rPr>
              <a:t>Java</a:t>
            </a:r>
            <a:r>
              <a:rPr lang="zh-CN" altLang="en-US" sz="2400" dirty="0">
                <a:solidFill>
                  <a:srgbClr val="FF0000"/>
                </a:solidFill>
              </a:rPr>
              <a:t>虚拟机执行</a:t>
            </a:r>
            <a:r>
              <a:rPr lang="zh-CN" altLang="en-US" sz="2400" dirty="0"/>
              <a:t>，这种编译操作仅在对</a:t>
            </a:r>
            <a:r>
              <a:rPr lang="en-US" altLang="zh-CN" sz="2400" dirty="0"/>
              <a:t>JSP</a:t>
            </a:r>
            <a:r>
              <a:rPr lang="zh-CN" altLang="en-US" sz="2400" dirty="0"/>
              <a:t>页面的第一次请求时发生。 </a:t>
            </a:r>
          </a:p>
          <a:p>
            <a:r>
              <a:rPr lang="en-US" altLang="zh-CN" sz="2400" dirty="0">
                <a:solidFill>
                  <a:srgbClr val="0000FF"/>
                </a:solidFill>
              </a:rPr>
              <a:t>HTML</a:t>
            </a:r>
            <a:r>
              <a:rPr lang="zh-CN" altLang="en-US" sz="2400" dirty="0">
                <a:solidFill>
                  <a:srgbClr val="0000FF"/>
                </a:solidFill>
              </a:rPr>
              <a:t>代码主要负责描述信息的显示样式，而程序代码则用来描述处理逻辑。</a:t>
            </a:r>
            <a:r>
              <a:rPr lang="en-US" altLang="zh-CN" sz="2400" dirty="0">
                <a:solidFill>
                  <a:srgbClr val="FF0000"/>
                </a:solidFill>
              </a:rPr>
              <a:t>ASP</a:t>
            </a:r>
            <a:r>
              <a:rPr lang="zh-CN" altLang="en-US" sz="2400" dirty="0">
                <a:solidFill>
                  <a:srgbClr val="FF0000"/>
                </a:solidFill>
              </a:rPr>
              <a:t>和</a:t>
            </a:r>
            <a:r>
              <a:rPr lang="en-US" altLang="zh-CN" sz="2400" dirty="0">
                <a:solidFill>
                  <a:srgbClr val="FF0000"/>
                </a:solidFill>
              </a:rPr>
              <a:t>JSP</a:t>
            </a:r>
            <a:r>
              <a:rPr lang="zh-CN" altLang="en-US" sz="2400" dirty="0">
                <a:solidFill>
                  <a:srgbClr val="FF0000"/>
                </a:solidFill>
              </a:rPr>
              <a:t>都是面向</a:t>
            </a:r>
            <a:r>
              <a:rPr lang="en-US" altLang="zh-CN" sz="2400" dirty="0">
                <a:solidFill>
                  <a:srgbClr val="FF0000"/>
                </a:solidFill>
              </a:rPr>
              <a:t>Web</a:t>
            </a:r>
            <a:r>
              <a:rPr lang="zh-CN" altLang="en-US" sz="2400" dirty="0">
                <a:solidFill>
                  <a:srgbClr val="FF0000"/>
                </a:solidFill>
              </a:rPr>
              <a:t>服务器的技术，客户端浏览器不需要任何附加的软件支持。</a:t>
            </a:r>
            <a:r>
              <a:rPr lang="zh-CN" altLang="en-US" sz="24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68963">
                                            <p:txEl>
                                              <p:pRg st="0" end="0"/>
                                            </p:txEl>
                                          </p:spTgt>
                                        </p:tgtEl>
                                        <p:attrNameLst>
                                          <p:attrName>style.visibility</p:attrName>
                                        </p:attrNameLst>
                                      </p:cBhvr>
                                      <p:to>
                                        <p:strVal val="visible"/>
                                      </p:to>
                                    </p:set>
                                    <p:anim to="" calcmode="lin" valueType="num">
                                      <p:cBhvr>
                                        <p:cTn id="7" dur="1" fill="hold"/>
                                        <p:tgtEl>
                                          <p:spTgt spid="168963">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68963">
                                            <p:txEl>
                                              <p:pRg st="1" end="1"/>
                                            </p:txEl>
                                          </p:spTgt>
                                        </p:tgtEl>
                                        <p:attrNameLst>
                                          <p:attrName>style.visibility</p:attrName>
                                        </p:attrNameLst>
                                      </p:cBhvr>
                                      <p:to>
                                        <p:strVal val="visible"/>
                                      </p:to>
                                    </p:set>
                                    <p:anim to="" calcmode="lin" valueType="num">
                                      <p:cBhvr>
                                        <p:cTn id="12" dur="1" fill="hold"/>
                                        <p:tgtEl>
                                          <p:spTgt spid="168963">
                                            <p:txEl>
                                              <p:pRg st="1" end="1"/>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168963">
                                            <p:txEl>
                                              <p:pRg st="2" end="2"/>
                                            </p:txEl>
                                          </p:spTgt>
                                        </p:tgtEl>
                                        <p:attrNameLst>
                                          <p:attrName>style.visibility</p:attrName>
                                        </p:attrNameLst>
                                      </p:cBhvr>
                                      <p:to>
                                        <p:strVal val="visible"/>
                                      </p:to>
                                    </p:set>
                                    <p:anim to="" calcmode="lin" valueType="num">
                                      <p:cBhvr>
                                        <p:cTn id="17" dur="1" fill="hold"/>
                                        <p:tgtEl>
                                          <p:spTgt spid="168963">
                                            <p:txEl>
                                              <p:pRg st="2" end="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AE439C0-4E78-4D02-8248-AA332834CD29}"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0F53CC7F-656D-4226-ABB2-9F92599F3B85}" type="slidenum">
              <a:rPr lang="en-US" altLang="zh-CN"/>
              <a:pPr/>
              <a:t>38</a:t>
            </a:fld>
            <a:endParaRPr lang="en-US" altLang="zh-CN"/>
          </a:p>
        </p:txBody>
      </p:sp>
      <p:sp>
        <p:nvSpPr>
          <p:cNvPr id="162818" name="Rectangle 2"/>
          <p:cNvSpPr>
            <a:spLocks noGrp="1" noChangeArrowheads="1"/>
          </p:cNvSpPr>
          <p:nvPr>
            <p:ph type="title"/>
          </p:nvPr>
        </p:nvSpPr>
        <p:spPr/>
        <p:txBody>
          <a:bodyPr/>
          <a:lstStyle/>
          <a:p>
            <a:r>
              <a:rPr lang="en-US" altLang="zh-CN"/>
              <a:t>Go</a:t>
            </a:r>
            <a:r>
              <a:rPr lang="zh-CN" altLang="en-US"/>
              <a:t>和</a:t>
            </a:r>
            <a:r>
              <a:rPr lang="en-US" altLang="zh-CN"/>
              <a:t>Objective-C</a:t>
            </a:r>
          </a:p>
        </p:txBody>
      </p:sp>
      <p:sp>
        <p:nvSpPr>
          <p:cNvPr id="162819" name="Rectangle 3"/>
          <p:cNvSpPr>
            <a:spLocks noGrp="1" noChangeArrowheads="1"/>
          </p:cNvSpPr>
          <p:nvPr>
            <p:ph type="body" idx="1"/>
          </p:nvPr>
        </p:nvSpPr>
        <p:spPr/>
        <p:txBody>
          <a:bodyPr/>
          <a:lstStyle/>
          <a:p>
            <a:pPr>
              <a:lnSpc>
                <a:spcPct val="90000"/>
              </a:lnSpc>
            </a:pPr>
            <a:r>
              <a:rPr lang="zh-CN" altLang="en-US" dirty="0"/>
              <a:t>排名分别在</a:t>
            </a:r>
            <a:r>
              <a:rPr lang="en-US" altLang="zh-CN" dirty="0"/>
              <a:t>20</a:t>
            </a:r>
            <a:r>
              <a:rPr lang="zh-CN" altLang="en-US" dirty="0"/>
              <a:t>和</a:t>
            </a:r>
            <a:r>
              <a:rPr lang="en-US" altLang="zh-CN" dirty="0"/>
              <a:t>8</a:t>
            </a:r>
            <a:r>
              <a:rPr lang="zh-CN" altLang="en-US" dirty="0"/>
              <a:t>的</a:t>
            </a:r>
            <a:r>
              <a:rPr lang="en-US" altLang="zh-CN" dirty="0"/>
              <a:t>Go</a:t>
            </a:r>
            <a:r>
              <a:rPr lang="zh-CN" altLang="en-US" dirty="0"/>
              <a:t>和</a:t>
            </a:r>
            <a:r>
              <a:rPr lang="en-US" altLang="zh-CN" dirty="0"/>
              <a:t>Objective-C</a:t>
            </a:r>
            <a:r>
              <a:rPr lang="zh-CN" altLang="en-US" dirty="0"/>
              <a:t>，它们的背后分别站着目前风头正劲的两家技术公司</a:t>
            </a:r>
            <a:r>
              <a:rPr lang="en-US" altLang="zh-CN" dirty="0">
                <a:solidFill>
                  <a:srgbClr val="FF0000"/>
                </a:solidFill>
              </a:rPr>
              <a:t>Google</a:t>
            </a:r>
            <a:r>
              <a:rPr lang="zh-CN" altLang="en-US" dirty="0"/>
              <a:t>和</a:t>
            </a:r>
            <a:r>
              <a:rPr lang="en-US" altLang="zh-CN" dirty="0">
                <a:solidFill>
                  <a:srgbClr val="FF0000"/>
                </a:solidFill>
              </a:rPr>
              <a:t>Apple</a:t>
            </a:r>
            <a:r>
              <a:rPr lang="en-US" altLang="zh-CN" dirty="0"/>
              <a:t> </a:t>
            </a:r>
          </a:p>
          <a:p>
            <a:pPr>
              <a:lnSpc>
                <a:spcPct val="90000"/>
              </a:lnSpc>
            </a:pPr>
            <a:r>
              <a:rPr lang="zh-CN" altLang="en-US" dirty="0">
                <a:solidFill>
                  <a:srgbClr val="FF0000"/>
                </a:solidFill>
              </a:rPr>
              <a:t>谷歌采用了类</a:t>
            </a:r>
            <a:r>
              <a:rPr lang="en-US" altLang="zh-CN" dirty="0">
                <a:solidFill>
                  <a:srgbClr val="FF0000"/>
                </a:solidFill>
              </a:rPr>
              <a:t>C</a:t>
            </a:r>
            <a:r>
              <a:rPr lang="zh-CN" altLang="en-US" dirty="0">
                <a:solidFill>
                  <a:srgbClr val="FF0000"/>
                </a:solidFill>
              </a:rPr>
              <a:t>语言语法，然后根据自己的看法增加和删减部分功能</a:t>
            </a:r>
            <a:r>
              <a:rPr lang="zh-CN" altLang="en-US" dirty="0"/>
              <a:t>。</a:t>
            </a:r>
            <a:r>
              <a:rPr lang="zh-CN" altLang="en-US" dirty="0">
                <a:solidFill>
                  <a:srgbClr val="FF0000"/>
                </a:solidFill>
              </a:rPr>
              <a:t>谷歌</a:t>
            </a:r>
            <a:r>
              <a:rPr lang="en-US" altLang="zh-CN" dirty="0">
                <a:solidFill>
                  <a:srgbClr val="FF0000"/>
                </a:solidFill>
              </a:rPr>
              <a:t>Go</a:t>
            </a:r>
            <a:r>
              <a:rPr lang="zh-CN" altLang="en-US" dirty="0">
                <a:solidFill>
                  <a:srgbClr val="FF0000"/>
                </a:solidFill>
              </a:rPr>
              <a:t>语言</a:t>
            </a:r>
            <a:r>
              <a:rPr lang="zh-CN" altLang="en-US" dirty="0"/>
              <a:t>设计者的理念，与</a:t>
            </a:r>
            <a:r>
              <a:rPr lang="en-US" altLang="zh-CN" dirty="0"/>
              <a:t>C#</a:t>
            </a:r>
            <a:r>
              <a:rPr lang="zh-CN" altLang="en-US" dirty="0"/>
              <a:t>、</a:t>
            </a:r>
            <a:r>
              <a:rPr lang="en-US" altLang="zh-CN" dirty="0"/>
              <a:t>Java</a:t>
            </a:r>
            <a:r>
              <a:rPr lang="zh-CN" altLang="en-US" dirty="0"/>
              <a:t>和</a:t>
            </a:r>
            <a:r>
              <a:rPr lang="en-US" altLang="zh-CN" dirty="0" err="1"/>
              <a:t>ObjectiveC</a:t>
            </a:r>
            <a:r>
              <a:rPr lang="zh-CN" altLang="en-US" dirty="0"/>
              <a:t>设计者的理念非常相似，但它能够支持多核心架构，或许今后能被运用到更加广泛的平台中。</a:t>
            </a:r>
          </a:p>
          <a:p>
            <a:pPr>
              <a:lnSpc>
                <a:spcPct val="90000"/>
              </a:lnSpc>
            </a:pPr>
            <a:r>
              <a:rPr lang="en-US" altLang="zh-CN" dirty="0">
                <a:solidFill>
                  <a:srgbClr val="FF0000"/>
                </a:solidFill>
              </a:rPr>
              <a:t>Objective-C</a:t>
            </a:r>
            <a:r>
              <a:rPr lang="zh-CN" altLang="en-US" dirty="0"/>
              <a:t>获得成功的最大因素在于，它是为</a:t>
            </a:r>
            <a:r>
              <a:rPr lang="en-US" altLang="zh-CN" dirty="0">
                <a:solidFill>
                  <a:srgbClr val="FF0000"/>
                </a:solidFill>
              </a:rPr>
              <a:t>iPhone</a:t>
            </a:r>
            <a:r>
              <a:rPr lang="zh-CN" altLang="en-US" dirty="0">
                <a:solidFill>
                  <a:srgbClr val="FF0000"/>
                </a:solidFill>
              </a:rPr>
              <a:t>、</a:t>
            </a:r>
            <a:r>
              <a:rPr lang="en-US" altLang="zh-CN" dirty="0">
                <a:solidFill>
                  <a:srgbClr val="FF0000"/>
                </a:solidFill>
              </a:rPr>
              <a:t>iPad</a:t>
            </a:r>
            <a:r>
              <a:rPr lang="zh-CN" altLang="en-US" dirty="0">
                <a:solidFill>
                  <a:srgbClr val="FF0000"/>
                </a:solidFill>
              </a:rPr>
              <a:t>开发应用程序的必备工具</a:t>
            </a:r>
            <a:r>
              <a:rPr lang="zh-CN" altLang="en-US" dirty="0"/>
              <a:t>。随着创新平板电脑</a:t>
            </a:r>
            <a:r>
              <a:rPr lang="en-US" altLang="zh-CN" dirty="0"/>
              <a:t>iPad</a:t>
            </a:r>
            <a:r>
              <a:rPr lang="zh-CN" altLang="en-US" dirty="0"/>
              <a:t>的发布，以及第四代</a:t>
            </a:r>
            <a:r>
              <a:rPr lang="en-US" altLang="zh-CN" dirty="0"/>
              <a:t>iPhone</a:t>
            </a:r>
            <a:r>
              <a:rPr lang="zh-CN" altLang="en-US" dirty="0"/>
              <a:t>手机即将诞生，</a:t>
            </a:r>
            <a:r>
              <a:rPr lang="en-US" altLang="zh-CN" dirty="0"/>
              <a:t>Objective-C</a:t>
            </a:r>
            <a:r>
              <a:rPr lang="zh-CN" altLang="en-US" dirty="0"/>
              <a:t>也迎来了历史新的高峰。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162819">
                                            <p:txEl>
                                              <p:pRg st="0" end="0"/>
                                            </p:txEl>
                                          </p:spTgt>
                                        </p:tgtEl>
                                        <p:attrNameLst>
                                          <p:attrName>style.visibility</p:attrName>
                                        </p:attrNameLst>
                                      </p:cBhvr>
                                      <p:to>
                                        <p:strVal val="visible"/>
                                      </p:to>
                                    </p:set>
                                    <p:anim to="" calcmode="lin" valueType="num">
                                      <p:cBhvr>
                                        <p:cTn id="7" dur="1" fill="hold"/>
                                        <p:tgtEl>
                                          <p:spTgt spid="162819">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62819">
                                            <p:txEl>
                                              <p:pRg st="1" end="1"/>
                                            </p:txEl>
                                          </p:spTgt>
                                        </p:tgtEl>
                                        <p:attrNameLst>
                                          <p:attrName>style.visibility</p:attrName>
                                        </p:attrNameLst>
                                      </p:cBhvr>
                                      <p:to>
                                        <p:strVal val="visible"/>
                                      </p:to>
                                    </p:set>
                                    <p:anim to="" calcmode="lin" valueType="num">
                                      <p:cBhvr>
                                        <p:cTn id="12" dur="1" fill="hold"/>
                                        <p:tgtEl>
                                          <p:spTgt spid="162819">
                                            <p:txEl>
                                              <p:pRg st="1" end="1"/>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162819">
                                            <p:txEl>
                                              <p:pRg st="2" end="2"/>
                                            </p:txEl>
                                          </p:spTgt>
                                        </p:tgtEl>
                                        <p:attrNameLst>
                                          <p:attrName>style.visibility</p:attrName>
                                        </p:attrNameLst>
                                      </p:cBhvr>
                                      <p:to>
                                        <p:strVal val="visible"/>
                                      </p:to>
                                    </p:set>
                                    <p:anim to="" calcmode="lin" valueType="num">
                                      <p:cBhvr>
                                        <p:cTn id="17" dur="1" fill="hold"/>
                                        <p:tgtEl>
                                          <p:spTgt spid="162819">
                                            <p:txEl>
                                              <p:pRg st="2" end="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19"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en-US" sz="2800" dirty="0"/>
              <a:t>北大</a:t>
            </a:r>
            <a:r>
              <a:rPr lang="zh-CN" altLang="en-US" sz="2800" dirty="0" smtClean="0"/>
              <a:t>青鸟</a:t>
            </a:r>
            <a:r>
              <a:rPr lang="en-US" altLang="zh-CN" sz="2800" dirty="0" smtClean="0"/>
              <a:t>(</a:t>
            </a:r>
            <a:r>
              <a:rPr lang="zh-CN" altLang="zh-CN" sz="2800" dirty="0">
                <a:latin typeface="黑体" pitchFamily="49" charset="-122"/>
                <a:ea typeface="华文新魏" pitchFamily="2" charset="-122"/>
              </a:rPr>
              <a:t>杨芙清院士</a:t>
            </a:r>
            <a:r>
              <a:rPr lang="en-US" altLang="zh-CN" sz="2800" dirty="0" smtClean="0"/>
              <a:t>)</a:t>
            </a:r>
            <a:r>
              <a:rPr lang="en-US" altLang="zh-CN" sz="2800" b="0" dirty="0" smtClean="0"/>
              <a:t/>
            </a:r>
            <a:br>
              <a:rPr lang="en-US" altLang="zh-CN" sz="2800" b="0" dirty="0" smtClean="0"/>
            </a:br>
            <a:r>
              <a:rPr lang="zh-CN" altLang="zh-CN" sz="2800" dirty="0" smtClean="0"/>
              <a:t>ACCP5.0</a:t>
            </a:r>
            <a:r>
              <a:rPr lang="zh-CN" sz="2800" dirty="0" smtClean="0"/>
              <a:t>软件工程师课程体系</a:t>
            </a:r>
          </a:p>
        </p:txBody>
      </p:sp>
      <p:sp>
        <p:nvSpPr>
          <p:cNvPr id="62467" name="Rectangle 3"/>
          <p:cNvSpPr>
            <a:spLocks noGrp="1" noChangeArrowheads="1"/>
          </p:cNvSpPr>
          <p:nvPr>
            <p:ph type="body" idx="1"/>
          </p:nvPr>
        </p:nvSpPr>
        <p:spPr/>
        <p:txBody>
          <a:bodyPr/>
          <a:lstStyle/>
          <a:p>
            <a:pPr eaLnBrk="1" hangingPunct="1">
              <a:buFontTx/>
              <a:buNone/>
            </a:pPr>
            <a:r>
              <a:rPr lang="zh-CN" altLang="zh-CN" smtClean="0"/>
              <a:t> </a:t>
            </a:r>
          </a:p>
        </p:txBody>
      </p:sp>
      <p:grpSp>
        <p:nvGrpSpPr>
          <p:cNvPr id="2" name="Group 4"/>
          <p:cNvGrpSpPr>
            <a:grpSpLocks/>
          </p:cNvGrpSpPr>
          <p:nvPr/>
        </p:nvGrpSpPr>
        <p:grpSpPr bwMode="auto">
          <a:xfrm>
            <a:off x="468313" y="1431925"/>
            <a:ext cx="8137525" cy="1655763"/>
            <a:chOff x="0" y="0"/>
            <a:chExt cx="5126" cy="1043"/>
          </a:xfrm>
        </p:grpSpPr>
        <p:sp>
          <p:nvSpPr>
            <p:cNvPr id="12293" name="AutoShape 5"/>
            <p:cNvSpPr>
              <a:spLocks noChangeArrowheads="1"/>
            </p:cNvSpPr>
            <p:nvPr/>
          </p:nvSpPr>
          <p:spPr bwMode="auto">
            <a:xfrm>
              <a:off x="2767" y="0"/>
              <a:ext cx="1043" cy="181"/>
            </a:xfrm>
            <a:prstGeom prst="roundRect">
              <a:avLst>
                <a:gd name="adj" fmla="val 16667"/>
              </a:avLst>
            </a:prstGeom>
            <a:solidFill>
              <a:srgbClr val="FF0000"/>
            </a:solidFill>
            <a:ln w="9525" cmpd="sng">
              <a:solidFill>
                <a:srgbClr val="000000"/>
              </a:solidFill>
              <a:round/>
              <a:headEnd/>
              <a:tailEnd/>
            </a:ln>
            <a:effectLst>
              <a:outerShdw dist="35921" dir="2700000" algn="ctr" rotWithShape="0">
                <a:srgbClr val="808080"/>
              </a:outerShdw>
            </a:effectLst>
          </p:spPr>
          <p:txBody>
            <a:bodyPr/>
            <a:lstStyle/>
            <a:p>
              <a:pPr eaLnBrk="0" hangingPunct="0">
                <a:defRPr/>
              </a:pPr>
              <a:r>
                <a:rPr lang="en-US" sz="1400" b="1">
                  <a:latin typeface="Times New Roman" pitchFamily="18" charset="0"/>
                  <a:ea typeface="楷体_GB2312" pitchFamily="49" charset="-122"/>
                </a:rPr>
                <a:t>Prev</a:t>
              </a:r>
            </a:p>
          </p:txBody>
        </p:sp>
        <p:sp>
          <p:nvSpPr>
            <p:cNvPr id="62508" name="Text Box 6"/>
            <p:cNvSpPr txBox="1">
              <a:spLocks noChangeArrowheads="1"/>
            </p:cNvSpPr>
            <p:nvPr/>
          </p:nvSpPr>
          <p:spPr bwMode="auto">
            <a:xfrm>
              <a:off x="0" y="272"/>
              <a:ext cx="5126" cy="771"/>
            </a:xfrm>
            <a:prstGeom prst="rect">
              <a:avLst/>
            </a:prstGeom>
            <a:noFill/>
            <a:ln w="6350">
              <a:solidFill>
                <a:srgbClr val="000000"/>
              </a:solidFill>
              <a:prstDash val="dash"/>
              <a:miter lim="800000"/>
              <a:headEnd/>
              <a:tailEnd/>
            </a:ln>
          </p:spPr>
          <p:txBody>
            <a:bodyPr/>
            <a:lstStyle/>
            <a:p>
              <a:pPr eaLnBrk="0" hangingPunct="0"/>
              <a:endParaRPr lang="zh-CN" altLang="zh-CN" b="1">
                <a:latin typeface="Times New Roman" pitchFamily="18" charset="0"/>
                <a:ea typeface="楷体_GB2312"/>
                <a:cs typeface="楷体_GB2312"/>
              </a:endParaRPr>
            </a:p>
          </p:txBody>
        </p:sp>
        <p:sp>
          <p:nvSpPr>
            <p:cNvPr id="12295" name="AutoShape 7"/>
            <p:cNvSpPr>
              <a:spLocks noChangeArrowheads="1"/>
            </p:cNvSpPr>
            <p:nvPr/>
          </p:nvSpPr>
          <p:spPr bwMode="auto">
            <a:xfrm>
              <a:off x="3992" y="726"/>
              <a:ext cx="1043" cy="181"/>
            </a:xfrm>
            <a:prstGeom prst="roundRect">
              <a:avLst>
                <a:gd name="adj" fmla="val 16667"/>
              </a:avLst>
            </a:prstGeom>
            <a:gradFill rotWithShape="0">
              <a:gsLst>
                <a:gs pos="0">
                  <a:srgbClr val="FFFFFF"/>
                </a:gs>
                <a:gs pos="100000">
                  <a:srgbClr val="99CCFF"/>
                </a:gs>
              </a:gsLst>
              <a:lin ang="5400000" scaled="1"/>
            </a:gradFill>
            <a:ln w="9525" cmpd="sng">
              <a:solidFill>
                <a:srgbClr val="000000"/>
              </a:solidFill>
              <a:round/>
              <a:headEnd/>
              <a:tailEnd/>
            </a:ln>
            <a:effectLst>
              <a:outerShdw dist="35921" dir="2700000" algn="ctr" rotWithShape="0">
                <a:srgbClr val="808080"/>
              </a:outerShdw>
            </a:effectLst>
          </p:spPr>
          <p:txBody>
            <a:bodyPr/>
            <a:lstStyle/>
            <a:p>
              <a:pPr eaLnBrk="0" hangingPunct="0">
                <a:defRPr/>
              </a:pPr>
              <a:r>
                <a:rPr lang="en-US" sz="1400" b="1">
                  <a:latin typeface="Times New Roman" pitchFamily="18" charset="0"/>
                  <a:ea typeface="楷体_GB2312" pitchFamily="49" charset="-122"/>
                </a:rPr>
                <a:t>HTML</a:t>
              </a:r>
            </a:p>
          </p:txBody>
        </p:sp>
        <p:sp>
          <p:nvSpPr>
            <p:cNvPr id="12296" name="AutoShape 8"/>
            <p:cNvSpPr>
              <a:spLocks noChangeArrowheads="1"/>
            </p:cNvSpPr>
            <p:nvPr/>
          </p:nvSpPr>
          <p:spPr bwMode="auto">
            <a:xfrm>
              <a:off x="181" y="726"/>
              <a:ext cx="1029" cy="187"/>
            </a:xfrm>
            <a:prstGeom prst="roundRect">
              <a:avLst>
                <a:gd name="adj" fmla="val 16667"/>
              </a:avLst>
            </a:prstGeom>
            <a:gradFill rotWithShape="0">
              <a:gsLst>
                <a:gs pos="0">
                  <a:srgbClr val="FFFFFF"/>
                </a:gs>
                <a:gs pos="100000">
                  <a:srgbClr val="99CCFF"/>
                </a:gs>
              </a:gsLst>
              <a:lin ang="5400000" scaled="1"/>
            </a:gradFill>
            <a:ln w="9525" cmpd="sng">
              <a:solidFill>
                <a:srgbClr val="000000"/>
              </a:solidFill>
              <a:round/>
              <a:headEnd/>
              <a:tailEnd/>
            </a:ln>
            <a:effectLst>
              <a:outerShdw dist="35921" dir="2700000" algn="ctr" rotWithShape="0">
                <a:srgbClr val="808080"/>
              </a:outerShdw>
            </a:effectLst>
          </p:spPr>
          <p:txBody>
            <a:bodyPr/>
            <a:lstStyle/>
            <a:p>
              <a:pPr eaLnBrk="0" hangingPunct="0">
                <a:defRPr/>
              </a:pPr>
              <a:r>
                <a:rPr lang="en-US" sz="1400" b="1">
                  <a:latin typeface="Times New Roman" pitchFamily="18" charset="0"/>
                  <a:ea typeface="楷体_GB2312" pitchFamily="49" charset="-122"/>
                </a:rPr>
                <a:t>SQL Base</a:t>
              </a:r>
            </a:p>
          </p:txBody>
        </p:sp>
        <p:sp>
          <p:nvSpPr>
            <p:cNvPr id="12297" name="AutoShape 9"/>
            <p:cNvSpPr>
              <a:spLocks noChangeArrowheads="1"/>
            </p:cNvSpPr>
            <p:nvPr/>
          </p:nvSpPr>
          <p:spPr bwMode="auto">
            <a:xfrm>
              <a:off x="2767" y="726"/>
              <a:ext cx="1043" cy="181"/>
            </a:xfrm>
            <a:prstGeom prst="roundRect">
              <a:avLst>
                <a:gd name="adj" fmla="val 16667"/>
              </a:avLst>
            </a:prstGeom>
            <a:gradFill rotWithShape="0">
              <a:gsLst>
                <a:gs pos="0">
                  <a:srgbClr val="FFFFFF"/>
                </a:gs>
                <a:gs pos="100000">
                  <a:srgbClr val="99CCFF"/>
                </a:gs>
              </a:gsLst>
              <a:lin ang="5400000" scaled="1"/>
            </a:gradFill>
            <a:ln w="9525" cmpd="sng">
              <a:solidFill>
                <a:srgbClr val="000000"/>
              </a:solidFill>
              <a:round/>
              <a:headEnd/>
              <a:tailEnd/>
            </a:ln>
            <a:effectLst>
              <a:outerShdw dist="35921" dir="2700000" algn="ctr" rotWithShape="0">
                <a:srgbClr val="808080"/>
              </a:outerShdw>
            </a:effectLst>
          </p:spPr>
          <p:txBody>
            <a:bodyPr/>
            <a:lstStyle/>
            <a:p>
              <a:pPr eaLnBrk="0" hangingPunct="0">
                <a:defRPr/>
              </a:pPr>
              <a:r>
                <a:rPr lang="en-US" sz="1400" b="1">
                  <a:latin typeface="Times New Roman" pitchFamily="18" charset="0"/>
                  <a:ea typeface="楷体_GB2312" pitchFamily="49" charset="-122"/>
                </a:rPr>
                <a:t>Logic Java</a:t>
              </a:r>
            </a:p>
          </p:txBody>
        </p:sp>
        <p:sp>
          <p:nvSpPr>
            <p:cNvPr id="62512" name="Line 10"/>
            <p:cNvSpPr>
              <a:spLocks noChangeShapeType="1"/>
            </p:cNvSpPr>
            <p:nvPr/>
          </p:nvSpPr>
          <p:spPr bwMode="auto">
            <a:xfrm>
              <a:off x="3266" y="181"/>
              <a:ext cx="0" cy="227"/>
            </a:xfrm>
            <a:prstGeom prst="line">
              <a:avLst/>
            </a:prstGeom>
            <a:noFill/>
            <a:ln w="9525">
              <a:solidFill>
                <a:srgbClr val="000000"/>
              </a:solidFill>
              <a:round/>
              <a:headEnd/>
              <a:tailEnd type="triangle" w="med" len="med"/>
            </a:ln>
          </p:spPr>
          <p:txBody>
            <a:bodyPr/>
            <a:lstStyle/>
            <a:p>
              <a:endParaRPr lang="zh-CN" altLang="en-US"/>
            </a:p>
          </p:txBody>
        </p:sp>
        <p:sp>
          <p:nvSpPr>
            <p:cNvPr id="12299" name="AutoShape 11"/>
            <p:cNvSpPr>
              <a:spLocks noChangeArrowheads="1"/>
            </p:cNvSpPr>
            <p:nvPr/>
          </p:nvSpPr>
          <p:spPr bwMode="auto">
            <a:xfrm>
              <a:off x="1406" y="726"/>
              <a:ext cx="1134" cy="181"/>
            </a:xfrm>
            <a:prstGeom prst="roundRect">
              <a:avLst>
                <a:gd name="adj" fmla="val 16667"/>
              </a:avLst>
            </a:prstGeom>
            <a:gradFill rotWithShape="0">
              <a:gsLst>
                <a:gs pos="0">
                  <a:srgbClr val="FFFFFF"/>
                </a:gs>
                <a:gs pos="100000">
                  <a:srgbClr val="99CCFF"/>
                </a:gs>
              </a:gsLst>
              <a:lin ang="5400000" scaled="1"/>
            </a:gradFill>
            <a:ln w="9525" cmpd="sng">
              <a:solidFill>
                <a:srgbClr val="000000"/>
              </a:solidFill>
              <a:round/>
              <a:headEnd/>
              <a:tailEnd/>
            </a:ln>
            <a:effectLst>
              <a:outerShdw dist="35921" dir="2700000" algn="ctr" rotWithShape="0">
                <a:srgbClr val="808080"/>
              </a:outerShdw>
            </a:effectLst>
          </p:spPr>
          <p:txBody>
            <a:bodyPr/>
            <a:lstStyle/>
            <a:p>
              <a:pPr eaLnBrk="0" hangingPunct="0">
                <a:defRPr/>
              </a:pPr>
              <a:r>
                <a:rPr lang="en-US" sz="1400" b="1">
                  <a:latin typeface="Times New Roman" pitchFamily="18" charset="0"/>
                  <a:ea typeface="楷体_GB2312" pitchFamily="49" charset="-122"/>
                </a:rPr>
                <a:t>C#/WinForms</a:t>
              </a:r>
            </a:p>
          </p:txBody>
        </p:sp>
        <p:sp>
          <p:nvSpPr>
            <p:cNvPr id="62514" name="Line 12"/>
            <p:cNvSpPr>
              <a:spLocks noChangeShapeType="1"/>
            </p:cNvSpPr>
            <p:nvPr/>
          </p:nvSpPr>
          <p:spPr bwMode="auto">
            <a:xfrm>
              <a:off x="1225" y="816"/>
              <a:ext cx="181" cy="0"/>
            </a:xfrm>
            <a:prstGeom prst="line">
              <a:avLst/>
            </a:prstGeom>
            <a:noFill/>
            <a:ln w="9525">
              <a:solidFill>
                <a:schemeClr val="tx1"/>
              </a:solidFill>
              <a:round/>
              <a:headEnd/>
              <a:tailEnd type="triangle" w="med" len="med"/>
            </a:ln>
          </p:spPr>
          <p:txBody>
            <a:bodyPr>
              <a:spAutoFit/>
            </a:bodyPr>
            <a:lstStyle/>
            <a:p>
              <a:endParaRPr lang="zh-CN" altLang="en-US"/>
            </a:p>
          </p:txBody>
        </p:sp>
        <p:sp>
          <p:nvSpPr>
            <p:cNvPr id="12301" name="AutoShape 13"/>
            <p:cNvSpPr>
              <a:spLocks noChangeArrowheads="1"/>
            </p:cNvSpPr>
            <p:nvPr/>
          </p:nvSpPr>
          <p:spPr bwMode="auto">
            <a:xfrm>
              <a:off x="2767" y="408"/>
              <a:ext cx="1043" cy="182"/>
            </a:xfrm>
            <a:prstGeom prst="roundRect">
              <a:avLst>
                <a:gd name="adj" fmla="val 16667"/>
              </a:avLst>
            </a:prstGeom>
            <a:gradFill rotWithShape="0">
              <a:gsLst>
                <a:gs pos="0">
                  <a:srgbClr val="FFFFFF"/>
                </a:gs>
                <a:gs pos="100000">
                  <a:srgbClr val="99CCFF"/>
                </a:gs>
              </a:gsLst>
              <a:lin ang="5400000" scaled="1"/>
            </a:gradFill>
            <a:ln w="9525" cmpd="sng">
              <a:solidFill>
                <a:srgbClr val="000000"/>
              </a:solidFill>
              <a:round/>
              <a:headEnd/>
              <a:tailEnd/>
            </a:ln>
            <a:effectLst>
              <a:outerShdw dist="35921" dir="2700000" algn="ctr" rotWithShape="0">
                <a:srgbClr val="808080"/>
              </a:outerShdw>
            </a:effectLst>
          </p:spPr>
          <p:txBody>
            <a:bodyPr/>
            <a:lstStyle/>
            <a:p>
              <a:pPr eaLnBrk="0" hangingPunct="0">
                <a:defRPr/>
              </a:pPr>
              <a:r>
                <a:rPr lang="en-US" sz="1400" b="1">
                  <a:latin typeface="Times New Roman" pitchFamily="18" charset="0"/>
                  <a:ea typeface="楷体_GB2312" pitchFamily="49" charset="-122"/>
                </a:rPr>
                <a:t>STB</a:t>
              </a:r>
            </a:p>
          </p:txBody>
        </p:sp>
        <p:sp>
          <p:nvSpPr>
            <p:cNvPr id="12302" name="AutoShape 14"/>
            <p:cNvSpPr>
              <a:spLocks noChangeArrowheads="1"/>
            </p:cNvSpPr>
            <p:nvPr/>
          </p:nvSpPr>
          <p:spPr bwMode="auto">
            <a:xfrm>
              <a:off x="182" y="408"/>
              <a:ext cx="2313" cy="187"/>
            </a:xfrm>
            <a:prstGeom prst="roundRect">
              <a:avLst>
                <a:gd name="adj" fmla="val 16667"/>
              </a:avLst>
            </a:prstGeom>
            <a:gradFill rotWithShape="0">
              <a:gsLst>
                <a:gs pos="0">
                  <a:srgbClr val="FFFFFF"/>
                </a:gs>
                <a:gs pos="100000">
                  <a:srgbClr val="99CCFF"/>
                </a:gs>
              </a:gsLst>
              <a:lin ang="5400000" scaled="1"/>
            </a:gradFill>
            <a:ln w="9525" cmpd="sng">
              <a:solidFill>
                <a:srgbClr val="000000"/>
              </a:solidFill>
              <a:round/>
              <a:headEnd/>
              <a:tailEnd/>
            </a:ln>
            <a:effectLst>
              <a:outerShdw dist="35921" dir="2700000" algn="ctr" rotWithShape="0">
                <a:srgbClr val="808080"/>
              </a:outerShdw>
            </a:effectLst>
          </p:spPr>
          <p:txBody>
            <a:bodyPr/>
            <a:lstStyle/>
            <a:p>
              <a:pPr eaLnBrk="0" hangingPunct="0">
                <a:defRPr/>
              </a:pPr>
              <a:r>
                <a:rPr lang="en-US" sz="1400" b="1">
                  <a:latin typeface="Times New Roman" pitchFamily="18" charset="0"/>
                  <a:ea typeface="楷体_GB2312" pitchFamily="49" charset="-122"/>
                </a:rPr>
                <a:t>Project1:ADO.Net+WinForms C/S</a:t>
              </a:r>
            </a:p>
          </p:txBody>
        </p:sp>
        <p:sp>
          <p:nvSpPr>
            <p:cNvPr id="62517" name="Line 15"/>
            <p:cNvSpPr>
              <a:spLocks noChangeShapeType="1"/>
            </p:cNvSpPr>
            <p:nvPr/>
          </p:nvSpPr>
          <p:spPr bwMode="auto">
            <a:xfrm flipH="1">
              <a:off x="2540" y="816"/>
              <a:ext cx="228" cy="0"/>
            </a:xfrm>
            <a:prstGeom prst="line">
              <a:avLst/>
            </a:prstGeom>
            <a:noFill/>
            <a:ln w="9525">
              <a:solidFill>
                <a:srgbClr val="000000"/>
              </a:solidFill>
              <a:round/>
              <a:headEnd/>
              <a:tailEnd type="triangle" w="med" len="med"/>
            </a:ln>
          </p:spPr>
          <p:txBody>
            <a:bodyPr/>
            <a:lstStyle/>
            <a:p>
              <a:endParaRPr lang="zh-CN" altLang="en-US"/>
            </a:p>
          </p:txBody>
        </p:sp>
        <p:sp>
          <p:nvSpPr>
            <p:cNvPr id="62518" name="Line 16"/>
            <p:cNvSpPr>
              <a:spLocks noChangeShapeType="1"/>
            </p:cNvSpPr>
            <p:nvPr/>
          </p:nvSpPr>
          <p:spPr bwMode="auto">
            <a:xfrm flipV="1">
              <a:off x="1951" y="590"/>
              <a:ext cx="0" cy="136"/>
            </a:xfrm>
            <a:prstGeom prst="line">
              <a:avLst/>
            </a:prstGeom>
            <a:noFill/>
            <a:ln w="9525">
              <a:solidFill>
                <a:schemeClr val="tx1"/>
              </a:solidFill>
              <a:round/>
              <a:headEnd/>
              <a:tailEnd type="triangle" w="med" len="med"/>
            </a:ln>
          </p:spPr>
          <p:txBody>
            <a:bodyPr>
              <a:spAutoFit/>
            </a:bodyPr>
            <a:lstStyle/>
            <a:p>
              <a:endParaRPr lang="zh-CN" altLang="en-US"/>
            </a:p>
          </p:txBody>
        </p:sp>
        <p:sp>
          <p:nvSpPr>
            <p:cNvPr id="62519" name="Line 17"/>
            <p:cNvSpPr>
              <a:spLocks noChangeShapeType="1"/>
            </p:cNvSpPr>
            <p:nvPr/>
          </p:nvSpPr>
          <p:spPr bwMode="auto">
            <a:xfrm>
              <a:off x="3266" y="590"/>
              <a:ext cx="0" cy="136"/>
            </a:xfrm>
            <a:prstGeom prst="line">
              <a:avLst/>
            </a:prstGeom>
            <a:noFill/>
            <a:ln w="9525">
              <a:solidFill>
                <a:srgbClr val="000000"/>
              </a:solidFill>
              <a:round/>
              <a:headEnd/>
              <a:tailEnd type="triangle" w="med" len="med"/>
            </a:ln>
          </p:spPr>
          <p:txBody>
            <a:bodyPr/>
            <a:lstStyle/>
            <a:p>
              <a:endParaRPr lang="zh-CN" altLang="en-US"/>
            </a:p>
          </p:txBody>
        </p:sp>
        <p:sp>
          <p:nvSpPr>
            <p:cNvPr id="62520" name="Line 18"/>
            <p:cNvSpPr>
              <a:spLocks noChangeShapeType="1"/>
            </p:cNvSpPr>
            <p:nvPr/>
          </p:nvSpPr>
          <p:spPr bwMode="auto">
            <a:xfrm flipV="1">
              <a:off x="681" y="590"/>
              <a:ext cx="0" cy="136"/>
            </a:xfrm>
            <a:prstGeom prst="line">
              <a:avLst/>
            </a:prstGeom>
            <a:noFill/>
            <a:ln w="9525">
              <a:solidFill>
                <a:schemeClr val="tx1"/>
              </a:solidFill>
              <a:round/>
              <a:headEnd/>
              <a:tailEnd type="triangle" w="med" len="med"/>
            </a:ln>
          </p:spPr>
          <p:txBody>
            <a:bodyPr>
              <a:spAutoFit/>
            </a:bodyPr>
            <a:lstStyle/>
            <a:p>
              <a:endParaRPr lang="zh-CN" altLang="en-US"/>
            </a:p>
          </p:txBody>
        </p:sp>
      </p:grpSp>
      <p:grpSp>
        <p:nvGrpSpPr>
          <p:cNvPr id="3" name="Group 19"/>
          <p:cNvGrpSpPr>
            <a:grpSpLocks/>
          </p:cNvGrpSpPr>
          <p:nvPr/>
        </p:nvGrpSpPr>
        <p:grpSpPr bwMode="auto">
          <a:xfrm>
            <a:off x="468313" y="2871788"/>
            <a:ext cx="8748712" cy="1439862"/>
            <a:chOff x="0" y="0"/>
            <a:chExt cx="5511" cy="907"/>
          </a:xfrm>
        </p:grpSpPr>
        <p:sp>
          <p:nvSpPr>
            <p:cNvPr id="62490" name="Line 20"/>
            <p:cNvSpPr>
              <a:spLocks noChangeShapeType="1"/>
            </p:cNvSpPr>
            <p:nvPr/>
          </p:nvSpPr>
          <p:spPr bwMode="auto">
            <a:xfrm>
              <a:off x="680" y="0"/>
              <a:ext cx="1" cy="318"/>
            </a:xfrm>
            <a:prstGeom prst="line">
              <a:avLst/>
            </a:prstGeom>
            <a:noFill/>
            <a:ln w="9525">
              <a:solidFill>
                <a:srgbClr val="000000"/>
              </a:solidFill>
              <a:round/>
              <a:headEnd/>
              <a:tailEnd type="triangle" w="med" len="med"/>
            </a:ln>
          </p:spPr>
          <p:txBody>
            <a:bodyPr/>
            <a:lstStyle/>
            <a:p>
              <a:endParaRPr lang="zh-CN" altLang="en-US"/>
            </a:p>
          </p:txBody>
        </p:sp>
        <p:sp>
          <p:nvSpPr>
            <p:cNvPr id="62491" name="Line 21"/>
            <p:cNvSpPr>
              <a:spLocks noChangeShapeType="1"/>
            </p:cNvSpPr>
            <p:nvPr/>
          </p:nvSpPr>
          <p:spPr bwMode="auto">
            <a:xfrm>
              <a:off x="1951" y="0"/>
              <a:ext cx="0" cy="318"/>
            </a:xfrm>
            <a:prstGeom prst="line">
              <a:avLst/>
            </a:prstGeom>
            <a:noFill/>
            <a:ln w="9525">
              <a:solidFill>
                <a:schemeClr val="tx1"/>
              </a:solidFill>
              <a:round/>
              <a:headEnd/>
              <a:tailEnd type="triangle" w="med" len="med"/>
            </a:ln>
          </p:spPr>
          <p:txBody>
            <a:bodyPr>
              <a:spAutoFit/>
            </a:bodyPr>
            <a:lstStyle/>
            <a:p>
              <a:endParaRPr lang="zh-CN" altLang="en-US"/>
            </a:p>
          </p:txBody>
        </p:sp>
        <p:sp>
          <p:nvSpPr>
            <p:cNvPr id="62492" name="Line 22"/>
            <p:cNvSpPr>
              <a:spLocks noChangeShapeType="1"/>
            </p:cNvSpPr>
            <p:nvPr/>
          </p:nvSpPr>
          <p:spPr bwMode="auto">
            <a:xfrm>
              <a:off x="3266" y="0"/>
              <a:ext cx="0" cy="318"/>
            </a:xfrm>
            <a:prstGeom prst="line">
              <a:avLst/>
            </a:prstGeom>
            <a:noFill/>
            <a:ln w="9525">
              <a:solidFill>
                <a:srgbClr val="000000"/>
              </a:solidFill>
              <a:round/>
              <a:headEnd/>
              <a:tailEnd type="triangle" w="med" len="med"/>
            </a:ln>
          </p:spPr>
          <p:txBody>
            <a:bodyPr/>
            <a:lstStyle/>
            <a:p>
              <a:endParaRPr lang="zh-CN" altLang="en-US"/>
            </a:p>
          </p:txBody>
        </p:sp>
        <p:sp>
          <p:nvSpPr>
            <p:cNvPr id="62493" name="Line 23"/>
            <p:cNvSpPr>
              <a:spLocks noChangeShapeType="1"/>
            </p:cNvSpPr>
            <p:nvPr/>
          </p:nvSpPr>
          <p:spPr bwMode="auto">
            <a:xfrm>
              <a:off x="4445" y="0"/>
              <a:ext cx="0" cy="318"/>
            </a:xfrm>
            <a:prstGeom prst="line">
              <a:avLst/>
            </a:prstGeom>
            <a:noFill/>
            <a:ln w="9525">
              <a:solidFill>
                <a:srgbClr val="000000"/>
              </a:solidFill>
              <a:round/>
              <a:headEnd/>
              <a:tailEnd type="triangle" w="med" len="med"/>
            </a:ln>
          </p:spPr>
          <p:txBody>
            <a:bodyPr/>
            <a:lstStyle/>
            <a:p>
              <a:endParaRPr lang="zh-CN" altLang="en-US"/>
            </a:p>
          </p:txBody>
        </p:sp>
        <p:sp>
          <p:nvSpPr>
            <p:cNvPr id="62494" name="Text Box 24"/>
            <p:cNvSpPr txBox="1">
              <a:spLocks noChangeArrowheads="1"/>
            </p:cNvSpPr>
            <p:nvPr/>
          </p:nvSpPr>
          <p:spPr bwMode="auto">
            <a:xfrm>
              <a:off x="0" y="227"/>
              <a:ext cx="5126" cy="680"/>
            </a:xfrm>
            <a:prstGeom prst="rect">
              <a:avLst/>
            </a:prstGeom>
            <a:noFill/>
            <a:ln w="6350">
              <a:solidFill>
                <a:srgbClr val="000000"/>
              </a:solidFill>
              <a:prstDash val="dash"/>
              <a:miter lim="800000"/>
              <a:headEnd/>
              <a:tailEnd/>
            </a:ln>
          </p:spPr>
          <p:txBody>
            <a:bodyPr/>
            <a:lstStyle/>
            <a:p>
              <a:pPr eaLnBrk="0" hangingPunct="0"/>
              <a:endParaRPr lang="zh-CN" altLang="zh-CN" b="1">
                <a:latin typeface="Times New Roman" pitchFamily="18" charset="0"/>
                <a:ea typeface="楷体_GB2312"/>
                <a:cs typeface="楷体_GB2312"/>
              </a:endParaRPr>
            </a:p>
          </p:txBody>
        </p:sp>
        <p:sp>
          <p:nvSpPr>
            <p:cNvPr id="12313" name="AutoShape 25"/>
            <p:cNvSpPr>
              <a:spLocks noChangeArrowheads="1"/>
            </p:cNvSpPr>
            <p:nvPr/>
          </p:nvSpPr>
          <p:spPr bwMode="auto">
            <a:xfrm>
              <a:off x="1406" y="635"/>
              <a:ext cx="1179" cy="182"/>
            </a:xfrm>
            <a:prstGeom prst="roundRect">
              <a:avLst>
                <a:gd name="adj" fmla="val 16667"/>
              </a:avLst>
            </a:prstGeom>
            <a:gradFill rotWithShape="0">
              <a:gsLst>
                <a:gs pos="0">
                  <a:srgbClr val="FFFFFF"/>
                </a:gs>
                <a:gs pos="100000">
                  <a:srgbClr val="CCFFFF"/>
                </a:gs>
              </a:gsLst>
              <a:lin ang="5400000" scaled="1"/>
            </a:gradFill>
            <a:ln w="9525" cmpd="sng">
              <a:solidFill>
                <a:srgbClr val="000000"/>
              </a:solidFill>
              <a:round/>
              <a:headEnd/>
              <a:tailEnd/>
            </a:ln>
            <a:effectLst>
              <a:outerShdw dist="35921" dir="2700000" algn="ctr" rotWithShape="0">
                <a:srgbClr val="808080"/>
              </a:outerShdw>
            </a:effectLst>
          </p:spPr>
          <p:txBody>
            <a:bodyPr/>
            <a:lstStyle/>
            <a:p>
              <a:pPr eaLnBrk="0" hangingPunct="0">
                <a:defRPr/>
              </a:pPr>
              <a:r>
                <a:rPr lang="en-US" sz="1400" b="1">
                  <a:latin typeface="Times New Roman" pitchFamily="18" charset="0"/>
                  <a:ea typeface="楷体_GB2312" pitchFamily="49" charset="-122"/>
                </a:rPr>
                <a:t>ADO.Net/Three Tie</a:t>
              </a:r>
              <a:r>
                <a:rPr lang="zh-CN" altLang="en-US" sz="1400" b="1">
                  <a:latin typeface="Times New Roman" pitchFamily="18" charset="0"/>
                  <a:ea typeface="楷体_GB2312" pitchFamily="49" charset="-122"/>
                </a:rPr>
                <a:t>r</a:t>
              </a:r>
            </a:p>
          </p:txBody>
        </p:sp>
        <p:sp>
          <p:nvSpPr>
            <p:cNvPr id="12314" name="AutoShape 26"/>
            <p:cNvSpPr>
              <a:spLocks noChangeArrowheads="1"/>
            </p:cNvSpPr>
            <p:nvPr/>
          </p:nvSpPr>
          <p:spPr bwMode="auto">
            <a:xfrm>
              <a:off x="3992" y="318"/>
              <a:ext cx="1043" cy="181"/>
            </a:xfrm>
            <a:prstGeom prst="roundRect">
              <a:avLst>
                <a:gd name="adj" fmla="val 16667"/>
              </a:avLst>
            </a:prstGeom>
            <a:gradFill rotWithShape="0">
              <a:gsLst>
                <a:gs pos="0">
                  <a:srgbClr val="FFFFFF"/>
                </a:gs>
                <a:gs pos="100000">
                  <a:srgbClr val="CCFFFF"/>
                </a:gs>
              </a:gsLst>
              <a:lin ang="5400000" scaled="1"/>
            </a:gradFill>
            <a:ln w="9525" cmpd="sng">
              <a:solidFill>
                <a:srgbClr val="000000"/>
              </a:solidFill>
              <a:round/>
              <a:headEnd/>
              <a:tailEnd/>
            </a:ln>
            <a:effectLst>
              <a:outerShdw dist="35921" dir="2700000" algn="ctr" rotWithShape="0">
                <a:srgbClr val="808080"/>
              </a:outerShdw>
            </a:effectLst>
          </p:spPr>
          <p:txBody>
            <a:bodyPr/>
            <a:lstStyle/>
            <a:p>
              <a:pPr eaLnBrk="0" hangingPunct="0">
                <a:defRPr/>
              </a:pPr>
              <a:r>
                <a:rPr lang="en-US" sz="1400" b="1">
                  <a:latin typeface="Times New Roman" pitchFamily="18" charset="0"/>
                  <a:ea typeface="楷体_GB2312" pitchFamily="49" charset="-122"/>
                </a:rPr>
                <a:t>JavaScript</a:t>
              </a:r>
            </a:p>
          </p:txBody>
        </p:sp>
        <p:sp>
          <p:nvSpPr>
            <p:cNvPr id="12315" name="AutoShape 27"/>
            <p:cNvSpPr>
              <a:spLocks noChangeArrowheads="1"/>
            </p:cNvSpPr>
            <p:nvPr/>
          </p:nvSpPr>
          <p:spPr bwMode="auto">
            <a:xfrm>
              <a:off x="182" y="318"/>
              <a:ext cx="1044" cy="182"/>
            </a:xfrm>
            <a:prstGeom prst="roundRect">
              <a:avLst>
                <a:gd name="adj" fmla="val 16667"/>
              </a:avLst>
            </a:prstGeom>
            <a:gradFill rotWithShape="0">
              <a:gsLst>
                <a:gs pos="0">
                  <a:srgbClr val="FFFFFF"/>
                </a:gs>
                <a:gs pos="100000">
                  <a:srgbClr val="CCFFFF"/>
                </a:gs>
              </a:gsLst>
              <a:lin ang="5400000" scaled="1"/>
            </a:gradFill>
            <a:ln w="9525" cmpd="sng">
              <a:solidFill>
                <a:srgbClr val="000000"/>
              </a:solidFill>
              <a:round/>
              <a:headEnd/>
              <a:tailEnd/>
            </a:ln>
            <a:effectLst>
              <a:outerShdw dist="35921" dir="2700000" algn="ctr" rotWithShape="0">
                <a:srgbClr val="808080"/>
              </a:outerShdw>
            </a:effectLst>
          </p:spPr>
          <p:txBody>
            <a:bodyPr/>
            <a:lstStyle/>
            <a:p>
              <a:pPr eaLnBrk="0" hangingPunct="0">
                <a:defRPr/>
              </a:pPr>
              <a:r>
                <a:rPr lang="en-US" sz="1400" b="1">
                  <a:latin typeface="Times New Roman" pitchFamily="18" charset="0"/>
                  <a:ea typeface="楷体_GB2312" pitchFamily="49" charset="-122"/>
                </a:rPr>
                <a:t>SQL Advance</a:t>
              </a:r>
            </a:p>
          </p:txBody>
        </p:sp>
        <p:sp>
          <p:nvSpPr>
            <p:cNvPr id="12316" name="AutoShape 28"/>
            <p:cNvSpPr>
              <a:spLocks noChangeArrowheads="1"/>
            </p:cNvSpPr>
            <p:nvPr/>
          </p:nvSpPr>
          <p:spPr bwMode="auto">
            <a:xfrm>
              <a:off x="2767" y="318"/>
              <a:ext cx="1089" cy="182"/>
            </a:xfrm>
            <a:prstGeom prst="roundRect">
              <a:avLst>
                <a:gd name="adj" fmla="val 16667"/>
              </a:avLst>
            </a:prstGeom>
            <a:gradFill rotWithShape="0">
              <a:gsLst>
                <a:gs pos="0">
                  <a:srgbClr val="FFFFFF"/>
                </a:gs>
                <a:gs pos="100000">
                  <a:srgbClr val="CCFFFF"/>
                </a:gs>
              </a:gsLst>
              <a:lin ang="5400000" scaled="1"/>
            </a:gradFill>
            <a:ln w="9525" cmpd="sng">
              <a:solidFill>
                <a:srgbClr val="000000"/>
              </a:solidFill>
              <a:round/>
              <a:headEnd/>
              <a:tailEnd/>
            </a:ln>
            <a:effectLst>
              <a:outerShdw dist="35921" dir="2700000" algn="ctr" rotWithShape="0">
                <a:srgbClr val="808080"/>
              </a:outerShdw>
            </a:effectLst>
          </p:spPr>
          <p:txBody>
            <a:bodyPr/>
            <a:lstStyle/>
            <a:p>
              <a:pPr eaLnBrk="0" hangingPunct="0">
                <a:defRPr/>
              </a:pPr>
              <a:r>
                <a:rPr lang="en-US" sz="1400" b="1">
                  <a:latin typeface="Times New Roman" pitchFamily="18" charset="0"/>
                  <a:ea typeface="楷体_GB2312" pitchFamily="49" charset="-122"/>
                </a:rPr>
                <a:t>Java OOP</a:t>
              </a:r>
            </a:p>
          </p:txBody>
        </p:sp>
        <p:sp>
          <p:nvSpPr>
            <p:cNvPr id="62499" name="Text Box 29"/>
            <p:cNvSpPr txBox="1">
              <a:spLocks noChangeArrowheads="1"/>
            </p:cNvSpPr>
            <p:nvPr/>
          </p:nvSpPr>
          <p:spPr bwMode="auto">
            <a:xfrm>
              <a:off x="5063" y="273"/>
              <a:ext cx="448" cy="137"/>
            </a:xfrm>
            <a:prstGeom prst="rect">
              <a:avLst/>
            </a:prstGeom>
            <a:noFill/>
            <a:ln w="9525">
              <a:noFill/>
              <a:miter lim="800000"/>
              <a:headEnd/>
              <a:tailEnd/>
            </a:ln>
          </p:spPr>
          <p:txBody>
            <a:bodyPr/>
            <a:lstStyle/>
            <a:p>
              <a:pPr eaLnBrk="0" hangingPunct="0"/>
              <a:endParaRPr lang="en-US" altLang="zh-CN" sz="1000" b="1">
                <a:ea typeface="楷体_GB2312"/>
                <a:cs typeface="楷体_GB2312"/>
              </a:endParaRPr>
            </a:p>
          </p:txBody>
        </p:sp>
        <p:sp>
          <p:nvSpPr>
            <p:cNvPr id="12318" name="AutoShape 30"/>
            <p:cNvSpPr>
              <a:spLocks noChangeArrowheads="1"/>
            </p:cNvSpPr>
            <p:nvPr/>
          </p:nvSpPr>
          <p:spPr bwMode="auto">
            <a:xfrm>
              <a:off x="3992" y="635"/>
              <a:ext cx="862" cy="182"/>
            </a:xfrm>
            <a:prstGeom prst="roundRect">
              <a:avLst>
                <a:gd name="adj" fmla="val 16667"/>
              </a:avLst>
            </a:prstGeom>
            <a:gradFill rotWithShape="0">
              <a:gsLst>
                <a:gs pos="0">
                  <a:srgbClr val="FFFFFF"/>
                </a:gs>
                <a:gs pos="100000">
                  <a:srgbClr val="CCFFFF"/>
                </a:gs>
              </a:gsLst>
              <a:lin ang="5400000" scaled="1"/>
            </a:gradFill>
            <a:ln w="9525" cmpd="sng">
              <a:solidFill>
                <a:srgbClr val="000000"/>
              </a:solidFill>
              <a:round/>
              <a:headEnd/>
              <a:tailEnd/>
            </a:ln>
            <a:effectLst>
              <a:outerShdw dist="35921" dir="2700000" algn="ctr" rotWithShape="0">
                <a:srgbClr val="808080"/>
              </a:outerShdw>
            </a:effectLst>
          </p:spPr>
          <p:txBody>
            <a:bodyPr/>
            <a:lstStyle/>
            <a:p>
              <a:pPr eaLnBrk="0" hangingPunct="0">
                <a:defRPr/>
              </a:pPr>
              <a:r>
                <a:rPr lang="en-US" sz="1400" b="1">
                  <a:latin typeface="Times New Roman" pitchFamily="18" charset="0"/>
                  <a:ea typeface="楷体_GB2312" pitchFamily="49" charset="-122"/>
                </a:rPr>
                <a:t>Project2: B/S</a:t>
              </a:r>
            </a:p>
          </p:txBody>
        </p:sp>
        <p:sp>
          <p:nvSpPr>
            <p:cNvPr id="12319" name="AutoShape 31"/>
            <p:cNvSpPr>
              <a:spLocks noChangeArrowheads="1"/>
            </p:cNvSpPr>
            <p:nvPr/>
          </p:nvSpPr>
          <p:spPr bwMode="auto">
            <a:xfrm>
              <a:off x="1406" y="318"/>
              <a:ext cx="1179" cy="182"/>
            </a:xfrm>
            <a:prstGeom prst="roundRect">
              <a:avLst>
                <a:gd name="adj" fmla="val 16667"/>
              </a:avLst>
            </a:prstGeom>
            <a:gradFill rotWithShape="0">
              <a:gsLst>
                <a:gs pos="0">
                  <a:srgbClr val="FFFFFF"/>
                </a:gs>
                <a:gs pos="100000">
                  <a:srgbClr val="CCFFFF"/>
                </a:gs>
              </a:gsLst>
              <a:lin ang="5400000" scaled="1"/>
            </a:gradFill>
            <a:ln w="9525" cmpd="sng">
              <a:solidFill>
                <a:srgbClr val="000000"/>
              </a:solidFill>
              <a:round/>
              <a:headEnd/>
              <a:tailEnd/>
            </a:ln>
            <a:effectLst>
              <a:outerShdw dist="35921" dir="2700000" algn="ctr" rotWithShape="0">
                <a:srgbClr val="808080"/>
              </a:outerShdw>
            </a:effectLst>
          </p:spPr>
          <p:txBody>
            <a:bodyPr/>
            <a:lstStyle/>
            <a:p>
              <a:pPr eaLnBrk="0" hangingPunct="0">
                <a:defRPr/>
              </a:pPr>
              <a:r>
                <a:rPr lang="en-US" sz="1400" b="1">
                  <a:latin typeface="Times New Roman" pitchFamily="18" charset="0"/>
                  <a:ea typeface="楷体_GB2312" pitchFamily="49" charset="-122"/>
                </a:rPr>
                <a:t>.Net/OOP</a:t>
              </a:r>
              <a:endParaRPr lang="zh-CN" altLang="en-US" sz="1400" b="1">
                <a:latin typeface="Times New Roman" pitchFamily="18" charset="0"/>
                <a:ea typeface="楷体_GB2312" pitchFamily="49" charset="-122"/>
              </a:endParaRPr>
            </a:p>
          </p:txBody>
        </p:sp>
        <p:sp>
          <p:nvSpPr>
            <p:cNvPr id="62502" name="Line 32"/>
            <p:cNvSpPr>
              <a:spLocks noChangeShapeType="1"/>
            </p:cNvSpPr>
            <p:nvPr/>
          </p:nvSpPr>
          <p:spPr bwMode="auto">
            <a:xfrm>
              <a:off x="3266" y="499"/>
              <a:ext cx="0" cy="136"/>
            </a:xfrm>
            <a:prstGeom prst="line">
              <a:avLst/>
            </a:prstGeom>
            <a:noFill/>
            <a:ln w="9525">
              <a:solidFill>
                <a:srgbClr val="000000"/>
              </a:solidFill>
              <a:round/>
              <a:headEnd/>
              <a:tailEnd type="triangle" w="med" len="med"/>
            </a:ln>
          </p:spPr>
          <p:txBody>
            <a:bodyPr/>
            <a:lstStyle/>
            <a:p>
              <a:endParaRPr lang="zh-CN" altLang="en-US"/>
            </a:p>
          </p:txBody>
        </p:sp>
        <p:sp>
          <p:nvSpPr>
            <p:cNvPr id="62503" name="Line 33"/>
            <p:cNvSpPr>
              <a:spLocks noChangeShapeType="1"/>
            </p:cNvSpPr>
            <p:nvPr/>
          </p:nvSpPr>
          <p:spPr bwMode="auto">
            <a:xfrm>
              <a:off x="1951" y="499"/>
              <a:ext cx="0" cy="136"/>
            </a:xfrm>
            <a:prstGeom prst="line">
              <a:avLst/>
            </a:prstGeom>
            <a:noFill/>
            <a:ln w="9525">
              <a:solidFill>
                <a:schemeClr val="tx1"/>
              </a:solidFill>
              <a:round/>
              <a:headEnd/>
              <a:tailEnd type="triangle" w="med" len="med"/>
            </a:ln>
          </p:spPr>
          <p:txBody>
            <a:bodyPr>
              <a:spAutoFit/>
            </a:bodyPr>
            <a:lstStyle/>
            <a:p>
              <a:endParaRPr lang="zh-CN" altLang="en-US"/>
            </a:p>
          </p:txBody>
        </p:sp>
        <p:sp>
          <p:nvSpPr>
            <p:cNvPr id="62504" name="Line 34"/>
            <p:cNvSpPr>
              <a:spLocks noChangeShapeType="1"/>
            </p:cNvSpPr>
            <p:nvPr/>
          </p:nvSpPr>
          <p:spPr bwMode="auto">
            <a:xfrm>
              <a:off x="4445" y="499"/>
              <a:ext cx="0" cy="136"/>
            </a:xfrm>
            <a:prstGeom prst="line">
              <a:avLst/>
            </a:prstGeom>
            <a:noFill/>
            <a:ln w="9525">
              <a:solidFill>
                <a:srgbClr val="000000"/>
              </a:solidFill>
              <a:round/>
              <a:headEnd/>
              <a:tailEnd type="triangle" w="med" len="med"/>
            </a:ln>
          </p:spPr>
          <p:txBody>
            <a:bodyPr/>
            <a:lstStyle/>
            <a:p>
              <a:endParaRPr lang="zh-CN" altLang="en-US"/>
            </a:p>
          </p:txBody>
        </p:sp>
        <p:sp>
          <p:nvSpPr>
            <p:cNvPr id="12323" name="AutoShape 35"/>
            <p:cNvSpPr>
              <a:spLocks noChangeArrowheads="1"/>
            </p:cNvSpPr>
            <p:nvPr/>
          </p:nvSpPr>
          <p:spPr bwMode="auto">
            <a:xfrm>
              <a:off x="2767" y="635"/>
              <a:ext cx="1089" cy="182"/>
            </a:xfrm>
            <a:prstGeom prst="roundRect">
              <a:avLst>
                <a:gd name="adj" fmla="val 16667"/>
              </a:avLst>
            </a:prstGeom>
            <a:gradFill rotWithShape="0">
              <a:gsLst>
                <a:gs pos="0">
                  <a:srgbClr val="FFFFFF"/>
                </a:gs>
                <a:gs pos="100000">
                  <a:srgbClr val="CCFFFF"/>
                </a:gs>
              </a:gsLst>
              <a:lin ang="5400000" scaled="1"/>
            </a:gradFill>
            <a:ln w="9525" cmpd="sng">
              <a:solidFill>
                <a:srgbClr val="000000"/>
              </a:solidFill>
              <a:round/>
              <a:headEnd/>
              <a:tailEnd/>
            </a:ln>
            <a:effectLst>
              <a:outerShdw dist="35921" dir="2700000" algn="ctr" rotWithShape="0">
                <a:srgbClr val="808080"/>
              </a:outerShdw>
            </a:effectLst>
          </p:spPr>
          <p:txBody>
            <a:bodyPr/>
            <a:lstStyle/>
            <a:p>
              <a:pPr eaLnBrk="0" hangingPunct="0">
                <a:defRPr/>
              </a:pPr>
              <a:r>
                <a:rPr lang="en-US" sz="1400" b="1">
                  <a:latin typeface="Times New Roman" pitchFamily="18" charset="0"/>
                  <a:ea typeface="楷体_GB2312" pitchFamily="49" charset="-122"/>
                </a:rPr>
                <a:t>JSP</a:t>
              </a:r>
            </a:p>
          </p:txBody>
        </p:sp>
        <p:sp>
          <p:nvSpPr>
            <p:cNvPr id="62506" name="Line 36"/>
            <p:cNvSpPr>
              <a:spLocks noChangeShapeType="1"/>
            </p:cNvSpPr>
            <p:nvPr/>
          </p:nvSpPr>
          <p:spPr bwMode="auto">
            <a:xfrm flipV="1">
              <a:off x="3856" y="726"/>
              <a:ext cx="136" cy="0"/>
            </a:xfrm>
            <a:prstGeom prst="line">
              <a:avLst/>
            </a:prstGeom>
            <a:noFill/>
            <a:ln w="9525">
              <a:solidFill>
                <a:srgbClr val="000000"/>
              </a:solidFill>
              <a:round/>
              <a:headEnd/>
              <a:tailEnd type="triangle" w="med" len="med"/>
            </a:ln>
          </p:spPr>
          <p:txBody>
            <a:bodyPr/>
            <a:lstStyle/>
            <a:p>
              <a:endParaRPr lang="zh-CN" altLang="en-US"/>
            </a:p>
          </p:txBody>
        </p:sp>
      </p:grpSp>
      <p:sp>
        <p:nvSpPr>
          <p:cNvPr id="12325" name="Line 37"/>
          <p:cNvSpPr>
            <a:spLocks noChangeShapeType="1"/>
          </p:cNvSpPr>
          <p:nvPr/>
        </p:nvSpPr>
        <p:spPr bwMode="auto">
          <a:xfrm>
            <a:off x="8318500" y="3663950"/>
            <a:ext cx="0" cy="936625"/>
          </a:xfrm>
          <a:prstGeom prst="line">
            <a:avLst/>
          </a:prstGeom>
          <a:noFill/>
          <a:ln w="9525">
            <a:solidFill>
              <a:schemeClr val="tx1"/>
            </a:solidFill>
            <a:round/>
            <a:headEnd/>
            <a:tailEnd type="triangle" w="med" len="med"/>
          </a:ln>
        </p:spPr>
        <p:txBody>
          <a:bodyPr>
            <a:spAutoFit/>
          </a:bodyPr>
          <a:lstStyle/>
          <a:p>
            <a:endParaRPr lang="zh-CN" altLang="en-US"/>
          </a:p>
        </p:txBody>
      </p:sp>
      <p:grpSp>
        <p:nvGrpSpPr>
          <p:cNvPr id="4" name="Group 38"/>
          <p:cNvGrpSpPr>
            <a:grpSpLocks/>
          </p:cNvGrpSpPr>
          <p:nvPr/>
        </p:nvGrpSpPr>
        <p:grpSpPr bwMode="auto">
          <a:xfrm>
            <a:off x="468313" y="3663950"/>
            <a:ext cx="8748712" cy="2305050"/>
            <a:chOff x="0" y="0"/>
            <a:chExt cx="5511" cy="1452"/>
          </a:xfrm>
        </p:grpSpPr>
        <p:sp>
          <p:nvSpPr>
            <p:cNvPr id="62472" name="Text Box 39"/>
            <p:cNvSpPr txBox="1">
              <a:spLocks noChangeArrowheads="1"/>
            </p:cNvSpPr>
            <p:nvPr/>
          </p:nvSpPr>
          <p:spPr bwMode="auto">
            <a:xfrm>
              <a:off x="0" y="487"/>
              <a:ext cx="5125" cy="965"/>
            </a:xfrm>
            <a:prstGeom prst="rect">
              <a:avLst/>
            </a:prstGeom>
            <a:noFill/>
            <a:ln w="6350">
              <a:solidFill>
                <a:srgbClr val="000000"/>
              </a:solidFill>
              <a:prstDash val="dash"/>
              <a:miter lim="800000"/>
              <a:headEnd/>
              <a:tailEnd/>
            </a:ln>
          </p:spPr>
          <p:txBody>
            <a:bodyPr/>
            <a:lstStyle/>
            <a:p>
              <a:pPr eaLnBrk="0" hangingPunct="0"/>
              <a:endParaRPr lang="zh-CN" altLang="zh-CN" b="1">
                <a:latin typeface="Times New Roman" pitchFamily="18" charset="0"/>
                <a:ea typeface="楷体_GB2312"/>
                <a:cs typeface="楷体_GB2312"/>
              </a:endParaRPr>
            </a:p>
          </p:txBody>
        </p:sp>
        <p:sp>
          <p:nvSpPr>
            <p:cNvPr id="12328" name="AutoShape 40"/>
            <p:cNvSpPr>
              <a:spLocks noChangeArrowheads="1"/>
            </p:cNvSpPr>
            <p:nvPr/>
          </p:nvSpPr>
          <p:spPr bwMode="auto">
            <a:xfrm>
              <a:off x="182" y="862"/>
              <a:ext cx="2313" cy="181"/>
            </a:xfrm>
            <a:prstGeom prst="roundRect">
              <a:avLst>
                <a:gd name="adj" fmla="val 16667"/>
              </a:avLst>
            </a:prstGeom>
            <a:gradFill rotWithShape="0">
              <a:gsLst>
                <a:gs pos="0">
                  <a:srgbClr val="FFFF99"/>
                </a:gs>
                <a:gs pos="100000">
                  <a:srgbClr val="FFFF99">
                    <a:gamma/>
                    <a:shade val="46275"/>
                    <a:invGamma/>
                  </a:srgbClr>
                </a:gs>
              </a:gsLst>
              <a:lin ang="5400000" scaled="1"/>
            </a:gradFill>
            <a:ln w="9525" cmpd="sng">
              <a:solidFill>
                <a:srgbClr val="000000"/>
              </a:solidFill>
              <a:round/>
              <a:headEnd/>
              <a:tailEnd/>
            </a:ln>
            <a:effectLst>
              <a:outerShdw dist="35921" dir="2700000" algn="ctr" rotWithShape="0">
                <a:srgbClr val="808080"/>
              </a:outerShdw>
            </a:effectLst>
          </p:spPr>
          <p:txBody>
            <a:bodyPr/>
            <a:lstStyle/>
            <a:p>
              <a:pPr eaLnBrk="0" hangingPunct="0">
                <a:defRPr/>
              </a:pPr>
              <a:r>
                <a:rPr lang="en-US" sz="1400" b="1">
                  <a:latin typeface="Times New Roman" pitchFamily="18" charset="0"/>
                  <a:ea typeface="楷体_GB2312" pitchFamily="49" charset="-122"/>
                </a:rPr>
                <a:t>Ajax/Web Service</a:t>
              </a:r>
            </a:p>
          </p:txBody>
        </p:sp>
        <p:sp>
          <p:nvSpPr>
            <p:cNvPr id="12329" name="AutoShape 41"/>
            <p:cNvSpPr>
              <a:spLocks noChangeArrowheads="1"/>
            </p:cNvSpPr>
            <p:nvPr/>
          </p:nvSpPr>
          <p:spPr bwMode="auto">
            <a:xfrm>
              <a:off x="2722" y="590"/>
              <a:ext cx="2313" cy="181"/>
            </a:xfrm>
            <a:prstGeom prst="roundRect">
              <a:avLst>
                <a:gd name="adj" fmla="val 16667"/>
              </a:avLst>
            </a:prstGeom>
            <a:gradFill rotWithShape="0">
              <a:gsLst>
                <a:gs pos="0">
                  <a:srgbClr val="FFFF99"/>
                </a:gs>
                <a:gs pos="100000">
                  <a:srgbClr val="FFFF99">
                    <a:gamma/>
                    <a:shade val="46275"/>
                    <a:invGamma/>
                  </a:srgbClr>
                </a:gs>
              </a:gsLst>
              <a:lin ang="5400000" scaled="1"/>
            </a:gradFill>
            <a:ln w="9525" cmpd="sng">
              <a:solidFill>
                <a:srgbClr val="000000"/>
              </a:solidFill>
              <a:round/>
              <a:headEnd/>
              <a:tailEnd/>
            </a:ln>
            <a:effectLst>
              <a:outerShdw dist="35921" dir="2700000" algn="ctr" rotWithShape="0">
                <a:srgbClr val="808080"/>
              </a:outerShdw>
            </a:effectLst>
          </p:spPr>
          <p:txBody>
            <a:bodyPr/>
            <a:lstStyle/>
            <a:p>
              <a:pPr eaLnBrk="0" hangingPunct="0">
                <a:defRPr/>
              </a:pPr>
              <a:r>
                <a:rPr lang="en-US" sz="1400" b="1">
                  <a:latin typeface="Times New Roman" pitchFamily="18" charset="0"/>
                  <a:ea typeface="楷体_GB2312" pitchFamily="49" charset="-122"/>
                </a:rPr>
                <a:t>JSP/Servlet/JavaBean/Web Service</a:t>
              </a:r>
            </a:p>
          </p:txBody>
        </p:sp>
        <p:sp>
          <p:nvSpPr>
            <p:cNvPr id="62475" name="Line 42"/>
            <p:cNvSpPr>
              <a:spLocks noChangeShapeType="1"/>
            </p:cNvSpPr>
            <p:nvPr/>
          </p:nvSpPr>
          <p:spPr bwMode="auto">
            <a:xfrm>
              <a:off x="3266" y="771"/>
              <a:ext cx="0" cy="91"/>
            </a:xfrm>
            <a:prstGeom prst="line">
              <a:avLst/>
            </a:prstGeom>
            <a:noFill/>
            <a:ln w="9525">
              <a:solidFill>
                <a:srgbClr val="000000"/>
              </a:solidFill>
              <a:round/>
              <a:headEnd/>
              <a:tailEnd type="triangle" w="med" len="med"/>
            </a:ln>
          </p:spPr>
          <p:txBody>
            <a:bodyPr/>
            <a:lstStyle/>
            <a:p>
              <a:endParaRPr lang="zh-CN" altLang="en-US"/>
            </a:p>
          </p:txBody>
        </p:sp>
        <p:sp>
          <p:nvSpPr>
            <p:cNvPr id="62476" name="Text Box 43"/>
            <p:cNvSpPr txBox="1">
              <a:spLocks noChangeArrowheads="1"/>
            </p:cNvSpPr>
            <p:nvPr/>
          </p:nvSpPr>
          <p:spPr bwMode="auto">
            <a:xfrm>
              <a:off x="5063" y="545"/>
              <a:ext cx="448" cy="136"/>
            </a:xfrm>
            <a:prstGeom prst="rect">
              <a:avLst/>
            </a:prstGeom>
            <a:noFill/>
            <a:ln w="9525">
              <a:noFill/>
              <a:miter lim="800000"/>
              <a:headEnd/>
              <a:tailEnd/>
            </a:ln>
          </p:spPr>
          <p:txBody>
            <a:bodyPr/>
            <a:lstStyle/>
            <a:p>
              <a:pPr eaLnBrk="0" hangingPunct="0"/>
              <a:endParaRPr lang="en-US" altLang="zh-CN" sz="1000" b="1">
                <a:ea typeface="楷体_GB2312"/>
                <a:cs typeface="楷体_GB2312"/>
              </a:endParaRPr>
            </a:p>
          </p:txBody>
        </p:sp>
        <p:sp>
          <p:nvSpPr>
            <p:cNvPr id="12332" name="AutoShape 44"/>
            <p:cNvSpPr>
              <a:spLocks noChangeArrowheads="1"/>
            </p:cNvSpPr>
            <p:nvPr/>
          </p:nvSpPr>
          <p:spPr bwMode="auto">
            <a:xfrm>
              <a:off x="2722" y="862"/>
              <a:ext cx="2313" cy="182"/>
            </a:xfrm>
            <a:prstGeom prst="roundRect">
              <a:avLst>
                <a:gd name="adj" fmla="val 16667"/>
              </a:avLst>
            </a:prstGeom>
            <a:gradFill rotWithShape="0">
              <a:gsLst>
                <a:gs pos="0">
                  <a:srgbClr val="FFFF99"/>
                </a:gs>
                <a:gs pos="100000">
                  <a:srgbClr val="FFFF99">
                    <a:gamma/>
                    <a:shade val="46275"/>
                    <a:invGamma/>
                  </a:srgbClr>
                </a:gs>
              </a:gsLst>
              <a:lin ang="5400000" scaled="1"/>
            </a:gradFill>
            <a:ln w="9525" cmpd="sng">
              <a:solidFill>
                <a:srgbClr val="000000"/>
              </a:solidFill>
              <a:round/>
              <a:headEnd/>
              <a:tailEnd/>
            </a:ln>
            <a:effectLst>
              <a:outerShdw dist="35921" dir="2700000" algn="ctr" rotWithShape="0">
                <a:srgbClr val="808080"/>
              </a:outerShdw>
            </a:effectLst>
          </p:spPr>
          <p:txBody>
            <a:bodyPr/>
            <a:lstStyle/>
            <a:p>
              <a:pPr eaLnBrk="0" hangingPunct="0">
                <a:defRPr/>
              </a:pPr>
              <a:r>
                <a:rPr lang="en-US" sz="1400" b="1">
                  <a:latin typeface="Times New Roman" pitchFamily="18" charset="0"/>
                  <a:ea typeface="楷体_GB2312" pitchFamily="49" charset="-122"/>
                </a:rPr>
                <a:t>Struts/Hibernate/Spring/Ajax</a:t>
              </a:r>
            </a:p>
          </p:txBody>
        </p:sp>
        <p:sp>
          <p:nvSpPr>
            <p:cNvPr id="12333" name="AutoShape 45"/>
            <p:cNvSpPr>
              <a:spLocks noChangeArrowheads="1"/>
            </p:cNvSpPr>
            <p:nvPr/>
          </p:nvSpPr>
          <p:spPr bwMode="auto">
            <a:xfrm>
              <a:off x="182" y="590"/>
              <a:ext cx="2313" cy="181"/>
            </a:xfrm>
            <a:prstGeom prst="roundRect">
              <a:avLst>
                <a:gd name="adj" fmla="val 16667"/>
              </a:avLst>
            </a:prstGeom>
            <a:gradFill rotWithShape="0">
              <a:gsLst>
                <a:gs pos="0">
                  <a:srgbClr val="FFFF99"/>
                </a:gs>
                <a:gs pos="100000">
                  <a:srgbClr val="FFFF99">
                    <a:gamma/>
                    <a:shade val="46275"/>
                    <a:invGamma/>
                  </a:srgbClr>
                </a:gs>
              </a:gsLst>
              <a:lin ang="5400000" scaled="1"/>
            </a:gradFill>
            <a:ln w="9525" cmpd="sng">
              <a:solidFill>
                <a:srgbClr val="000000"/>
              </a:solidFill>
              <a:round/>
              <a:headEnd/>
              <a:tailEnd/>
            </a:ln>
            <a:effectLst>
              <a:outerShdw dist="35921" dir="2700000" algn="ctr" rotWithShape="0">
                <a:srgbClr val="808080"/>
              </a:outerShdw>
            </a:effectLst>
          </p:spPr>
          <p:txBody>
            <a:bodyPr/>
            <a:lstStyle/>
            <a:p>
              <a:pPr eaLnBrk="0" hangingPunct="0">
                <a:defRPr/>
              </a:pPr>
              <a:r>
                <a:rPr lang="en-US" sz="1400" b="1">
                  <a:latin typeface="Times New Roman" pitchFamily="18" charset="0"/>
                  <a:ea typeface="楷体_GB2312" pitchFamily="49" charset="-122"/>
                </a:rPr>
                <a:t>ASP.Net</a:t>
              </a:r>
            </a:p>
          </p:txBody>
        </p:sp>
        <p:sp>
          <p:nvSpPr>
            <p:cNvPr id="62479" name="Line 46"/>
            <p:cNvSpPr>
              <a:spLocks noChangeShapeType="1"/>
            </p:cNvSpPr>
            <p:nvPr/>
          </p:nvSpPr>
          <p:spPr bwMode="auto">
            <a:xfrm>
              <a:off x="1951" y="771"/>
              <a:ext cx="0" cy="91"/>
            </a:xfrm>
            <a:prstGeom prst="line">
              <a:avLst/>
            </a:prstGeom>
            <a:noFill/>
            <a:ln w="9525">
              <a:solidFill>
                <a:schemeClr val="tx1"/>
              </a:solidFill>
              <a:round/>
              <a:headEnd/>
              <a:tailEnd type="triangle" w="med" len="med"/>
            </a:ln>
          </p:spPr>
          <p:txBody>
            <a:bodyPr>
              <a:spAutoFit/>
            </a:bodyPr>
            <a:lstStyle/>
            <a:p>
              <a:endParaRPr lang="zh-CN" altLang="en-US"/>
            </a:p>
          </p:txBody>
        </p:sp>
        <p:sp>
          <p:nvSpPr>
            <p:cNvPr id="12335" name="AutoShape 47"/>
            <p:cNvSpPr>
              <a:spLocks noChangeArrowheads="1"/>
            </p:cNvSpPr>
            <p:nvPr/>
          </p:nvSpPr>
          <p:spPr bwMode="auto">
            <a:xfrm>
              <a:off x="182" y="1134"/>
              <a:ext cx="1089" cy="181"/>
            </a:xfrm>
            <a:prstGeom prst="roundRect">
              <a:avLst>
                <a:gd name="adj" fmla="val 16667"/>
              </a:avLst>
            </a:prstGeom>
            <a:gradFill rotWithShape="0">
              <a:gsLst>
                <a:gs pos="0">
                  <a:srgbClr val="FFFF99"/>
                </a:gs>
                <a:gs pos="100000">
                  <a:srgbClr val="FFFF99">
                    <a:gamma/>
                    <a:shade val="46275"/>
                    <a:invGamma/>
                  </a:srgbClr>
                </a:gs>
              </a:gsLst>
              <a:lin ang="5400000" scaled="1"/>
            </a:gradFill>
            <a:ln w="9525" cmpd="sng">
              <a:solidFill>
                <a:srgbClr val="000000"/>
              </a:solidFill>
              <a:round/>
              <a:headEnd/>
              <a:tailEnd/>
            </a:ln>
            <a:effectLst>
              <a:outerShdw dist="35921" dir="2700000" algn="ctr" rotWithShape="0">
                <a:srgbClr val="808080"/>
              </a:outerShdw>
            </a:effectLst>
          </p:spPr>
          <p:txBody>
            <a:bodyPr/>
            <a:lstStyle/>
            <a:p>
              <a:pPr eaLnBrk="0" hangingPunct="0">
                <a:defRPr/>
              </a:pPr>
              <a:r>
                <a:rPr lang="en-US" sz="1400" b="1">
                  <a:latin typeface="Times New Roman" pitchFamily="18" charset="0"/>
                  <a:ea typeface="楷体_GB2312" pitchFamily="49" charset="-122"/>
                </a:rPr>
                <a:t>NTC</a:t>
              </a:r>
            </a:p>
          </p:txBody>
        </p:sp>
        <p:sp>
          <p:nvSpPr>
            <p:cNvPr id="12336" name="AutoShape 48"/>
            <p:cNvSpPr>
              <a:spLocks noChangeArrowheads="1"/>
            </p:cNvSpPr>
            <p:nvPr/>
          </p:nvSpPr>
          <p:spPr bwMode="auto">
            <a:xfrm>
              <a:off x="1407" y="1134"/>
              <a:ext cx="2358" cy="181"/>
            </a:xfrm>
            <a:prstGeom prst="roundRect">
              <a:avLst>
                <a:gd name="adj" fmla="val 16667"/>
              </a:avLst>
            </a:prstGeom>
            <a:gradFill rotWithShape="0">
              <a:gsLst>
                <a:gs pos="0">
                  <a:srgbClr val="FFFF99"/>
                </a:gs>
                <a:gs pos="100000">
                  <a:srgbClr val="FFFF99">
                    <a:gamma/>
                    <a:shade val="46275"/>
                    <a:invGamma/>
                  </a:srgbClr>
                </a:gs>
              </a:gsLst>
              <a:lin ang="5400000" scaled="1"/>
            </a:gradFill>
            <a:ln w="9525" cmpd="sng">
              <a:solidFill>
                <a:srgbClr val="000000"/>
              </a:solidFill>
              <a:round/>
              <a:headEnd/>
              <a:tailEnd/>
            </a:ln>
            <a:effectLst>
              <a:outerShdw dist="35921" dir="2700000" algn="ctr" rotWithShape="0">
                <a:srgbClr val="808080"/>
              </a:outerShdw>
            </a:effectLst>
          </p:spPr>
          <p:txBody>
            <a:bodyPr/>
            <a:lstStyle/>
            <a:p>
              <a:pPr eaLnBrk="0" hangingPunct="0">
                <a:defRPr/>
              </a:pPr>
              <a:r>
                <a:rPr lang="en-US" sz="1400" b="1">
                  <a:latin typeface="Times New Roman" pitchFamily="18" charset="0"/>
                  <a:ea typeface="楷体_GB2312" pitchFamily="49" charset="-122"/>
                </a:rPr>
                <a:t>Project3: Net/Java HR/CRM/OA/B2C B/S</a:t>
              </a:r>
            </a:p>
          </p:txBody>
        </p:sp>
        <p:sp>
          <p:nvSpPr>
            <p:cNvPr id="62482" name="Line 49"/>
            <p:cNvSpPr>
              <a:spLocks noChangeShapeType="1"/>
            </p:cNvSpPr>
            <p:nvPr/>
          </p:nvSpPr>
          <p:spPr bwMode="auto">
            <a:xfrm flipH="1">
              <a:off x="1951" y="454"/>
              <a:ext cx="2994" cy="0"/>
            </a:xfrm>
            <a:prstGeom prst="line">
              <a:avLst/>
            </a:prstGeom>
            <a:noFill/>
            <a:ln w="9525">
              <a:solidFill>
                <a:schemeClr val="tx1"/>
              </a:solidFill>
              <a:round/>
              <a:headEnd/>
              <a:tailEnd/>
            </a:ln>
          </p:spPr>
          <p:txBody>
            <a:bodyPr>
              <a:spAutoFit/>
            </a:bodyPr>
            <a:lstStyle/>
            <a:p>
              <a:endParaRPr lang="zh-CN" altLang="en-US"/>
            </a:p>
          </p:txBody>
        </p:sp>
        <p:sp>
          <p:nvSpPr>
            <p:cNvPr id="62483" name="Line 50"/>
            <p:cNvSpPr>
              <a:spLocks noChangeShapeType="1"/>
            </p:cNvSpPr>
            <p:nvPr/>
          </p:nvSpPr>
          <p:spPr bwMode="auto">
            <a:xfrm>
              <a:off x="681" y="0"/>
              <a:ext cx="0" cy="590"/>
            </a:xfrm>
            <a:prstGeom prst="line">
              <a:avLst/>
            </a:prstGeom>
            <a:noFill/>
            <a:ln w="9525">
              <a:solidFill>
                <a:schemeClr val="tx1"/>
              </a:solidFill>
              <a:round/>
              <a:headEnd/>
              <a:tailEnd type="triangle" w="med" len="med"/>
            </a:ln>
          </p:spPr>
          <p:txBody>
            <a:bodyPr>
              <a:spAutoFit/>
            </a:bodyPr>
            <a:lstStyle/>
            <a:p>
              <a:endParaRPr lang="zh-CN" altLang="en-US"/>
            </a:p>
          </p:txBody>
        </p:sp>
        <p:sp>
          <p:nvSpPr>
            <p:cNvPr id="62484" name="Line 51"/>
            <p:cNvSpPr>
              <a:spLocks noChangeShapeType="1"/>
            </p:cNvSpPr>
            <p:nvPr/>
          </p:nvSpPr>
          <p:spPr bwMode="auto">
            <a:xfrm>
              <a:off x="681" y="454"/>
              <a:ext cx="1270" cy="0"/>
            </a:xfrm>
            <a:prstGeom prst="line">
              <a:avLst/>
            </a:prstGeom>
            <a:noFill/>
            <a:ln w="9525">
              <a:solidFill>
                <a:schemeClr val="tx1"/>
              </a:solidFill>
              <a:round/>
              <a:headEnd/>
              <a:tailEnd/>
            </a:ln>
          </p:spPr>
          <p:txBody>
            <a:bodyPr>
              <a:spAutoFit/>
            </a:bodyPr>
            <a:lstStyle/>
            <a:p>
              <a:endParaRPr lang="zh-CN" altLang="en-US"/>
            </a:p>
          </p:txBody>
        </p:sp>
        <p:sp>
          <p:nvSpPr>
            <p:cNvPr id="62485" name="Line 52"/>
            <p:cNvSpPr>
              <a:spLocks noChangeShapeType="1"/>
            </p:cNvSpPr>
            <p:nvPr/>
          </p:nvSpPr>
          <p:spPr bwMode="auto">
            <a:xfrm>
              <a:off x="1951" y="318"/>
              <a:ext cx="0" cy="272"/>
            </a:xfrm>
            <a:prstGeom prst="line">
              <a:avLst/>
            </a:prstGeom>
            <a:noFill/>
            <a:ln w="9525">
              <a:solidFill>
                <a:schemeClr val="tx1"/>
              </a:solidFill>
              <a:round/>
              <a:headEnd/>
              <a:tailEnd type="triangle" w="med" len="med"/>
            </a:ln>
          </p:spPr>
          <p:txBody>
            <a:bodyPr>
              <a:spAutoFit/>
            </a:bodyPr>
            <a:lstStyle/>
            <a:p>
              <a:endParaRPr lang="zh-CN" altLang="en-US"/>
            </a:p>
          </p:txBody>
        </p:sp>
        <p:sp>
          <p:nvSpPr>
            <p:cNvPr id="12341" name="AutoShape 53"/>
            <p:cNvSpPr>
              <a:spLocks noChangeArrowheads="1"/>
            </p:cNvSpPr>
            <p:nvPr/>
          </p:nvSpPr>
          <p:spPr bwMode="auto">
            <a:xfrm>
              <a:off x="3856" y="1134"/>
              <a:ext cx="1179" cy="181"/>
            </a:xfrm>
            <a:prstGeom prst="roundRect">
              <a:avLst>
                <a:gd name="adj" fmla="val 16667"/>
              </a:avLst>
            </a:prstGeom>
            <a:gradFill rotWithShape="0">
              <a:gsLst>
                <a:gs pos="0">
                  <a:srgbClr val="66CCFF">
                    <a:gamma/>
                    <a:shade val="46275"/>
                    <a:invGamma/>
                  </a:srgbClr>
                </a:gs>
                <a:gs pos="100000">
                  <a:srgbClr val="66CCFF"/>
                </a:gs>
              </a:gsLst>
              <a:lin ang="5400000" scaled="1"/>
            </a:gradFill>
            <a:ln w="9525" cmpd="sng">
              <a:solidFill>
                <a:srgbClr val="000000"/>
              </a:solidFill>
              <a:round/>
              <a:headEnd/>
              <a:tailEnd/>
            </a:ln>
            <a:effectLst>
              <a:outerShdw dist="35921" dir="2700000" algn="ctr" rotWithShape="0">
                <a:srgbClr val="808080"/>
              </a:outerShdw>
            </a:effectLst>
          </p:spPr>
          <p:txBody>
            <a:bodyPr/>
            <a:lstStyle/>
            <a:p>
              <a:pPr eaLnBrk="0" hangingPunct="0">
                <a:defRPr/>
              </a:pPr>
              <a:r>
                <a:rPr lang="zh-CN" sz="1400" b="1">
                  <a:latin typeface="Times New Roman" pitchFamily="18" charset="0"/>
                  <a:ea typeface="黑体" pitchFamily="2" charset="-122"/>
                </a:rPr>
                <a:t>行业手册</a:t>
              </a:r>
            </a:p>
          </p:txBody>
        </p:sp>
        <p:sp>
          <p:nvSpPr>
            <p:cNvPr id="62487" name="Line 54"/>
            <p:cNvSpPr>
              <a:spLocks noChangeShapeType="1"/>
            </p:cNvSpPr>
            <p:nvPr/>
          </p:nvSpPr>
          <p:spPr bwMode="auto">
            <a:xfrm>
              <a:off x="1951" y="1043"/>
              <a:ext cx="0" cy="91"/>
            </a:xfrm>
            <a:prstGeom prst="line">
              <a:avLst/>
            </a:prstGeom>
            <a:noFill/>
            <a:ln w="9525">
              <a:solidFill>
                <a:schemeClr val="tx1"/>
              </a:solidFill>
              <a:round/>
              <a:headEnd/>
              <a:tailEnd type="triangle" w="med" len="med"/>
            </a:ln>
          </p:spPr>
          <p:txBody>
            <a:bodyPr>
              <a:spAutoFit/>
            </a:bodyPr>
            <a:lstStyle/>
            <a:p>
              <a:endParaRPr lang="zh-CN" altLang="en-US"/>
            </a:p>
          </p:txBody>
        </p:sp>
        <p:sp>
          <p:nvSpPr>
            <p:cNvPr id="62488" name="Line 55"/>
            <p:cNvSpPr>
              <a:spLocks noChangeShapeType="1"/>
            </p:cNvSpPr>
            <p:nvPr/>
          </p:nvSpPr>
          <p:spPr bwMode="auto">
            <a:xfrm>
              <a:off x="3266" y="1043"/>
              <a:ext cx="0" cy="91"/>
            </a:xfrm>
            <a:prstGeom prst="line">
              <a:avLst/>
            </a:prstGeom>
            <a:noFill/>
            <a:ln w="9525">
              <a:solidFill>
                <a:schemeClr val="tx1"/>
              </a:solidFill>
              <a:round/>
              <a:headEnd/>
              <a:tailEnd type="triangle" w="med" len="med"/>
            </a:ln>
          </p:spPr>
          <p:txBody>
            <a:bodyPr>
              <a:spAutoFit/>
            </a:bodyPr>
            <a:lstStyle/>
            <a:p>
              <a:endParaRPr lang="zh-CN" altLang="en-US"/>
            </a:p>
          </p:txBody>
        </p:sp>
        <p:sp>
          <p:nvSpPr>
            <p:cNvPr id="62489" name="Line 56"/>
            <p:cNvSpPr>
              <a:spLocks noChangeShapeType="1"/>
            </p:cNvSpPr>
            <p:nvPr/>
          </p:nvSpPr>
          <p:spPr bwMode="auto">
            <a:xfrm>
              <a:off x="3266" y="318"/>
              <a:ext cx="0" cy="272"/>
            </a:xfrm>
            <a:prstGeom prst="line">
              <a:avLst/>
            </a:prstGeom>
            <a:noFill/>
            <a:ln w="9525">
              <a:solidFill>
                <a:srgbClr val="000000"/>
              </a:solidFill>
              <a:round/>
              <a:headEnd/>
              <a:tailEnd type="triangle" w="med" len="med"/>
            </a:ln>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To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To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lide(fromTop)">
                                      <p:cBhvr>
                                        <p:cTn id="17" dur="500"/>
                                        <p:tgtEl>
                                          <p:spTgt spid="4"/>
                                        </p:tgtEl>
                                      </p:cBhvr>
                                    </p:animEffect>
                                  </p:childTnLst>
                                </p:cTn>
                              </p:par>
                              <p:par>
                                <p:cTn id="18" presetID="12" presetClass="entr" presetSubtype="1" fill="hold" grpId="0" nodeType="withEffect">
                                  <p:stCondLst>
                                    <p:cond delay="0"/>
                                  </p:stCondLst>
                                  <p:childTnLst>
                                    <p:set>
                                      <p:cBhvr>
                                        <p:cTn id="19" dur="1" fill="hold">
                                          <p:stCondLst>
                                            <p:cond delay="0"/>
                                          </p:stCondLst>
                                        </p:cTn>
                                        <p:tgtEl>
                                          <p:spTgt spid="12325"/>
                                        </p:tgtEl>
                                        <p:attrNameLst>
                                          <p:attrName>style.visibility</p:attrName>
                                        </p:attrNameLst>
                                      </p:cBhvr>
                                      <p:to>
                                        <p:strVal val="visible"/>
                                      </p:to>
                                    </p:set>
                                    <p:animEffect transition="in" filter="slide(fromTop)">
                                      <p:cBhvr>
                                        <p:cTn id="20" dur="500"/>
                                        <p:tgtEl>
                                          <p:spTgt spid="12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97E3C4B-2CA5-495E-959B-ACB2AA0D00D8}"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99F6BC65-2A02-4E05-8966-9A01F8F67ECE}" type="slidenum">
              <a:rPr lang="en-US" altLang="zh-CN"/>
              <a:pPr/>
              <a:t>4</a:t>
            </a:fld>
            <a:endParaRPr lang="en-US" altLang="zh-CN"/>
          </a:p>
        </p:txBody>
      </p:sp>
      <p:sp>
        <p:nvSpPr>
          <p:cNvPr id="18434" name="Rectangle 2"/>
          <p:cNvSpPr>
            <a:spLocks noGrp="1" noChangeArrowheads="1"/>
          </p:cNvSpPr>
          <p:nvPr>
            <p:ph type="title"/>
          </p:nvPr>
        </p:nvSpPr>
        <p:spPr/>
        <p:txBody>
          <a:bodyPr/>
          <a:lstStyle/>
          <a:p>
            <a:r>
              <a:rPr lang="en-US" altLang="zh-CN" dirty="0"/>
              <a:t>6.1 </a:t>
            </a:r>
            <a:r>
              <a:rPr lang="zh-CN" altLang="en-US" dirty="0"/>
              <a:t>编码概念</a:t>
            </a:r>
          </a:p>
        </p:txBody>
      </p:sp>
      <p:sp>
        <p:nvSpPr>
          <p:cNvPr id="18435" name="Rectangle 3"/>
          <p:cNvSpPr>
            <a:spLocks noGrp="1" noChangeArrowheads="1"/>
          </p:cNvSpPr>
          <p:nvPr>
            <p:ph type="body" idx="1"/>
          </p:nvPr>
        </p:nvSpPr>
        <p:spPr/>
        <p:txBody>
          <a:bodyPr/>
          <a:lstStyle/>
          <a:p>
            <a:r>
              <a:rPr lang="en-US" altLang="zh-CN" dirty="0">
                <a:solidFill>
                  <a:srgbClr val="CC0000"/>
                </a:solidFill>
              </a:rPr>
              <a:t>【㈠</a:t>
            </a:r>
            <a:r>
              <a:rPr lang="zh-CN" altLang="en-US" dirty="0">
                <a:solidFill>
                  <a:srgbClr val="CC0000"/>
                </a:solidFill>
              </a:rPr>
              <a:t>目标</a:t>
            </a:r>
            <a:r>
              <a:rPr lang="en-US" altLang="zh-CN" dirty="0">
                <a:solidFill>
                  <a:srgbClr val="CC0000"/>
                </a:solidFill>
              </a:rPr>
              <a:t>】</a:t>
            </a:r>
          </a:p>
          <a:p>
            <a:pPr lvl="1"/>
            <a:r>
              <a:rPr lang="zh-CN" altLang="en-US" dirty="0"/>
              <a:t>产生</a:t>
            </a:r>
            <a:r>
              <a:rPr lang="zh-CN" altLang="en-US" dirty="0">
                <a:solidFill>
                  <a:srgbClr val="CC0000"/>
                </a:solidFill>
              </a:rPr>
              <a:t>正确可靠</a:t>
            </a:r>
            <a:r>
              <a:rPr lang="zh-CN" altLang="en-US" dirty="0"/>
              <a:t>、</a:t>
            </a:r>
            <a:r>
              <a:rPr lang="zh-CN" altLang="en-US" dirty="0">
                <a:solidFill>
                  <a:srgbClr val="CC0000"/>
                </a:solidFill>
              </a:rPr>
              <a:t>简明清晰</a:t>
            </a:r>
            <a:r>
              <a:rPr lang="zh-CN" altLang="en-US" dirty="0"/>
              <a:t>、具有</a:t>
            </a:r>
            <a:r>
              <a:rPr lang="zh-CN" altLang="en-US" dirty="0">
                <a:solidFill>
                  <a:srgbClr val="CC0000"/>
                </a:solidFill>
              </a:rPr>
              <a:t>较高效率</a:t>
            </a:r>
            <a:r>
              <a:rPr lang="zh-CN" altLang="en-US" dirty="0"/>
              <a:t>的源程序。</a:t>
            </a:r>
          </a:p>
          <a:p>
            <a:r>
              <a:rPr lang="en-US" altLang="zh-CN" dirty="0">
                <a:solidFill>
                  <a:srgbClr val="CC0000"/>
                </a:solidFill>
              </a:rPr>
              <a:t>【</a:t>
            </a:r>
            <a:r>
              <a:rPr lang="zh-CN" altLang="en-US" dirty="0">
                <a:solidFill>
                  <a:srgbClr val="CC0000"/>
                </a:solidFill>
              </a:rPr>
              <a:t>说明</a:t>
            </a:r>
            <a:r>
              <a:rPr lang="en-US" altLang="zh-CN" dirty="0">
                <a:solidFill>
                  <a:srgbClr val="CC0000"/>
                </a:solidFill>
              </a:rPr>
              <a:t>】</a:t>
            </a:r>
            <a:endParaRPr lang="en-US" altLang="zh-CN" dirty="0"/>
          </a:p>
          <a:p>
            <a:pPr lvl="1"/>
            <a:r>
              <a:rPr lang="en-US" altLang="zh-CN" dirty="0"/>
              <a:t>⒈</a:t>
            </a:r>
            <a:r>
              <a:rPr lang="zh-CN" altLang="en-US" dirty="0"/>
              <a:t>源代码越是</a:t>
            </a:r>
            <a:r>
              <a:rPr lang="zh-CN" altLang="en-US" dirty="0">
                <a:solidFill>
                  <a:srgbClr val="3333CC"/>
                </a:solidFill>
              </a:rPr>
              <a:t>清楚和简明</a:t>
            </a:r>
            <a:r>
              <a:rPr lang="zh-CN" altLang="en-US" dirty="0"/>
              <a:t>，就越</a:t>
            </a:r>
            <a:r>
              <a:rPr lang="zh-CN" altLang="en-US" dirty="0">
                <a:solidFill>
                  <a:srgbClr val="3333CC"/>
                </a:solidFill>
              </a:rPr>
              <a:t>便于验证源代码和设计文档的一致性</a:t>
            </a:r>
            <a:r>
              <a:rPr lang="zh-CN" altLang="en-US" dirty="0"/>
              <a:t>，越</a:t>
            </a:r>
            <a:r>
              <a:rPr lang="zh-CN" altLang="en-US" dirty="0">
                <a:solidFill>
                  <a:srgbClr val="3333CC"/>
                </a:solidFill>
              </a:rPr>
              <a:t>容易对它进行测试和维护</a:t>
            </a:r>
            <a:r>
              <a:rPr lang="zh-CN" altLang="en-US" dirty="0"/>
              <a:t>；</a:t>
            </a:r>
          </a:p>
          <a:p>
            <a:pPr lvl="1"/>
            <a:r>
              <a:rPr lang="zh-CN" altLang="en-US" dirty="0"/>
              <a:t>⒉</a:t>
            </a:r>
            <a:r>
              <a:rPr lang="zh-CN" altLang="en-US" dirty="0">
                <a:solidFill>
                  <a:srgbClr val="3333CC"/>
                </a:solidFill>
              </a:rPr>
              <a:t>清晰和效率却常常会有矛盾</a:t>
            </a:r>
            <a:r>
              <a:rPr lang="zh-CN" altLang="en-US" dirty="0"/>
              <a:t>，清晰性好的程序一般效率较低，而要求效率高的程序往往清晰度不太好；</a:t>
            </a:r>
          </a:p>
          <a:p>
            <a:pPr lvl="1"/>
            <a:r>
              <a:rPr lang="zh-CN" altLang="en-US" dirty="0">
                <a:solidFill>
                  <a:srgbClr val="CC0000"/>
                </a:solidFill>
              </a:rPr>
              <a:t>⒊对于大多数模块，编码时应该把简明清晰放在第一位。</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strips(downRight)">
                                      <p:cBhvr>
                                        <p:cTn id="7" dur="500"/>
                                        <p:tgtEl>
                                          <p:spTgt spid="184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8435">
                                            <p:txEl>
                                              <p:pRg st="1" end="1"/>
                                            </p:txEl>
                                          </p:spTgt>
                                        </p:tgtEl>
                                        <p:attrNameLst>
                                          <p:attrName>style.visibility</p:attrName>
                                        </p:attrNameLst>
                                      </p:cBhvr>
                                      <p:to>
                                        <p:strVal val="visible"/>
                                      </p:to>
                                    </p:set>
                                    <p:animEffect transition="in" filter="strips(downRight)">
                                      <p:cBhvr>
                                        <p:cTn id="12" dur="500"/>
                                        <p:tgtEl>
                                          <p:spTgt spid="184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8435">
                                            <p:txEl>
                                              <p:pRg st="2" end="2"/>
                                            </p:txEl>
                                          </p:spTgt>
                                        </p:tgtEl>
                                        <p:attrNameLst>
                                          <p:attrName>style.visibility</p:attrName>
                                        </p:attrNameLst>
                                      </p:cBhvr>
                                      <p:to>
                                        <p:strVal val="visible"/>
                                      </p:to>
                                    </p:set>
                                    <p:animEffect transition="in" filter="strips(downRight)">
                                      <p:cBhvr>
                                        <p:cTn id="17" dur="500"/>
                                        <p:tgtEl>
                                          <p:spTgt spid="184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8435">
                                            <p:txEl>
                                              <p:pRg st="3" end="3"/>
                                            </p:txEl>
                                          </p:spTgt>
                                        </p:tgtEl>
                                        <p:attrNameLst>
                                          <p:attrName>style.visibility</p:attrName>
                                        </p:attrNameLst>
                                      </p:cBhvr>
                                      <p:to>
                                        <p:strVal val="visible"/>
                                      </p:to>
                                    </p:set>
                                    <p:animEffect transition="in" filter="strips(downRight)">
                                      <p:cBhvr>
                                        <p:cTn id="22" dur="500"/>
                                        <p:tgtEl>
                                          <p:spTgt spid="184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8435">
                                            <p:txEl>
                                              <p:pRg st="4" end="4"/>
                                            </p:txEl>
                                          </p:spTgt>
                                        </p:tgtEl>
                                        <p:attrNameLst>
                                          <p:attrName>style.visibility</p:attrName>
                                        </p:attrNameLst>
                                      </p:cBhvr>
                                      <p:to>
                                        <p:strVal val="visible"/>
                                      </p:to>
                                    </p:set>
                                    <p:animEffect transition="in" filter="strips(downRight)">
                                      <p:cBhvr>
                                        <p:cTn id="27" dur="500"/>
                                        <p:tgtEl>
                                          <p:spTgt spid="1843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8435">
                                            <p:txEl>
                                              <p:pRg st="5" end="5"/>
                                            </p:txEl>
                                          </p:spTgt>
                                        </p:tgtEl>
                                        <p:attrNameLst>
                                          <p:attrName>style.visibility</p:attrName>
                                        </p:attrNameLst>
                                      </p:cBhvr>
                                      <p:to>
                                        <p:strVal val="visible"/>
                                      </p:to>
                                    </p:set>
                                    <p:animEffect transition="in" filter="strips(downRight)">
                                      <p:cBhvr>
                                        <p:cTn id="32" dur="500"/>
                                        <p:tgtEl>
                                          <p:spTgt spid="184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61A23AD0-062D-45D6-8114-A02752D0FFCD}" type="datetime1">
              <a:rPr lang="zh-CN" altLang="en-US"/>
              <a:pPr/>
              <a:t>2018/12/24</a:t>
            </a:fld>
            <a:endParaRPr lang="en-US" altLang="zh-CN"/>
          </a:p>
        </p:txBody>
      </p:sp>
      <p:sp>
        <p:nvSpPr>
          <p:cNvPr id="7" name="灯片编号占位符 4"/>
          <p:cNvSpPr>
            <a:spLocks noGrp="1"/>
          </p:cNvSpPr>
          <p:nvPr>
            <p:ph type="sldNum" sz="quarter" idx="11"/>
          </p:nvPr>
        </p:nvSpPr>
        <p:spPr/>
        <p:txBody>
          <a:bodyPr/>
          <a:lstStyle/>
          <a:p>
            <a:fld id="{9A6C5320-3BD4-411E-B89E-BD0750E0D23F}" type="slidenum">
              <a:rPr lang="en-US" altLang="zh-CN"/>
              <a:pPr/>
              <a:t>40</a:t>
            </a:fld>
            <a:endParaRPr lang="en-US" altLang="zh-CN"/>
          </a:p>
        </p:txBody>
      </p:sp>
      <p:sp>
        <p:nvSpPr>
          <p:cNvPr id="160770" name="Rectangle 2"/>
          <p:cNvSpPr>
            <a:spLocks noGrp="1" noChangeArrowheads="1"/>
          </p:cNvSpPr>
          <p:nvPr>
            <p:ph type="title"/>
          </p:nvPr>
        </p:nvSpPr>
        <p:spPr/>
        <p:txBody>
          <a:bodyPr/>
          <a:lstStyle/>
          <a:p>
            <a:r>
              <a:rPr lang="en-US" altLang="zh-CN"/>
              <a:t>Scratch</a:t>
            </a:r>
          </a:p>
        </p:txBody>
      </p:sp>
      <p:sp>
        <p:nvSpPr>
          <p:cNvPr id="160771" name="Rectangle 3"/>
          <p:cNvSpPr>
            <a:spLocks noGrp="1" noChangeArrowheads="1"/>
          </p:cNvSpPr>
          <p:nvPr>
            <p:ph type="body" idx="1"/>
          </p:nvPr>
        </p:nvSpPr>
        <p:spPr/>
        <p:txBody>
          <a:bodyPr/>
          <a:lstStyle/>
          <a:p>
            <a:r>
              <a:rPr lang="zh-CN" altLang="en-US" dirty="0"/>
              <a:t>排名</a:t>
            </a:r>
            <a:r>
              <a:rPr lang="en-US" altLang="zh-CN" dirty="0"/>
              <a:t>22</a:t>
            </a:r>
            <a:r>
              <a:rPr lang="zh-CN" altLang="en-US" dirty="0"/>
              <a:t>的</a:t>
            </a:r>
            <a:r>
              <a:rPr lang="en-US" altLang="zh-CN" dirty="0"/>
              <a:t>Scratch</a:t>
            </a:r>
            <a:r>
              <a:rPr lang="zh-CN" altLang="en-US" dirty="0"/>
              <a:t>。这是</a:t>
            </a:r>
            <a:r>
              <a:rPr lang="en-US" altLang="zh-CN" dirty="0"/>
              <a:t>MIT</a:t>
            </a:r>
            <a:r>
              <a:rPr lang="zh-CN" altLang="en-US" dirty="0"/>
              <a:t>媒体实验室开发的一种面向孩子的语言和编程环境，图形化、个性化和社区化是它的主要特点 </a:t>
            </a:r>
          </a:p>
        </p:txBody>
      </p:sp>
      <p:pic>
        <p:nvPicPr>
          <p:cNvPr id="160773" name="Picture 5" descr="20100210-002728-pic1"/>
          <p:cNvPicPr>
            <a:picLocks noChangeAspect="1" noChangeArrowheads="1"/>
          </p:cNvPicPr>
          <p:nvPr/>
        </p:nvPicPr>
        <p:blipFill>
          <a:blip r:embed="rId2" cstate="print"/>
          <a:srcRect/>
          <a:stretch>
            <a:fillRect/>
          </a:stretch>
        </p:blipFill>
        <p:spPr bwMode="auto">
          <a:xfrm>
            <a:off x="1295400" y="2362200"/>
            <a:ext cx="6486525" cy="3952875"/>
          </a:xfrm>
          <a:prstGeom prst="rect">
            <a:avLst/>
          </a:prstGeom>
          <a:noFill/>
        </p:spPr>
      </p:pic>
      <p:sp>
        <p:nvSpPr>
          <p:cNvPr id="160774" name="Text Box 6"/>
          <p:cNvSpPr txBox="1">
            <a:spLocks noChangeArrowheads="1"/>
          </p:cNvSpPr>
          <p:nvPr/>
        </p:nvSpPr>
        <p:spPr bwMode="auto">
          <a:xfrm>
            <a:off x="2895600" y="6172200"/>
            <a:ext cx="3527425" cy="366713"/>
          </a:xfrm>
          <a:prstGeom prst="rect">
            <a:avLst/>
          </a:prstGeom>
          <a:noFill/>
          <a:ln w="9525">
            <a:noFill/>
            <a:miter lim="800000"/>
            <a:headEnd/>
            <a:tailEnd/>
          </a:ln>
          <a:effectLst/>
        </p:spPr>
        <p:txBody>
          <a:bodyPr wrap="none">
            <a:spAutoFit/>
          </a:bodyPr>
          <a:lstStyle/>
          <a:p>
            <a:r>
              <a:rPr lang="en-US" altLang="zh-CN" b="1">
                <a:latin typeface="黑体" pitchFamily="2" charset="-122"/>
                <a:ea typeface="黑体" pitchFamily="2" charset="-122"/>
              </a:rPr>
              <a:t>Scratch</a:t>
            </a:r>
            <a:r>
              <a:rPr lang="zh-CN" altLang="en-US" b="1">
                <a:latin typeface="黑体" pitchFamily="2" charset="-122"/>
                <a:ea typeface="黑体" pitchFamily="2" charset="-122"/>
              </a:rPr>
              <a:t>语言程序示例，乒乓游戏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160771">
                                            <p:txEl>
                                              <p:pRg st="0" end="0"/>
                                            </p:txEl>
                                          </p:spTgt>
                                        </p:tgtEl>
                                        <p:attrNameLst>
                                          <p:attrName>style.visibility</p:attrName>
                                        </p:attrNameLst>
                                      </p:cBhvr>
                                      <p:to>
                                        <p:strVal val="visible"/>
                                      </p:to>
                                    </p:set>
                                    <p:anim to="" calcmode="lin" valueType="num">
                                      <p:cBhvr>
                                        <p:cTn id="7" dur="1" fill="hold"/>
                                        <p:tgtEl>
                                          <p:spTgt spid="160771">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60773"/>
                                        </p:tgtEl>
                                        <p:attrNameLst>
                                          <p:attrName>style.visibility</p:attrName>
                                        </p:attrNameLst>
                                      </p:cBhvr>
                                      <p:to>
                                        <p:strVal val="visible"/>
                                      </p:to>
                                    </p:set>
                                    <p:anim to="" calcmode="lin" valueType="num">
                                      <p:cBhvr>
                                        <p:cTn id="12" dur="1" fill="hold"/>
                                        <p:tgtEl>
                                          <p:spTgt spid="160773"/>
                                        </p:tgtEl>
                                        <p:attrNameLst>
                                          <p:attrName/>
                                        </p:attrNameLst>
                                      </p:cBhvr>
                                    </p:anim>
                                  </p:childTnLst>
                                </p:cTn>
                              </p:par>
                            </p:childTnLst>
                          </p:cTn>
                        </p:par>
                        <p:par>
                          <p:cTn id="13" fill="hold">
                            <p:stCondLst>
                              <p:cond delay="0"/>
                            </p:stCondLst>
                            <p:childTnLst>
                              <p:par>
                                <p:cTn id="14" presetID="24" presetClass="entr" presetSubtype="0" fill="hold" grpId="0" nodeType="afterEffect">
                                  <p:stCondLst>
                                    <p:cond delay="0"/>
                                  </p:stCondLst>
                                  <p:childTnLst>
                                    <p:set>
                                      <p:cBhvr>
                                        <p:cTn id="15" dur="1" fill="hold">
                                          <p:stCondLst>
                                            <p:cond delay="0"/>
                                          </p:stCondLst>
                                        </p:cTn>
                                        <p:tgtEl>
                                          <p:spTgt spid="160774"/>
                                        </p:tgtEl>
                                        <p:attrNameLst>
                                          <p:attrName>style.visibility</p:attrName>
                                        </p:attrNameLst>
                                      </p:cBhvr>
                                      <p:to>
                                        <p:strVal val="visible"/>
                                      </p:to>
                                    </p:set>
                                    <p:anim to="" calcmode="lin" valueType="num">
                                      <p:cBhvr>
                                        <p:cTn id="16" dur="1" fill="hold"/>
                                        <p:tgtEl>
                                          <p:spTgt spid="16077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1" grpId="0" build="p"/>
      <p:bldP spid="16077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C02FB84B-2E1C-4B05-8F24-9911627D9AB3}" type="datetime1">
              <a:rPr lang="zh-CN" altLang="en-US"/>
              <a:pPr/>
              <a:t>2018/12/24</a:t>
            </a:fld>
            <a:endParaRPr lang="en-US" altLang="zh-CN"/>
          </a:p>
        </p:txBody>
      </p:sp>
      <p:sp>
        <p:nvSpPr>
          <p:cNvPr id="6" name="灯片编号占位符 4"/>
          <p:cNvSpPr>
            <a:spLocks noGrp="1"/>
          </p:cNvSpPr>
          <p:nvPr>
            <p:ph type="sldNum" sz="quarter" idx="11"/>
          </p:nvPr>
        </p:nvSpPr>
        <p:spPr/>
        <p:txBody>
          <a:bodyPr/>
          <a:lstStyle/>
          <a:p>
            <a:fld id="{5E4D69F2-7364-4C41-9C06-0E79CCFBB3A7}" type="slidenum">
              <a:rPr lang="en-US" altLang="zh-CN"/>
              <a:pPr/>
              <a:t>41</a:t>
            </a:fld>
            <a:endParaRPr lang="en-US" altLang="zh-CN"/>
          </a:p>
        </p:txBody>
      </p:sp>
      <p:sp>
        <p:nvSpPr>
          <p:cNvPr id="203778" name="Rectangle 2"/>
          <p:cNvSpPr>
            <a:spLocks noGrp="1" noChangeArrowheads="1"/>
          </p:cNvSpPr>
          <p:nvPr>
            <p:ph type="title"/>
          </p:nvPr>
        </p:nvSpPr>
        <p:spPr/>
        <p:txBody>
          <a:bodyPr/>
          <a:lstStyle/>
          <a:p>
            <a:endParaRPr lang="zh-CN" altLang="zh-CN"/>
          </a:p>
        </p:txBody>
      </p:sp>
      <p:sp>
        <p:nvSpPr>
          <p:cNvPr id="203779" name="Rectangle 3"/>
          <p:cNvSpPr>
            <a:spLocks noGrp="1" noChangeArrowheads="1"/>
          </p:cNvSpPr>
          <p:nvPr>
            <p:ph type="body" idx="1"/>
          </p:nvPr>
        </p:nvSpPr>
        <p:spPr/>
        <p:txBody>
          <a:bodyPr/>
          <a:lstStyle/>
          <a:p>
            <a:endParaRPr lang="zh-CN" altLang="zh-CN"/>
          </a:p>
        </p:txBody>
      </p:sp>
      <p:pic>
        <p:nvPicPr>
          <p:cNvPr id="203780" name="Picture 4"/>
          <p:cNvPicPr>
            <a:picLocks noChangeAspect="1" noChangeArrowheads="1"/>
          </p:cNvPicPr>
          <p:nvPr/>
        </p:nvPicPr>
        <p:blipFill>
          <a:blip r:embed="rId2" cstate="print"/>
          <a:srcRect/>
          <a:stretch>
            <a:fillRect/>
          </a:stretch>
        </p:blipFill>
        <p:spPr bwMode="auto">
          <a:xfrm>
            <a:off x="0" y="46038"/>
            <a:ext cx="9144000" cy="6811962"/>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C02FB84B-2E1C-4B05-8F24-9911627D9AB3}" type="datetime1">
              <a:rPr lang="zh-CN" altLang="en-US"/>
              <a:pPr/>
              <a:t>2018/12/24</a:t>
            </a:fld>
            <a:endParaRPr lang="en-US" altLang="zh-CN"/>
          </a:p>
        </p:txBody>
      </p:sp>
      <p:sp>
        <p:nvSpPr>
          <p:cNvPr id="6" name="灯片编号占位符 4"/>
          <p:cNvSpPr>
            <a:spLocks noGrp="1"/>
          </p:cNvSpPr>
          <p:nvPr>
            <p:ph type="sldNum" sz="quarter" idx="11"/>
          </p:nvPr>
        </p:nvSpPr>
        <p:spPr/>
        <p:txBody>
          <a:bodyPr/>
          <a:lstStyle/>
          <a:p>
            <a:fld id="{5E4D69F2-7364-4C41-9C06-0E79CCFBB3A7}" type="slidenum">
              <a:rPr lang="en-US" altLang="zh-CN"/>
              <a:pPr/>
              <a:t>42</a:t>
            </a:fld>
            <a:endParaRPr lang="en-US" altLang="zh-CN"/>
          </a:p>
        </p:txBody>
      </p:sp>
      <p:sp>
        <p:nvSpPr>
          <p:cNvPr id="203778" name="Rectangle 2"/>
          <p:cNvSpPr>
            <a:spLocks noGrp="1" noChangeArrowheads="1"/>
          </p:cNvSpPr>
          <p:nvPr>
            <p:ph type="title"/>
          </p:nvPr>
        </p:nvSpPr>
        <p:spPr/>
        <p:txBody>
          <a:bodyPr/>
          <a:lstStyle/>
          <a:p>
            <a:endParaRPr lang="zh-CN" altLang="zh-CN"/>
          </a:p>
        </p:txBody>
      </p:sp>
      <p:sp>
        <p:nvSpPr>
          <p:cNvPr id="203779" name="Rectangle 3"/>
          <p:cNvSpPr>
            <a:spLocks noGrp="1" noChangeArrowheads="1"/>
          </p:cNvSpPr>
          <p:nvPr>
            <p:ph type="body" idx="1"/>
          </p:nvPr>
        </p:nvSpPr>
        <p:spPr/>
        <p:txBody>
          <a:bodyPr/>
          <a:lstStyle/>
          <a:p>
            <a:endParaRPr lang="zh-CN" altLang="zh-CN"/>
          </a:p>
        </p:txBody>
      </p:sp>
      <p:pic>
        <p:nvPicPr>
          <p:cNvPr id="10242" name="Picture 2" descr="http://b.hiphotos.baidu.com/baike/c0%3Dbaike150%2C5%2C5%2C150%2C50/sign=625c56180923dd54357eaf3ab060d8bb/cc11728b4710b91261b3dc82c3fdfc039245225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303"/>
            <a:ext cx="9093918" cy="6625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0466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C02FB84B-2E1C-4B05-8F24-9911627D9AB3}" type="datetime1">
              <a:rPr lang="zh-CN" altLang="en-US"/>
              <a:pPr/>
              <a:t>2018/12/24</a:t>
            </a:fld>
            <a:endParaRPr lang="en-US" altLang="zh-CN"/>
          </a:p>
        </p:txBody>
      </p:sp>
      <p:sp>
        <p:nvSpPr>
          <p:cNvPr id="6" name="灯片编号占位符 4"/>
          <p:cNvSpPr>
            <a:spLocks noGrp="1"/>
          </p:cNvSpPr>
          <p:nvPr>
            <p:ph type="sldNum" sz="quarter" idx="11"/>
          </p:nvPr>
        </p:nvSpPr>
        <p:spPr/>
        <p:txBody>
          <a:bodyPr/>
          <a:lstStyle/>
          <a:p>
            <a:fld id="{5E4D69F2-7364-4C41-9C06-0E79CCFBB3A7}" type="slidenum">
              <a:rPr lang="en-US" altLang="zh-CN"/>
              <a:pPr/>
              <a:t>43</a:t>
            </a:fld>
            <a:endParaRPr lang="en-US" altLang="zh-CN"/>
          </a:p>
        </p:txBody>
      </p:sp>
      <p:sp>
        <p:nvSpPr>
          <p:cNvPr id="203778" name="Rectangle 2"/>
          <p:cNvSpPr>
            <a:spLocks noGrp="1" noChangeArrowheads="1"/>
          </p:cNvSpPr>
          <p:nvPr>
            <p:ph type="title"/>
          </p:nvPr>
        </p:nvSpPr>
        <p:spPr/>
        <p:txBody>
          <a:bodyPr/>
          <a:lstStyle/>
          <a:p>
            <a:endParaRPr lang="zh-CN" altLang="zh-CN"/>
          </a:p>
        </p:txBody>
      </p:sp>
      <p:sp>
        <p:nvSpPr>
          <p:cNvPr id="203779" name="Rectangle 3"/>
          <p:cNvSpPr>
            <a:spLocks noGrp="1" noChangeArrowheads="1"/>
          </p:cNvSpPr>
          <p:nvPr>
            <p:ph type="body" idx="1"/>
          </p:nvPr>
        </p:nvSpPr>
        <p:spPr/>
        <p:txBody>
          <a:bodyPr/>
          <a:lstStyle/>
          <a:p>
            <a:endParaRPr lang="zh-CN" altLang="zh-CN" dirty="0"/>
          </a:p>
        </p:txBody>
      </p:sp>
      <p:pic>
        <p:nvPicPr>
          <p:cNvPr id="3" name="图片 2"/>
          <p:cNvPicPr>
            <a:picLocks noChangeAspect="1"/>
          </p:cNvPicPr>
          <p:nvPr/>
        </p:nvPicPr>
        <p:blipFill>
          <a:blip r:embed="rId2"/>
          <a:stretch>
            <a:fillRect/>
          </a:stretch>
        </p:blipFill>
        <p:spPr>
          <a:xfrm>
            <a:off x="223838" y="1192126"/>
            <a:ext cx="8920162" cy="5132475"/>
          </a:xfrm>
          <a:prstGeom prst="rect">
            <a:avLst/>
          </a:prstGeom>
        </p:spPr>
      </p:pic>
    </p:spTree>
    <p:extLst>
      <p:ext uri="{BB962C8B-B14F-4D97-AF65-F5344CB8AC3E}">
        <p14:creationId xmlns:p14="http://schemas.microsoft.com/office/powerpoint/2010/main" val="11686799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C02FB84B-2E1C-4B05-8F24-9911627D9AB3}" type="datetime1">
              <a:rPr lang="zh-CN" altLang="en-US"/>
              <a:pPr/>
              <a:t>2018/12/24</a:t>
            </a:fld>
            <a:endParaRPr lang="en-US" altLang="zh-CN"/>
          </a:p>
        </p:txBody>
      </p:sp>
      <p:sp>
        <p:nvSpPr>
          <p:cNvPr id="6" name="灯片编号占位符 4"/>
          <p:cNvSpPr>
            <a:spLocks noGrp="1"/>
          </p:cNvSpPr>
          <p:nvPr>
            <p:ph type="sldNum" sz="quarter" idx="11"/>
          </p:nvPr>
        </p:nvSpPr>
        <p:spPr/>
        <p:txBody>
          <a:bodyPr/>
          <a:lstStyle/>
          <a:p>
            <a:fld id="{5E4D69F2-7364-4C41-9C06-0E79CCFBB3A7}" type="slidenum">
              <a:rPr lang="en-US" altLang="zh-CN"/>
              <a:pPr/>
              <a:t>44</a:t>
            </a:fld>
            <a:endParaRPr lang="en-US" altLang="zh-CN"/>
          </a:p>
        </p:txBody>
      </p:sp>
      <p:sp>
        <p:nvSpPr>
          <p:cNvPr id="203778" name="Rectangle 2"/>
          <p:cNvSpPr>
            <a:spLocks noGrp="1" noChangeArrowheads="1"/>
          </p:cNvSpPr>
          <p:nvPr>
            <p:ph type="title"/>
          </p:nvPr>
        </p:nvSpPr>
        <p:spPr/>
        <p:txBody>
          <a:bodyPr/>
          <a:lstStyle/>
          <a:p>
            <a:endParaRPr lang="zh-CN" altLang="zh-CN"/>
          </a:p>
        </p:txBody>
      </p:sp>
      <p:sp>
        <p:nvSpPr>
          <p:cNvPr id="203779" name="Rectangle 3"/>
          <p:cNvSpPr>
            <a:spLocks noGrp="1" noChangeArrowheads="1"/>
          </p:cNvSpPr>
          <p:nvPr>
            <p:ph type="body" idx="1"/>
          </p:nvPr>
        </p:nvSpPr>
        <p:spPr/>
        <p:txBody>
          <a:bodyPr/>
          <a:lstStyle/>
          <a:p>
            <a:endParaRPr lang="zh-CN" altLang="zh-CN" dirty="0"/>
          </a:p>
        </p:txBody>
      </p:sp>
      <p:pic>
        <p:nvPicPr>
          <p:cNvPr id="2" name="图片 1"/>
          <p:cNvPicPr>
            <a:picLocks noChangeAspect="1"/>
          </p:cNvPicPr>
          <p:nvPr/>
        </p:nvPicPr>
        <p:blipFill>
          <a:blip r:embed="rId2"/>
          <a:stretch>
            <a:fillRect/>
          </a:stretch>
        </p:blipFill>
        <p:spPr>
          <a:xfrm>
            <a:off x="162469" y="1052513"/>
            <a:ext cx="8555038" cy="4945317"/>
          </a:xfrm>
          <a:prstGeom prst="rect">
            <a:avLst/>
          </a:prstGeom>
        </p:spPr>
      </p:pic>
    </p:spTree>
    <p:extLst>
      <p:ext uri="{BB962C8B-B14F-4D97-AF65-F5344CB8AC3E}">
        <p14:creationId xmlns:p14="http://schemas.microsoft.com/office/powerpoint/2010/main" val="35341256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605B2B2-564C-4FED-A0C7-AD64F68F7862}"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B85F6E0B-D8CC-4443-BB75-9D12B52E2586}" type="slidenum">
              <a:rPr lang="en-US" altLang="zh-CN"/>
              <a:pPr/>
              <a:t>45</a:t>
            </a:fld>
            <a:endParaRPr lang="en-US" altLang="zh-CN"/>
          </a:p>
        </p:txBody>
      </p:sp>
      <p:sp>
        <p:nvSpPr>
          <p:cNvPr id="15362" name="Rectangle 2"/>
          <p:cNvSpPr>
            <a:spLocks noGrp="1" noChangeArrowheads="1"/>
          </p:cNvSpPr>
          <p:nvPr>
            <p:ph type="title"/>
          </p:nvPr>
        </p:nvSpPr>
        <p:spPr/>
        <p:txBody>
          <a:bodyPr/>
          <a:lstStyle/>
          <a:p>
            <a:r>
              <a:rPr lang="en-US" altLang="zh-CN"/>
              <a:t>6.3 </a:t>
            </a:r>
            <a:r>
              <a:rPr lang="zh-CN" altLang="en-US"/>
              <a:t>编码风格</a:t>
            </a:r>
          </a:p>
        </p:txBody>
      </p:sp>
      <p:sp>
        <p:nvSpPr>
          <p:cNvPr id="15363" name="Rectangle 3"/>
          <p:cNvSpPr>
            <a:spLocks noGrp="1" noChangeArrowheads="1"/>
          </p:cNvSpPr>
          <p:nvPr>
            <p:ph type="body" idx="1"/>
          </p:nvPr>
        </p:nvSpPr>
        <p:spPr/>
        <p:txBody>
          <a:bodyPr/>
          <a:lstStyle/>
          <a:p>
            <a:r>
              <a:rPr lang="zh-CN" altLang="en-US"/>
              <a:t>良好的编码风格能在一定程度上弥补语言存在的缺点，反之，如果不注意风格，即使使用了高级语言也很难写出高质量的程序。</a:t>
            </a:r>
          </a:p>
          <a:p>
            <a:r>
              <a:rPr lang="en-US" altLang="zh-CN">
                <a:solidFill>
                  <a:srgbClr val="CC0000"/>
                </a:solidFill>
              </a:rPr>
              <a:t>【</a:t>
            </a:r>
            <a:r>
              <a:rPr lang="zh-CN" altLang="en-US">
                <a:solidFill>
                  <a:srgbClr val="CC0000"/>
                </a:solidFill>
              </a:rPr>
              <a:t>主要内容</a:t>
            </a:r>
            <a:r>
              <a:rPr lang="en-US" altLang="zh-CN">
                <a:solidFill>
                  <a:srgbClr val="CC0000"/>
                </a:solidFill>
              </a:rPr>
              <a:t>】</a:t>
            </a:r>
          </a:p>
          <a:p>
            <a:pPr lvl="1"/>
            <a:r>
              <a:rPr lang="en-US" altLang="zh-CN">
                <a:solidFill>
                  <a:srgbClr val="3333CC"/>
                </a:solidFill>
              </a:rPr>
              <a:t>6.3.1 </a:t>
            </a:r>
            <a:r>
              <a:rPr lang="zh-CN" altLang="en-US">
                <a:solidFill>
                  <a:srgbClr val="3333CC"/>
                </a:solidFill>
              </a:rPr>
              <a:t>程序文档化</a:t>
            </a:r>
          </a:p>
          <a:p>
            <a:pPr lvl="1"/>
            <a:r>
              <a:rPr lang="en-US" altLang="zh-CN">
                <a:solidFill>
                  <a:srgbClr val="3333CC"/>
                </a:solidFill>
              </a:rPr>
              <a:t>6.3.2 </a:t>
            </a:r>
            <a:r>
              <a:rPr lang="zh-CN" altLang="en-US">
                <a:solidFill>
                  <a:srgbClr val="3333CC"/>
                </a:solidFill>
              </a:rPr>
              <a:t>数据说明</a:t>
            </a:r>
          </a:p>
          <a:p>
            <a:pPr lvl="1"/>
            <a:r>
              <a:rPr lang="en-US" altLang="zh-CN">
                <a:solidFill>
                  <a:srgbClr val="3333CC"/>
                </a:solidFill>
              </a:rPr>
              <a:t>6.3.3 </a:t>
            </a:r>
            <a:r>
              <a:rPr lang="zh-CN" altLang="en-US">
                <a:solidFill>
                  <a:srgbClr val="3333CC"/>
                </a:solidFill>
              </a:rPr>
              <a:t>语句结构</a:t>
            </a:r>
          </a:p>
          <a:p>
            <a:pPr lvl="1"/>
            <a:r>
              <a:rPr lang="en-US" altLang="zh-CN">
                <a:solidFill>
                  <a:srgbClr val="3333CC"/>
                </a:solidFill>
              </a:rPr>
              <a:t>6.3.4 </a:t>
            </a:r>
            <a:r>
              <a:rPr lang="zh-CN" altLang="en-US">
                <a:solidFill>
                  <a:srgbClr val="3333CC"/>
                </a:solidFill>
              </a:rPr>
              <a:t>输入</a:t>
            </a:r>
            <a:r>
              <a:rPr lang="en-US" altLang="zh-CN">
                <a:solidFill>
                  <a:srgbClr val="3333CC"/>
                </a:solidFill>
              </a:rPr>
              <a:t>/</a:t>
            </a:r>
            <a:r>
              <a:rPr lang="zh-CN" altLang="en-US">
                <a:solidFill>
                  <a:srgbClr val="3333CC"/>
                </a:solidFill>
              </a:rPr>
              <a:t>输出</a:t>
            </a:r>
          </a:p>
          <a:p>
            <a:pPr lvl="1"/>
            <a:r>
              <a:rPr lang="en-US" altLang="zh-CN">
                <a:solidFill>
                  <a:srgbClr val="3333CC"/>
                </a:solidFill>
              </a:rPr>
              <a:t>6.3.5 </a:t>
            </a:r>
            <a:r>
              <a:rPr lang="zh-CN" altLang="en-US">
                <a:solidFill>
                  <a:srgbClr val="3333CC"/>
                </a:solidFill>
              </a:rPr>
              <a:t>效率</a:t>
            </a:r>
          </a:p>
          <a:p>
            <a:pPr lvl="1"/>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strips(downRight)">
                                      <p:cBhvr>
                                        <p:cTn id="7" dur="500"/>
                                        <p:tgtEl>
                                          <p:spTgt spid="153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5363">
                                            <p:txEl>
                                              <p:pRg st="1" end="1"/>
                                            </p:txEl>
                                          </p:spTgt>
                                        </p:tgtEl>
                                        <p:attrNameLst>
                                          <p:attrName>style.visibility</p:attrName>
                                        </p:attrNameLst>
                                      </p:cBhvr>
                                      <p:to>
                                        <p:strVal val="visible"/>
                                      </p:to>
                                    </p:set>
                                    <p:animEffect transition="in" filter="strips(downRight)">
                                      <p:cBhvr>
                                        <p:cTn id="12" dur="500"/>
                                        <p:tgtEl>
                                          <p:spTgt spid="15363">
                                            <p:txEl>
                                              <p:pRg st="1" end="1"/>
                                            </p:txEl>
                                          </p:spTgt>
                                        </p:tgtEl>
                                      </p:cBhvr>
                                    </p:animEffect>
                                  </p:childTnLst>
                                </p:cTn>
                              </p:par>
                            </p:childTnLst>
                          </p:cTn>
                        </p:par>
                        <p:par>
                          <p:cTn id="13" fill="hold">
                            <p:stCondLst>
                              <p:cond delay="500"/>
                            </p:stCondLst>
                            <p:childTnLst>
                              <p:par>
                                <p:cTn id="14" presetID="18" presetClass="entr" presetSubtype="6" fill="hold" grpId="0" nodeType="afterEffect">
                                  <p:stCondLst>
                                    <p:cond delay="0"/>
                                  </p:stCondLst>
                                  <p:childTnLst>
                                    <p:set>
                                      <p:cBhvr>
                                        <p:cTn id="15" dur="1" fill="hold">
                                          <p:stCondLst>
                                            <p:cond delay="0"/>
                                          </p:stCondLst>
                                        </p:cTn>
                                        <p:tgtEl>
                                          <p:spTgt spid="15363">
                                            <p:txEl>
                                              <p:pRg st="2" end="2"/>
                                            </p:txEl>
                                          </p:spTgt>
                                        </p:tgtEl>
                                        <p:attrNameLst>
                                          <p:attrName>style.visibility</p:attrName>
                                        </p:attrNameLst>
                                      </p:cBhvr>
                                      <p:to>
                                        <p:strVal val="visible"/>
                                      </p:to>
                                    </p:set>
                                    <p:animEffect transition="in" filter="strips(downRight)">
                                      <p:cBhvr>
                                        <p:cTn id="16" dur="500"/>
                                        <p:tgtEl>
                                          <p:spTgt spid="15363">
                                            <p:txEl>
                                              <p:pRg st="2" end="2"/>
                                            </p:txEl>
                                          </p:spTgt>
                                        </p:tgtEl>
                                      </p:cBhvr>
                                    </p:animEffect>
                                  </p:childTnLst>
                                </p:cTn>
                              </p:par>
                            </p:childTnLst>
                          </p:cTn>
                        </p:par>
                        <p:par>
                          <p:cTn id="17" fill="hold">
                            <p:stCondLst>
                              <p:cond delay="1000"/>
                            </p:stCondLst>
                            <p:childTnLst>
                              <p:par>
                                <p:cTn id="18" presetID="18" presetClass="entr" presetSubtype="6" fill="hold" grpId="0" nodeType="afterEffect">
                                  <p:stCondLst>
                                    <p:cond delay="0"/>
                                  </p:stCondLst>
                                  <p:childTnLst>
                                    <p:set>
                                      <p:cBhvr>
                                        <p:cTn id="19" dur="1" fill="hold">
                                          <p:stCondLst>
                                            <p:cond delay="0"/>
                                          </p:stCondLst>
                                        </p:cTn>
                                        <p:tgtEl>
                                          <p:spTgt spid="15363">
                                            <p:txEl>
                                              <p:pRg st="3" end="3"/>
                                            </p:txEl>
                                          </p:spTgt>
                                        </p:tgtEl>
                                        <p:attrNameLst>
                                          <p:attrName>style.visibility</p:attrName>
                                        </p:attrNameLst>
                                      </p:cBhvr>
                                      <p:to>
                                        <p:strVal val="visible"/>
                                      </p:to>
                                    </p:set>
                                    <p:animEffect transition="in" filter="strips(downRight)">
                                      <p:cBhvr>
                                        <p:cTn id="20" dur="500"/>
                                        <p:tgtEl>
                                          <p:spTgt spid="15363">
                                            <p:txEl>
                                              <p:pRg st="3" end="3"/>
                                            </p:txEl>
                                          </p:spTgt>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15363">
                                            <p:txEl>
                                              <p:pRg st="4" end="4"/>
                                            </p:txEl>
                                          </p:spTgt>
                                        </p:tgtEl>
                                        <p:attrNameLst>
                                          <p:attrName>style.visibility</p:attrName>
                                        </p:attrNameLst>
                                      </p:cBhvr>
                                      <p:to>
                                        <p:strVal val="visible"/>
                                      </p:to>
                                    </p:set>
                                    <p:animEffect transition="in" filter="strips(downRight)">
                                      <p:cBhvr>
                                        <p:cTn id="24" dur="500"/>
                                        <p:tgtEl>
                                          <p:spTgt spid="15363">
                                            <p:txEl>
                                              <p:pRg st="4" end="4"/>
                                            </p:txEl>
                                          </p:spTgt>
                                        </p:tgtEl>
                                      </p:cBhvr>
                                    </p:animEffect>
                                  </p:childTnLst>
                                </p:cTn>
                              </p:par>
                            </p:childTnLst>
                          </p:cTn>
                        </p:par>
                        <p:par>
                          <p:cTn id="25" fill="hold">
                            <p:stCondLst>
                              <p:cond delay="2000"/>
                            </p:stCondLst>
                            <p:childTnLst>
                              <p:par>
                                <p:cTn id="26" presetID="18" presetClass="entr" presetSubtype="6" fill="hold" grpId="0" nodeType="afterEffect">
                                  <p:stCondLst>
                                    <p:cond delay="0"/>
                                  </p:stCondLst>
                                  <p:childTnLst>
                                    <p:set>
                                      <p:cBhvr>
                                        <p:cTn id="27" dur="1" fill="hold">
                                          <p:stCondLst>
                                            <p:cond delay="0"/>
                                          </p:stCondLst>
                                        </p:cTn>
                                        <p:tgtEl>
                                          <p:spTgt spid="15363">
                                            <p:txEl>
                                              <p:pRg st="5" end="5"/>
                                            </p:txEl>
                                          </p:spTgt>
                                        </p:tgtEl>
                                        <p:attrNameLst>
                                          <p:attrName>style.visibility</p:attrName>
                                        </p:attrNameLst>
                                      </p:cBhvr>
                                      <p:to>
                                        <p:strVal val="visible"/>
                                      </p:to>
                                    </p:set>
                                    <p:animEffect transition="in" filter="strips(downRight)">
                                      <p:cBhvr>
                                        <p:cTn id="28" dur="500"/>
                                        <p:tgtEl>
                                          <p:spTgt spid="15363">
                                            <p:txEl>
                                              <p:pRg st="5" end="5"/>
                                            </p:txEl>
                                          </p:spTgt>
                                        </p:tgtEl>
                                      </p:cBhvr>
                                    </p:animEffect>
                                  </p:childTnLst>
                                </p:cTn>
                              </p:par>
                            </p:childTnLst>
                          </p:cTn>
                        </p:par>
                        <p:par>
                          <p:cTn id="29" fill="hold">
                            <p:stCondLst>
                              <p:cond delay="2500"/>
                            </p:stCondLst>
                            <p:childTnLst>
                              <p:par>
                                <p:cTn id="30" presetID="18" presetClass="entr" presetSubtype="6" fill="hold" grpId="0" nodeType="afterEffect">
                                  <p:stCondLst>
                                    <p:cond delay="0"/>
                                  </p:stCondLst>
                                  <p:childTnLst>
                                    <p:set>
                                      <p:cBhvr>
                                        <p:cTn id="31" dur="1" fill="hold">
                                          <p:stCondLst>
                                            <p:cond delay="0"/>
                                          </p:stCondLst>
                                        </p:cTn>
                                        <p:tgtEl>
                                          <p:spTgt spid="15363">
                                            <p:txEl>
                                              <p:pRg st="6" end="6"/>
                                            </p:txEl>
                                          </p:spTgt>
                                        </p:tgtEl>
                                        <p:attrNameLst>
                                          <p:attrName>style.visibility</p:attrName>
                                        </p:attrNameLst>
                                      </p:cBhvr>
                                      <p:to>
                                        <p:strVal val="visible"/>
                                      </p:to>
                                    </p:set>
                                    <p:animEffect transition="in" filter="strips(downRight)">
                                      <p:cBhvr>
                                        <p:cTn id="32" dur="500"/>
                                        <p:tgtEl>
                                          <p:spTgt spid="153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B80CA2D-90DB-4C4F-92E1-1918F274D1A9}"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44D7E600-882D-42A5-8368-8EFA8B246D66}" type="slidenum">
              <a:rPr lang="en-US" altLang="zh-CN"/>
              <a:pPr/>
              <a:t>46</a:t>
            </a:fld>
            <a:endParaRPr lang="en-US" altLang="zh-CN"/>
          </a:p>
        </p:txBody>
      </p:sp>
      <p:sp>
        <p:nvSpPr>
          <p:cNvPr id="60418" name="Rectangle 2"/>
          <p:cNvSpPr>
            <a:spLocks noGrp="1" noChangeArrowheads="1"/>
          </p:cNvSpPr>
          <p:nvPr>
            <p:ph type="title"/>
          </p:nvPr>
        </p:nvSpPr>
        <p:spPr/>
        <p:txBody>
          <a:bodyPr/>
          <a:lstStyle/>
          <a:p>
            <a:r>
              <a:rPr lang="en-US" altLang="zh-CN"/>
              <a:t>6.3.1 </a:t>
            </a:r>
            <a:r>
              <a:rPr lang="zh-CN" altLang="en-US"/>
              <a:t>程序文档化</a:t>
            </a:r>
          </a:p>
        </p:txBody>
      </p:sp>
      <p:sp>
        <p:nvSpPr>
          <p:cNvPr id="60419" name="Rectangle 3"/>
          <p:cNvSpPr>
            <a:spLocks noGrp="1" noChangeArrowheads="1"/>
          </p:cNvSpPr>
          <p:nvPr>
            <p:ph type="body" idx="1"/>
          </p:nvPr>
        </p:nvSpPr>
        <p:spPr/>
        <p:txBody>
          <a:bodyPr/>
          <a:lstStyle/>
          <a:p>
            <a:pPr algn="ctr"/>
            <a:r>
              <a:rPr lang="zh-CN" altLang="en-US" dirty="0">
                <a:latin typeface="Arial Unicode MS" pitchFamily="34" charset="-122"/>
              </a:rPr>
              <a:t>软件</a:t>
            </a:r>
            <a:r>
              <a:rPr lang="en-US" altLang="zh-CN" dirty="0">
                <a:latin typeface="Arial Unicode MS" pitchFamily="34" charset="-122"/>
              </a:rPr>
              <a:t>=</a:t>
            </a:r>
            <a:r>
              <a:rPr lang="zh-CN" altLang="en-US" dirty="0">
                <a:latin typeface="Arial Unicode MS" pitchFamily="34" charset="-122"/>
              </a:rPr>
              <a:t>程序</a:t>
            </a:r>
            <a:r>
              <a:rPr lang="en-US" altLang="zh-CN" dirty="0">
                <a:latin typeface="Arial Unicode MS" pitchFamily="34" charset="-122"/>
              </a:rPr>
              <a:t>+</a:t>
            </a:r>
            <a:r>
              <a:rPr lang="zh-CN" altLang="en-US" dirty="0">
                <a:latin typeface="Arial Unicode MS" pitchFamily="34" charset="-122"/>
              </a:rPr>
              <a:t>文档</a:t>
            </a:r>
            <a:r>
              <a:rPr lang="zh-CN" altLang="en-US" dirty="0" smtClean="0">
                <a:latin typeface="Arial Unicode MS" pitchFamily="34" charset="-122"/>
              </a:rPr>
              <a:t>。</a:t>
            </a:r>
            <a:endParaRPr lang="en-US" altLang="zh-CN" dirty="0" smtClean="0">
              <a:latin typeface="Arial Unicode MS" pitchFamily="34" charset="-122"/>
            </a:endParaRPr>
          </a:p>
          <a:p>
            <a:r>
              <a:rPr lang="zh-CN" altLang="en-US" dirty="0" smtClean="0">
                <a:latin typeface="Arial Unicode MS" pitchFamily="34" charset="-122"/>
              </a:rPr>
              <a:t>编码</a:t>
            </a:r>
            <a:r>
              <a:rPr lang="zh-CN" altLang="en-US" dirty="0">
                <a:latin typeface="Arial Unicode MS" pitchFamily="34" charset="-122"/>
              </a:rPr>
              <a:t>的目的是产生程序，其余阶段才是产生文档</a:t>
            </a:r>
            <a:r>
              <a:rPr lang="zh-CN" altLang="en-US" dirty="0" smtClean="0">
                <a:latin typeface="Arial Unicode MS" pitchFamily="34" charset="-122"/>
              </a:rPr>
              <a:t>。</a:t>
            </a:r>
            <a:endParaRPr lang="en-US" altLang="zh-CN" dirty="0" smtClean="0">
              <a:latin typeface="Arial Unicode MS" pitchFamily="34" charset="-122"/>
            </a:endParaRPr>
          </a:p>
          <a:p>
            <a:r>
              <a:rPr lang="zh-CN" altLang="en-US" dirty="0" smtClean="0">
                <a:latin typeface="Arial Unicode MS" pitchFamily="34" charset="-122"/>
              </a:rPr>
              <a:t>为了</a:t>
            </a:r>
            <a:r>
              <a:rPr lang="zh-CN" altLang="en-US" dirty="0">
                <a:latin typeface="Arial Unicode MS" pitchFamily="34" charset="-122"/>
              </a:rPr>
              <a:t>提高程序的可维护性，源代码也需要实现</a:t>
            </a:r>
            <a:r>
              <a:rPr lang="zh-CN" altLang="en-US" dirty="0" smtClean="0">
                <a:latin typeface="Arial Unicode MS" pitchFamily="34" charset="-122"/>
              </a:rPr>
              <a:t>文档化</a:t>
            </a:r>
            <a:r>
              <a:rPr lang="en-US" altLang="zh-CN" smtClean="0">
                <a:latin typeface="Arial Unicode MS" pitchFamily="34" charset="-122"/>
              </a:rPr>
              <a:t>:</a:t>
            </a:r>
            <a:endParaRPr lang="en-US" altLang="en-US" dirty="0" smtClean="0">
              <a:solidFill>
                <a:srgbClr val="CC0000"/>
              </a:solidFill>
            </a:endParaRPr>
          </a:p>
          <a:p>
            <a:pPr lvl="1"/>
            <a:r>
              <a:rPr lang="en-US" altLang="en-US" dirty="0" smtClean="0">
                <a:solidFill>
                  <a:srgbClr val="CC0000"/>
                </a:solidFill>
              </a:rPr>
              <a:t>【</a:t>
            </a:r>
            <a:r>
              <a:rPr lang="en-US" altLang="zh-CN" dirty="0">
                <a:solidFill>
                  <a:srgbClr val="CC0000"/>
                </a:solidFill>
              </a:rPr>
              <a:t>1</a:t>
            </a:r>
            <a:r>
              <a:rPr lang="zh-CN" altLang="en-US" dirty="0">
                <a:solidFill>
                  <a:srgbClr val="CC0000"/>
                </a:solidFill>
              </a:rPr>
              <a:t>、标识符的命名</a:t>
            </a:r>
            <a:r>
              <a:rPr lang="en-US" altLang="en-US" dirty="0">
                <a:solidFill>
                  <a:srgbClr val="CC0000"/>
                </a:solidFill>
              </a:rPr>
              <a:t>】</a:t>
            </a:r>
            <a:endParaRPr lang="en-US" altLang="zh-CN" dirty="0">
              <a:solidFill>
                <a:srgbClr val="CC0000"/>
              </a:solidFill>
            </a:endParaRPr>
          </a:p>
          <a:p>
            <a:pPr lvl="1"/>
            <a:r>
              <a:rPr lang="en-US" altLang="en-US" dirty="0">
                <a:solidFill>
                  <a:srgbClr val="CC0000"/>
                </a:solidFill>
              </a:rPr>
              <a:t>【</a:t>
            </a:r>
            <a:r>
              <a:rPr lang="en-US" altLang="zh-CN" dirty="0">
                <a:solidFill>
                  <a:srgbClr val="CC0000"/>
                </a:solidFill>
              </a:rPr>
              <a:t>2</a:t>
            </a:r>
            <a:r>
              <a:rPr lang="zh-CN" altLang="en-US" dirty="0">
                <a:solidFill>
                  <a:srgbClr val="CC0000"/>
                </a:solidFill>
              </a:rPr>
              <a:t>、安排注释</a:t>
            </a:r>
            <a:r>
              <a:rPr lang="en-US" altLang="en-US" dirty="0">
                <a:solidFill>
                  <a:srgbClr val="CC0000"/>
                </a:solidFill>
              </a:rPr>
              <a:t>】</a:t>
            </a:r>
            <a:r>
              <a:rPr lang="en-US" altLang="zh-CN" dirty="0">
                <a:solidFill>
                  <a:srgbClr val="CC0000"/>
                </a:solidFill>
              </a:rPr>
              <a:t> </a:t>
            </a:r>
          </a:p>
          <a:p>
            <a:pPr lvl="1"/>
            <a:r>
              <a:rPr lang="en-US" altLang="en-US" dirty="0">
                <a:solidFill>
                  <a:srgbClr val="CC0000"/>
                </a:solidFill>
              </a:rPr>
              <a:t>【</a:t>
            </a:r>
            <a:r>
              <a:rPr lang="en-US" altLang="zh-CN" dirty="0">
                <a:solidFill>
                  <a:srgbClr val="CC0000"/>
                </a:solidFill>
              </a:rPr>
              <a:t>3</a:t>
            </a:r>
            <a:r>
              <a:rPr lang="zh-CN" altLang="en-US" dirty="0">
                <a:solidFill>
                  <a:srgbClr val="CC0000"/>
                </a:solidFill>
              </a:rPr>
              <a:t>、程序的视觉组织</a:t>
            </a:r>
            <a:r>
              <a:rPr lang="en-US" altLang="en-US" dirty="0">
                <a:solidFill>
                  <a:srgbClr val="CC0000"/>
                </a:solidFill>
              </a:rPr>
              <a:t>】</a:t>
            </a:r>
            <a:endParaRPr lang="en-US" altLang="zh-CN" dirty="0">
              <a:solidFill>
                <a:srgbClr val="CC0000"/>
              </a:solidFill>
            </a:endParaRPr>
          </a:p>
          <a:p>
            <a:pPr>
              <a:buFont typeface="Wingdings" pitchFamily="2" charset="2"/>
              <a:buNone/>
            </a:pPr>
            <a:endParaRPr lang="en-US" altLang="zh-CN" dirty="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strips(downRight)">
                                      <p:cBhvr>
                                        <p:cTn id="7" dur="500"/>
                                        <p:tgtEl>
                                          <p:spTgt spid="604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0419">
                                            <p:txEl>
                                              <p:pRg st="1" end="1"/>
                                            </p:txEl>
                                          </p:spTgt>
                                        </p:tgtEl>
                                        <p:attrNameLst>
                                          <p:attrName>style.visibility</p:attrName>
                                        </p:attrNameLst>
                                      </p:cBhvr>
                                      <p:to>
                                        <p:strVal val="visible"/>
                                      </p:to>
                                    </p:set>
                                    <p:animEffect transition="in" filter="strips(downRight)">
                                      <p:cBhvr>
                                        <p:cTn id="12" dur="500"/>
                                        <p:tgtEl>
                                          <p:spTgt spid="604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60419">
                                            <p:txEl>
                                              <p:pRg st="2" end="2"/>
                                            </p:txEl>
                                          </p:spTgt>
                                        </p:tgtEl>
                                        <p:attrNameLst>
                                          <p:attrName>style.visibility</p:attrName>
                                        </p:attrNameLst>
                                      </p:cBhvr>
                                      <p:to>
                                        <p:strVal val="visible"/>
                                      </p:to>
                                    </p:set>
                                    <p:animEffect transition="in" filter="strips(downRight)">
                                      <p:cBhvr>
                                        <p:cTn id="17" dur="500"/>
                                        <p:tgtEl>
                                          <p:spTgt spid="60419">
                                            <p:txEl>
                                              <p:pRg st="2" end="2"/>
                                            </p:txEl>
                                          </p:spTgt>
                                        </p:tgtEl>
                                      </p:cBhvr>
                                    </p:animEffect>
                                  </p:childTnLst>
                                </p:cTn>
                              </p:par>
                              <p:par>
                                <p:cTn id="18" presetID="18" presetClass="entr" presetSubtype="6" fill="hold" grpId="0" nodeType="withEffect">
                                  <p:stCondLst>
                                    <p:cond delay="0"/>
                                  </p:stCondLst>
                                  <p:childTnLst>
                                    <p:set>
                                      <p:cBhvr>
                                        <p:cTn id="19" dur="1" fill="hold">
                                          <p:stCondLst>
                                            <p:cond delay="0"/>
                                          </p:stCondLst>
                                        </p:cTn>
                                        <p:tgtEl>
                                          <p:spTgt spid="60419">
                                            <p:txEl>
                                              <p:pRg st="3" end="3"/>
                                            </p:txEl>
                                          </p:spTgt>
                                        </p:tgtEl>
                                        <p:attrNameLst>
                                          <p:attrName>style.visibility</p:attrName>
                                        </p:attrNameLst>
                                      </p:cBhvr>
                                      <p:to>
                                        <p:strVal val="visible"/>
                                      </p:to>
                                    </p:set>
                                    <p:animEffect transition="in" filter="strips(downRight)">
                                      <p:cBhvr>
                                        <p:cTn id="20" dur="500"/>
                                        <p:tgtEl>
                                          <p:spTgt spid="60419">
                                            <p:txEl>
                                              <p:pRg st="3" end="3"/>
                                            </p:txEl>
                                          </p:spTgt>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animEffect transition="in" filter="strips(downRight)">
                                      <p:cBhvr>
                                        <p:cTn id="23" dur="500"/>
                                        <p:tgtEl>
                                          <p:spTgt spid="60419">
                                            <p:txEl>
                                              <p:pRg st="4" end="4"/>
                                            </p:txEl>
                                          </p:spTgt>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60419">
                                            <p:txEl>
                                              <p:pRg st="5" end="5"/>
                                            </p:txEl>
                                          </p:spTgt>
                                        </p:tgtEl>
                                        <p:attrNameLst>
                                          <p:attrName>style.visibility</p:attrName>
                                        </p:attrNameLst>
                                      </p:cBhvr>
                                      <p:to>
                                        <p:strVal val="visible"/>
                                      </p:to>
                                    </p:set>
                                    <p:animEffect transition="in" filter="strips(downRight)">
                                      <p:cBhvr>
                                        <p:cTn id="26" dur="500"/>
                                        <p:tgtEl>
                                          <p:spTgt spid="604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B2C7E6C-187A-42AC-B576-83E5D21E8D90}"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95835FD4-B647-43B9-87BB-D1091A5F4C73}" type="slidenum">
              <a:rPr lang="en-US" altLang="zh-CN"/>
              <a:pPr/>
              <a:t>47</a:t>
            </a:fld>
            <a:endParaRPr lang="en-US" altLang="zh-CN"/>
          </a:p>
        </p:txBody>
      </p:sp>
      <p:sp>
        <p:nvSpPr>
          <p:cNvPr id="65538" name="Rectangle 2"/>
          <p:cNvSpPr>
            <a:spLocks noGrp="1" noChangeArrowheads="1"/>
          </p:cNvSpPr>
          <p:nvPr>
            <p:ph type="title"/>
          </p:nvPr>
        </p:nvSpPr>
        <p:spPr/>
        <p:txBody>
          <a:bodyPr/>
          <a:lstStyle/>
          <a:p>
            <a:r>
              <a:rPr lang="en-US" altLang="zh-CN"/>
              <a:t>6.3.1 </a:t>
            </a:r>
            <a:r>
              <a:rPr lang="zh-CN" altLang="en-US"/>
              <a:t>程序文档化</a:t>
            </a:r>
          </a:p>
        </p:txBody>
      </p:sp>
      <p:sp>
        <p:nvSpPr>
          <p:cNvPr id="65539" name="Rectangle 3"/>
          <p:cNvSpPr>
            <a:spLocks noGrp="1" noChangeArrowheads="1"/>
          </p:cNvSpPr>
          <p:nvPr>
            <p:ph type="body" idx="1"/>
          </p:nvPr>
        </p:nvSpPr>
        <p:spPr/>
        <p:txBody>
          <a:bodyPr/>
          <a:lstStyle/>
          <a:p>
            <a:r>
              <a:rPr lang="en-US" altLang="en-US">
                <a:solidFill>
                  <a:srgbClr val="CC0000"/>
                </a:solidFill>
              </a:rPr>
              <a:t>【</a:t>
            </a:r>
            <a:r>
              <a:rPr lang="en-US" altLang="zh-CN">
                <a:solidFill>
                  <a:srgbClr val="CC0000"/>
                </a:solidFill>
              </a:rPr>
              <a:t>1</a:t>
            </a:r>
            <a:r>
              <a:rPr lang="zh-CN" altLang="en-US">
                <a:solidFill>
                  <a:srgbClr val="CC0000"/>
                </a:solidFill>
              </a:rPr>
              <a:t>、标识符的命名</a:t>
            </a:r>
            <a:r>
              <a:rPr lang="en-US" altLang="en-US">
                <a:solidFill>
                  <a:srgbClr val="CC0000"/>
                </a:solidFill>
              </a:rPr>
              <a:t>】</a:t>
            </a:r>
            <a:endParaRPr lang="en-US" altLang="zh-CN"/>
          </a:p>
          <a:p>
            <a:pPr lvl="1"/>
            <a:r>
              <a:rPr lang="zh-CN" altLang="en-US">
                <a:solidFill>
                  <a:srgbClr val="CC0000"/>
                </a:solidFill>
              </a:rPr>
              <a:t>标识符</a:t>
            </a:r>
            <a:r>
              <a:rPr lang="zh-CN" altLang="en-US"/>
              <a:t>即</a:t>
            </a:r>
            <a:r>
              <a:rPr lang="zh-CN" altLang="en-US">
                <a:solidFill>
                  <a:srgbClr val="CC0000"/>
                </a:solidFill>
              </a:rPr>
              <a:t>符号名</a:t>
            </a:r>
            <a:r>
              <a:rPr lang="zh-CN" altLang="en-US"/>
              <a:t>，包括</a:t>
            </a:r>
            <a:r>
              <a:rPr lang="zh-CN" altLang="en-US" i="1" u="sng">
                <a:solidFill>
                  <a:srgbClr val="3333CC"/>
                </a:solidFill>
              </a:rPr>
              <a:t>模块名</a:t>
            </a:r>
            <a:r>
              <a:rPr lang="zh-CN" altLang="en-US"/>
              <a:t>、</a:t>
            </a:r>
            <a:r>
              <a:rPr lang="zh-CN" altLang="en-US" i="1" u="sng">
                <a:solidFill>
                  <a:srgbClr val="3333CC"/>
                </a:solidFill>
              </a:rPr>
              <a:t>变量名</a:t>
            </a:r>
            <a:r>
              <a:rPr lang="zh-CN" altLang="en-US"/>
              <a:t>、</a:t>
            </a:r>
            <a:r>
              <a:rPr lang="zh-CN" altLang="en-US" i="1" u="sng">
                <a:solidFill>
                  <a:srgbClr val="3333CC"/>
                </a:solidFill>
              </a:rPr>
              <a:t>常量名</a:t>
            </a:r>
            <a:r>
              <a:rPr lang="zh-CN" altLang="en-US"/>
              <a:t>、</a:t>
            </a:r>
            <a:r>
              <a:rPr lang="zh-CN" altLang="en-US" i="1" u="sng">
                <a:solidFill>
                  <a:srgbClr val="3333CC"/>
                </a:solidFill>
              </a:rPr>
              <a:t>子程序名</a:t>
            </a:r>
            <a:r>
              <a:rPr lang="zh-CN" altLang="en-US"/>
              <a:t>等。</a:t>
            </a:r>
          </a:p>
          <a:p>
            <a:pPr lvl="1"/>
            <a:r>
              <a:rPr lang="zh-CN" altLang="en-US"/>
              <a:t>名字</a:t>
            </a:r>
            <a:r>
              <a:rPr lang="zh-CN" altLang="en-US">
                <a:solidFill>
                  <a:srgbClr val="CC0000"/>
                </a:solidFill>
              </a:rPr>
              <a:t>应有一定实际意义</a:t>
            </a:r>
            <a:r>
              <a:rPr lang="zh-CN" altLang="en-US"/>
              <a:t>，应能反映它所代表的实际事物。</a:t>
            </a:r>
          </a:p>
          <a:p>
            <a:pPr lvl="2"/>
            <a:r>
              <a:rPr lang="en-US" altLang="zh-CN"/>
              <a:t>Times——</a:t>
            </a:r>
            <a:r>
              <a:rPr lang="zh-CN" altLang="en-US"/>
              <a:t>次数的量；	</a:t>
            </a:r>
            <a:r>
              <a:rPr lang="en-US" altLang="zh-CN"/>
              <a:t>Total——</a:t>
            </a:r>
            <a:r>
              <a:rPr lang="zh-CN" altLang="en-US"/>
              <a:t>总量；</a:t>
            </a:r>
          </a:p>
          <a:p>
            <a:pPr lvl="2"/>
            <a:r>
              <a:rPr lang="en-US" altLang="zh-CN"/>
              <a:t>Average——</a:t>
            </a:r>
            <a:r>
              <a:rPr lang="zh-CN" altLang="en-US"/>
              <a:t>平均值； 	</a:t>
            </a:r>
            <a:r>
              <a:rPr lang="en-US" altLang="zh-CN"/>
              <a:t>Sum——</a:t>
            </a:r>
            <a:r>
              <a:rPr lang="zh-CN" altLang="en-US"/>
              <a:t>和。</a:t>
            </a:r>
          </a:p>
          <a:p>
            <a:pPr lvl="1"/>
            <a:r>
              <a:rPr lang="zh-CN" altLang="en-US">
                <a:solidFill>
                  <a:srgbClr val="CC0000"/>
                </a:solidFill>
              </a:rPr>
              <a:t>选择精炼的、意义明确的名字</a:t>
            </a:r>
            <a:r>
              <a:rPr lang="zh-CN" altLang="en-US"/>
              <a:t>，必要时可使用缩写名字。</a:t>
            </a:r>
          </a:p>
          <a:p>
            <a:pPr lvl="2"/>
            <a:r>
              <a:rPr lang="zh-CN" altLang="en-US">
                <a:solidFill>
                  <a:srgbClr val="3333CC"/>
                </a:solidFill>
              </a:rPr>
              <a:t>注意缩写规则要一致，并且要给每一个名字加注释</a:t>
            </a:r>
            <a:r>
              <a:rPr lang="zh-CN" altLang="en-US"/>
              <a:t>。</a:t>
            </a:r>
          </a:p>
          <a:p>
            <a:pPr lvl="1"/>
            <a:r>
              <a:rPr lang="zh-CN" altLang="en-US"/>
              <a:t>在一个程序中，</a:t>
            </a:r>
            <a:r>
              <a:rPr lang="zh-CN" altLang="en-US">
                <a:solidFill>
                  <a:srgbClr val="CC0000"/>
                </a:solidFill>
              </a:rPr>
              <a:t>一个标识符只应用于一种用途</a:t>
            </a:r>
            <a:r>
              <a:rPr lang="zh-CN" altLang="en-US"/>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65539">
                                            <p:txEl>
                                              <p:pRg st="1" end="1"/>
                                            </p:txEl>
                                          </p:spTgt>
                                        </p:tgtEl>
                                        <p:attrNameLst>
                                          <p:attrName>style.visibility</p:attrName>
                                        </p:attrNameLst>
                                      </p:cBhvr>
                                      <p:to>
                                        <p:strVal val="visible"/>
                                      </p:to>
                                    </p:set>
                                    <p:animEffect transition="in" filter="strips(downRight)">
                                      <p:cBhvr>
                                        <p:cTn id="7" dur="500"/>
                                        <p:tgtEl>
                                          <p:spTgt spid="655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65539">
                                            <p:txEl>
                                              <p:pRg st="2" end="2"/>
                                            </p:txEl>
                                          </p:spTgt>
                                        </p:tgtEl>
                                        <p:attrNameLst>
                                          <p:attrName>style.visibility</p:attrName>
                                        </p:attrNameLst>
                                      </p:cBhvr>
                                      <p:to>
                                        <p:strVal val="visible"/>
                                      </p:to>
                                    </p:set>
                                    <p:animEffect transition="in" filter="strips(downRight)">
                                      <p:cBhvr>
                                        <p:cTn id="12" dur="500"/>
                                        <p:tgtEl>
                                          <p:spTgt spid="65539">
                                            <p:txEl>
                                              <p:pRg st="2" end="2"/>
                                            </p:txEl>
                                          </p:spTgt>
                                        </p:tgtEl>
                                      </p:cBhvr>
                                    </p:animEffect>
                                  </p:childTnLst>
                                </p:cTn>
                              </p:par>
                            </p:childTnLst>
                          </p:cTn>
                        </p:par>
                        <p:par>
                          <p:cTn id="13" fill="hold">
                            <p:stCondLst>
                              <p:cond delay="500"/>
                            </p:stCondLst>
                            <p:childTnLst>
                              <p:par>
                                <p:cTn id="14" presetID="18" presetClass="entr" presetSubtype="6" fill="hold" nodeType="afterEffect">
                                  <p:stCondLst>
                                    <p:cond delay="0"/>
                                  </p:stCondLst>
                                  <p:childTnLst>
                                    <p:set>
                                      <p:cBhvr>
                                        <p:cTn id="15" dur="1" fill="hold">
                                          <p:stCondLst>
                                            <p:cond delay="0"/>
                                          </p:stCondLst>
                                        </p:cTn>
                                        <p:tgtEl>
                                          <p:spTgt spid="65539">
                                            <p:txEl>
                                              <p:pRg st="3" end="3"/>
                                            </p:txEl>
                                          </p:spTgt>
                                        </p:tgtEl>
                                        <p:attrNameLst>
                                          <p:attrName>style.visibility</p:attrName>
                                        </p:attrNameLst>
                                      </p:cBhvr>
                                      <p:to>
                                        <p:strVal val="visible"/>
                                      </p:to>
                                    </p:set>
                                    <p:animEffect transition="in" filter="strips(downRight)">
                                      <p:cBhvr>
                                        <p:cTn id="16" dur="500"/>
                                        <p:tgtEl>
                                          <p:spTgt spid="65539">
                                            <p:txEl>
                                              <p:pRg st="3" end="3"/>
                                            </p:txEl>
                                          </p:spTgt>
                                        </p:tgtEl>
                                      </p:cBhvr>
                                    </p:animEffect>
                                  </p:childTnLst>
                                </p:cTn>
                              </p:par>
                            </p:childTnLst>
                          </p:cTn>
                        </p:par>
                        <p:par>
                          <p:cTn id="17" fill="hold">
                            <p:stCondLst>
                              <p:cond delay="1000"/>
                            </p:stCondLst>
                            <p:childTnLst>
                              <p:par>
                                <p:cTn id="18" presetID="18" presetClass="entr" presetSubtype="6" fill="hold" nodeType="afterEffect">
                                  <p:stCondLst>
                                    <p:cond delay="0"/>
                                  </p:stCondLst>
                                  <p:childTnLst>
                                    <p:set>
                                      <p:cBhvr>
                                        <p:cTn id="19" dur="1" fill="hold">
                                          <p:stCondLst>
                                            <p:cond delay="0"/>
                                          </p:stCondLst>
                                        </p:cTn>
                                        <p:tgtEl>
                                          <p:spTgt spid="65539">
                                            <p:txEl>
                                              <p:pRg st="4" end="4"/>
                                            </p:txEl>
                                          </p:spTgt>
                                        </p:tgtEl>
                                        <p:attrNameLst>
                                          <p:attrName>style.visibility</p:attrName>
                                        </p:attrNameLst>
                                      </p:cBhvr>
                                      <p:to>
                                        <p:strVal val="visible"/>
                                      </p:to>
                                    </p:set>
                                    <p:animEffect transition="in" filter="strips(downRight)">
                                      <p:cBhvr>
                                        <p:cTn id="20" dur="500"/>
                                        <p:tgtEl>
                                          <p:spTgt spid="65539">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65539">
                                            <p:txEl>
                                              <p:pRg st="5" end="5"/>
                                            </p:txEl>
                                          </p:spTgt>
                                        </p:tgtEl>
                                        <p:attrNameLst>
                                          <p:attrName>style.visibility</p:attrName>
                                        </p:attrNameLst>
                                      </p:cBhvr>
                                      <p:to>
                                        <p:strVal val="visible"/>
                                      </p:to>
                                    </p:set>
                                    <p:animEffect transition="in" filter="strips(downRight)">
                                      <p:cBhvr>
                                        <p:cTn id="25" dur="500"/>
                                        <p:tgtEl>
                                          <p:spTgt spid="65539">
                                            <p:txEl>
                                              <p:pRg st="5" end="5"/>
                                            </p:txEl>
                                          </p:spTgt>
                                        </p:tgtEl>
                                      </p:cBhvr>
                                    </p:animEffect>
                                  </p:childTnLst>
                                </p:cTn>
                              </p:par>
                            </p:childTnLst>
                          </p:cTn>
                        </p:par>
                        <p:par>
                          <p:cTn id="26" fill="hold">
                            <p:stCondLst>
                              <p:cond delay="500"/>
                            </p:stCondLst>
                            <p:childTnLst>
                              <p:par>
                                <p:cTn id="27" presetID="18" presetClass="entr" presetSubtype="6" fill="hold" nodeType="afterEffect">
                                  <p:stCondLst>
                                    <p:cond delay="0"/>
                                  </p:stCondLst>
                                  <p:childTnLst>
                                    <p:set>
                                      <p:cBhvr>
                                        <p:cTn id="28" dur="1" fill="hold">
                                          <p:stCondLst>
                                            <p:cond delay="0"/>
                                          </p:stCondLst>
                                        </p:cTn>
                                        <p:tgtEl>
                                          <p:spTgt spid="65539">
                                            <p:txEl>
                                              <p:pRg st="6" end="6"/>
                                            </p:txEl>
                                          </p:spTgt>
                                        </p:tgtEl>
                                        <p:attrNameLst>
                                          <p:attrName>style.visibility</p:attrName>
                                        </p:attrNameLst>
                                      </p:cBhvr>
                                      <p:to>
                                        <p:strVal val="visible"/>
                                      </p:to>
                                    </p:set>
                                    <p:animEffect transition="in" filter="strips(downRight)">
                                      <p:cBhvr>
                                        <p:cTn id="29" dur="500"/>
                                        <p:tgtEl>
                                          <p:spTgt spid="65539">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6" fill="hold" nodeType="clickEffect">
                                  <p:stCondLst>
                                    <p:cond delay="0"/>
                                  </p:stCondLst>
                                  <p:childTnLst>
                                    <p:set>
                                      <p:cBhvr>
                                        <p:cTn id="33" dur="1" fill="hold">
                                          <p:stCondLst>
                                            <p:cond delay="0"/>
                                          </p:stCondLst>
                                        </p:cTn>
                                        <p:tgtEl>
                                          <p:spTgt spid="65539">
                                            <p:txEl>
                                              <p:pRg st="7" end="7"/>
                                            </p:txEl>
                                          </p:spTgt>
                                        </p:tgtEl>
                                        <p:attrNameLst>
                                          <p:attrName>style.visibility</p:attrName>
                                        </p:attrNameLst>
                                      </p:cBhvr>
                                      <p:to>
                                        <p:strVal val="visible"/>
                                      </p:to>
                                    </p:set>
                                    <p:animEffect transition="in" filter="strips(downRight)">
                                      <p:cBhvr>
                                        <p:cTn id="34" dur="500"/>
                                        <p:tgtEl>
                                          <p:spTgt spid="655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half" idx="10"/>
          </p:nvPr>
        </p:nvSpPr>
        <p:spPr/>
        <p:txBody>
          <a:bodyPr/>
          <a:lstStyle/>
          <a:p>
            <a:fld id="{E1E65A38-7254-4701-AD23-4E009F6BF2FC}" type="datetime1">
              <a:rPr lang="zh-CN" altLang="en-US"/>
              <a:pPr/>
              <a:t>2018/12/24</a:t>
            </a:fld>
            <a:endParaRPr lang="en-US" altLang="zh-CN"/>
          </a:p>
        </p:txBody>
      </p:sp>
      <p:sp>
        <p:nvSpPr>
          <p:cNvPr id="12" name="灯片编号占位符 4"/>
          <p:cNvSpPr>
            <a:spLocks noGrp="1"/>
          </p:cNvSpPr>
          <p:nvPr>
            <p:ph type="sldNum" sz="quarter" idx="11"/>
          </p:nvPr>
        </p:nvSpPr>
        <p:spPr/>
        <p:txBody>
          <a:bodyPr/>
          <a:lstStyle/>
          <a:p>
            <a:fld id="{2EFBCDA3-8A1E-45C1-9BBE-F4E4875E5961}" type="slidenum">
              <a:rPr lang="en-US" altLang="zh-CN"/>
              <a:pPr/>
              <a:t>48</a:t>
            </a:fld>
            <a:endParaRPr lang="en-US" altLang="zh-CN"/>
          </a:p>
        </p:txBody>
      </p:sp>
      <p:sp>
        <p:nvSpPr>
          <p:cNvPr id="140290" name="Rectangle 2"/>
          <p:cNvSpPr>
            <a:spLocks noGrp="1" noChangeArrowheads="1"/>
          </p:cNvSpPr>
          <p:nvPr>
            <p:ph type="title"/>
          </p:nvPr>
        </p:nvSpPr>
        <p:spPr/>
        <p:txBody>
          <a:bodyPr/>
          <a:lstStyle/>
          <a:p>
            <a:r>
              <a:rPr lang="en-US" altLang="zh-CN"/>
              <a:t>6.3.1 </a:t>
            </a:r>
            <a:r>
              <a:rPr lang="zh-CN" altLang="en-US"/>
              <a:t>程序文档化</a:t>
            </a:r>
          </a:p>
        </p:txBody>
      </p:sp>
      <p:sp>
        <p:nvSpPr>
          <p:cNvPr id="140291" name="Rectangle 3"/>
          <p:cNvSpPr>
            <a:spLocks noGrp="1" noChangeArrowheads="1"/>
          </p:cNvSpPr>
          <p:nvPr>
            <p:ph type="body" idx="1"/>
          </p:nvPr>
        </p:nvSpPr>
        <p:spPr/>
        <p:txBody>
          <a:bodyPr/>
          <a:lstStyle/>
          <a:p>
            <a:r>
              <a:rPr lang="en-US" altLang="en-US">
                <a:solidFill>
                  <a:srgbClr val="CC0000"/>
                </a:solidFill>
              </a:rPr>
              <a:t>【</a:t>
            </a:r>
            <a:r>
              <a:rPr lang="en-US" altLang="zh-CN">
                <a:solidFill>
                  <a:srgbClr val="CC0000"/>
                </a:solidFill>
              </a:rPr>
              <a:t>1</a:t>
            </a:r>
            <a:r>
              <a:rPr lang="zh-CN" altLang="en-US">
                <a:solidFill>
                  <a:srgbClr val="CC0000"/>
                </a:solidFill>
              </a:rPr>
              <a:t>、标识符的命名</a:t>
            </a:r>
            <a:r>
              <a:rPr lang="en-US" altLang="en-US">
                <a:solidFill>
                  <a:srgbClr val="CC0000"/>
                </a:solidFill>
              </a:rPr>
              <a:t>】</a:t>
            </a:r>
            <a:endParaRPr lang="en-US" altLang="zh-CN"/>
          </a:p>
          <a:p>
            <a:pPr lvl="1">
              <a:spcBef>
                <a:spcPct val="0"/>
              </a:spcBef>
            </a:pPr>
            <a:r>
              <a:rPr lang="zh-CN" altLang="en-US"/>
              <a:t>变量名＝</a:t>
            </a:r>
            <a:r>
              <a:rPr lang="zh-CN" altLang="en-US">
                <a:solidFill>
                  <a:srgbClr val="FF0000"/>
                </a:solidFill>
              </a:rPr>
              <a:t>属性</a:t>
            </a:r>
            <a:r>
              <a:rPr lang="zh-CN" altLang="en-US"/>
              <a:t>＋</a:t>
            </a:r>
            <a:r>
              <a:rPr lang="zh-CN" altLang="en-US">
                <a:solidFill>
                  <a:srgbClr val="FF0000"/>
                </a:solidFill>
              </a:rPr>
              <a:t>类型</a:t>
            </a:r>
            <a:r>
              <a:rPr lang="zh-CN" altLang="en-US"/>
              <a:t>＋</a:t>
            </a:r>
            <a:r>
              <a:rPr lang="zh-CN" altLang="en-US">
                <a:solidFill>
                  <a:srgbClr val="FF0000"/>
                </a:solidFill>
              </a:rPr>
              <a:t>对象描述</a:t>
            </a:r>
            <a:r>
              <a:rPr lang="zh-CN" altLang="en-US"/>
              <a:t>。</a:t>
            </a:r>
          </a:p>
          <a:p>
            <a:pPr lvl="1"/>
            <a:endParaRPr lang="en-US" altLang="zh-CN"/>
          </a:p>
        </p:txBody>
      </p:sp>
      <p:pic>
        <p:nvPicPr>
          <p:cNvPr id="140292" name="Picture 4" descr="01000000000000119091197493547_s"/>
          <p:cNvPicPr>
            <a:picLocks noChangeAspect="1" noChangeArrowheads="1"/>
          </p:cNvPicPr>
          <p:nvPr/>
        </p:nvPicPr>
        <p:blipFill>
          <a:blip r:embed="rId3" cstate="print"/>
          <a:srcRect/>
          <a:stretch>
            <a:fillRect/>
          </a:stretch>
        </p:blipFill>
        <p:spPr bwMode="auto">
          <a:xfrm>
            <a:off x="6629400" y="1676400"/>
            <a:ext cx="2047875" cy="2857500"/>
          </a:xfrm>
          <a:prstGeom prst="rect">
            <a:avLst/>
          </a:prstGeom>
          <a:noFill/>
        </p:spPr>
      </p:pic>
      <p:sp>
        <p:nvSpPr>
          <p:cNvPr id="140293" name="Rectangle 5"/>
          <p:cNvSpPr>
            <a:spLocks noChangeArrowheads="1"/>
          </p:cNvSpPr>
          <p:nvPr/>
        </p:nvSpPr>
        <p:spPr bwMode="auto">
          <a:xfrm>
            <a:off x="6184900" y="4572000"/>
            <a:ext cx="2959100" cy="641350"/>
          </a:xfrm>
          <a:prstGeom prst="rect">
            <a:avLst/>
          </a:prstGeom>
          <a:noFill/>
          <a:ln w="9525">
            <a:noFill/>
            <a:miter lim="800000"/>
            <a:headEnd/>
            <a:tailEnd/>
          </a:ln>
          <a:effectLst/>
        </p:spPr>
        <p:txBody>
          <a:bodyPr wrap="none">
            <a:spAutoFit/>
          </a:bodyPr>
          <a:lstStyle/>
          <a:p>
            <a:pPr algn="ctr"/>
            <a:r>
              <a:rPr lang="zh-CN" altLang="en-US" b="1"/>
              <a:t>匈牙利人 </a:t>
            </a:r>
            <a:r>
              <a:rPr lang="en-US" altLang="zh-CN" b="1"/>
              <a:t>Charles Simonyi</a:t>
            </a:r>
          </a:p>
          <a:p>
            <a:pPr algn="ctr"/>
            <a:r>
              <a:rPr lang="zh-CN" altLang="en-US" b="1"/>
              <a:t>微软等大公司普遍认可</a:t>
            </a:r>
          </a:p>
        </p:txBody>
      </p:sp>
      <p:sp>
        <p:nvSpPr>
          <p:cNvPr id="140294" name="Rectangle 6"/>
          <p:cNvSpPr>
            <a:spLocks noChangeArrowheads="1"/>
          </p:cNvSpPr>
          <p:nvPr/>
        </p:nvSpPr>
        <p:spPr bwMode="auto">
          <a:xfrm>
            <a:off x="457200" y="1981200"/>
            <a:ext cx="3276600" cy="2282825"/>
          </a:xfrm>
          <a:prstGeom prst="rect">
            <a:avLst/>
          </a:prstGeom>
          <a:noFill/>
          <a:ln w="9525">
            <a:noFill/>
            <a:miter lim="800000"/>
            <a:headEnd/>
            <a:tailEnd/>
          </a:ln>
          <a:effectLst/>
        </p:spPr>
        <p:txBody>
          <a:bodyPr anchor="ctr">
            <a:spAutoFit/>
          </a:bodyPr>
          <a:lstStyle/>
          <a:p>
            <a:r>
              <a:rPr lang="zh-CN" altLang="en-US" sz="2400" b="1">
                <a:solidFill>
                  <a:srgbClr val="FF0000"/>
                </a:solidFill>
                <a:latin typeface="黑体" pitchFamily="2" charset="-122"/>
                <a:ea typeface="黑体" pitchFamily="2" charset="-122"/>
              </a:rPr>
              <a:t>属性</a:t>
            </a:r>
          </a:p>
          <a:p>
            <a:r>
              <a:rPr lang="zh-CN" altLang="en-US" sz="2400" b="1">
                <a:latin typeface="黑体" pitchFamily="2" charset="-122"/>
                <a:ea typeface="黑体" pitchFamily="2" charset="-122"/>
              </a:rPr>
              <a:t>全局变量</a:t>
            </a:r>
            <a:r>
              <a:rPr lang="en-US" altLang="zh-CN" sz="2400" b="1">
                <a:latin typeface="黑体" pitchFamily="2" charset="-122"/>
                <a:ea typeface="黑体" pitchFamily="2" charset="-122"/>
              </a:rPr>
              <a:t>:  		g_ </a:t>
            </a:r>
            <a:br>
              <a:rPr lang="en-US" altLang="zh-CN" sz="2400" b="1">
                <a:latin typeface="黑体" pitchFamily="2" charset="-122"/>
                <a:ea typeface="黑体" pitchFamily="2" charset="-122"/>
              </a:rPr>
            </a:br>
            <a:r>
              <a:rPr lang="zh-CN" altLang="en-US" sz="2400" b="1">
                <a:latin typeface="黑体" pitchFamily="2" charset="-122"/>
                <a:ea typeface="黑体" pitchFamily="2" charset="-122"/>
              </a:rPr>
              <a:t>常量</a:t>
            </a:r>
            <a:r>
              <a:rPr lang="en-US" altLang="zh-CN" sz="2400" b="1">
                <a:latin typeface="黑体" pitchFamily="2" charset="-122"/>
                <a:ea typeface="黑体" pitchFamily="2" charset="-122"/>
              </a:rPr>
              <a:t>: 		c_ </a:t>
            </a:r>
            <a:br>
              <a:rPr lang="en-US" altLang="zh-CN" sz="2400" b="1">
                <a:latin typeface="黑体" pitchFamily="2" charset="-122"/>
                <a:ea typeface="黑体" pitchFamily="2" charset="-122"/>
              </a:rPr>
            </a:br>
            <a:r>
              <a:rPr lang="en-US" altLang="zh-CN" sz="2400" b="1">
                <a:latin typeface="黑体" pitchFamily="2" charset="-122"/>
                <a:ea typeface="黑体" pitchFamily="2" charset="-122"/>
              </a:rPr>
              <a:t>c++</a:t>
            </a:r>
            <a:r>
              <a:rPr lang="zh-CN" altLang="en-US" sz="2400" b="1">
                <a:latin typeface="黑体" pitchFamily="2" charset="-122"/>
                <a:ea typeface="黑体" pitchFamily="2" charset="-122"/>
              </a:rPr>
              <a:t>类成员变量</a:t>
            </a:r>
            <a:r>
              <a:rPr lang="en-US" altLang="zh-CN" sz="2400" b="1">
                <a:latin typeface="黑体" pitchFamily="2" charset="-122"/>
                <a:ea typeface="黑体" pitchFamily="2" charset="-122"/>
              </a:rPr>
              <a:t>: 	m_ </a:t>
            </a:r>
            <a:br>
              <a:rPr lang="en-US" altLang="zh-CN" sz="2400" b="1">
                <a:latin typeface="黑体" pitchFamily="2" charset="-122"/>
                <a:ea typeface="黑体" pitchFamily="2" charset="-122"/>
              </a:rPr>
            </a:br>
            <a:r>
              <a:rPr lang="zh-CN" altLang="en-US" sz="2400" b="1">
                <a:latin typeface="黑体" pitchFamily="2" charset="-122"/>
                <a:ea typeface="黑体" pitchFamily="2" charset="-122"/>
              </a:rPr>
              <a:t>静态变量</a:t>
            </a:r>
            <a:r>
              <a:rPr lang="en-US" altLang="zh-CN" sz="2400" b="1">
                <a:latin typeface="黑体" pitchFamily="2" charset="-122"/>
                <a:ea typeface="黑体" pitchFamily="2" charset="-122"/>
              </a:rPr>
              <a:t>: 		s_ </a:t>
            </a:r>
            <a:br>
              <a:rPr lang="en-US" altLang="zh-CN" sz="2400" b="1">
                <a:latin typeface="黑体" pitchFamily="2" charset="-122"/>
                <a:ea typeface="黑体" pitchFamily="2" charset="-122"/>
              </a:rPr>
            </a:br>
            <a:r>
              <a:rPr lang="en-US" altLang="zh-CN" sz="2400" b="1">
                <a:latin typeface="黑体" pitchFamily="2" charset="-122"/>
                <a:ea typeface="黑体" pitchFamily="2" charset="-122"/>
              </a:rPr>
              <a:t> </a:t>
            </a:r>
          </a:p>
        </p:txBody>
      </p:sp>
      <p:sp>
        <p:nvSpPr>
          <p:cNvPr id="140295" name="Rectangle 7"/>
          <p:cNvSpPr>
            <a:spLocks noChangeArrowheads="1"/>
          </p:cNvSpPr>
          <p:nvPr/>
        </p:nvSpPr>
        <p:spPr bwMode="auto">
          <a:xfrm>
            <a:off x="457200" y="3905250"/>
            <a:ext cx="3276600" cy="2647950"/>
          </a:xfrm>
          <a:prstGeom prst="rect">
            <a:avLst/>
          </a:prstGeom>
          <a:noFill/>
          <a:ln w="9525" algn="ctr">
            <a:noFill/>
            <a:miter lim="800000"/>
            <a:headEnd/>
            <a:tailEnd/>
          </a:ln>
          <a:effectLst/>
        </p:spPr>
        <p:txBody>
          <a:bodyPr anchor="ctr">
            <a:spAutoFit/>
          </a:bodyPr>
          <a:lstStyle/>
          <a:p>
            <a:r>
              <a:rPr lang="zh-CN" altLang="en-US" sz="2400" b="1">
                <a:solidFill>
                  <a:srgbClr val="FF0000"/>
                </a:solidFill>
                <a:latin typeface="黑体" pitchFamily="2" charset="-122"/>
                <a:ea typeface="黑体" pitchFamily="2" charset="-122"/>
              </a:rPr>
              <a:t>类型</a:t>
            </a:r>
          </a:p>
          <a:p>
            <a:r>
              <a:rPr lang="zh-CN" altLang="en-US" sz="2400" b="1">
                <a:latin typeface="黑体" pitchFamily="2" charset="-122"/>
                <a:ea typeface="黑体" pitchFamily="2" charset="-122"/>
              </a:rPr>
              <a:t>长整型</a:t>
            </a:r>
            <a:r>
              <a:rPr lang="en-US" altLang="zh-CN" sz="2400" b="1">
                <a:latin typeface="黑体" pitchFamily="2" charset="-122"/>
                <a:ea typeface="黑体" pitchFamily="2" charset="-122"/>
              </a:rPr>
              <a:t>:		l </a:t>
            </a:r>
            <a:br>
              <a:rPr lang="en-US" altLang="zh-CN" sz="2400" b="1">
                <a:latin typeface="黑体" pitchFamily="2" charset="-122"/>
                <a:ea typeface="黑体" pitchFamily="2" charset="-122"/>
              </a:rPr>
            </a:br>
            <a:r>
              <a:rPr lang="zh-CN" altLang="en-US" sz="2400" b="1">
                <a:latin typeface="黑体" pitchFamily="2" charset="-122"/>
                <a:ea typeface="黑体" pitchFamily="2" charset="-122"/>
              </a:rPr>
              <a:t>布尔</a:t>
            </a:r>
            <a:r>
              <a:rPr lang="en-US" altLang="zh-CN" sz="2400" b="1">
                <a:latin typeface="黑体" pitchFamily="2" charset="-122"/>
                <a:ea typeface="黑体" pitchFamily="2" charset="-122"/>
              </a:rPr>
              <a:t>:			b </a:t>
            </a:r>
            <a:br>
              <a:rPr lang="en-US" altLang="zh-CN" sz="2400" b="1">
                <a:latin typeface="黑体" pitchFamily="2" charset="-122"/>
                <a:ea typeface="黑体" pitchFamily="2" charset="-122"/>
              </a:rPr>
            </a:br>
            <a:r>
              <a:rPr lang="zh-CN" altLang="en-US" sz="2400" b="1">
                <a:latin typeface="黑体" pitchFamily="2" charset="-122"/>
                <a:ea typeface="黑体" pitchFamily="2" charset="-122"/>
              </a:rPr>
              <a:t>浮点型</a:t>
            </a:r>
            <a:r>
              <a:rPr lang="en-US" altLang="zh-CN" sz="2400" b="1">
                <a:latin typeface="黑体" pitchFamily="2" charset="-122"/>
                <a:ea typeface="黑体" pitchFamily="2" charset="-122"/>
              </a:rPr>
              <a:t>:		f </a:t>
            </a:r>
            <a:br>
              <a:rPr lang="en-US" altLang="zh-CN" sz="2400" b="1">
                <a:latin typeface="黑体" pitchFamily="2" charset="-122"/>
                <a:ea typeface="黑体" pitchFamily="2" charset="-122"/>
              </a:rPr>
            </a:br>
            <a:r>
              <a:rPr lang="zh-CN" altLang="en-US" sz="2400" b="1">
                <a:latin typeface="黑体" pitchFamily="2" charset="-122"/>
                <a:ea typeface="黑体" pitchFamily="2" charset="-122"/>
              </a:rPr>
              <a:t>双字 </a:t>
            </a:r>
            <a:r>
              <a:rPr lang="en-US" altLang="zh-CN" sz="2400" b="1">
                <a:latin typeface="黑体" pitchFamily="2" charset="-122"/>
                <a:ea typeface="黑体" pitchFamily="2" charset="-122"/>
              </a:rPr>
              <a:t>:		dw </a:t>
            </a:r>
            <a:br>
              <a:rPr lang="en-US" altLang="zh-CN" sz="2400" b="1">
                <a:latin typeface="黑体" pitchFamily="2" charset="-122"/>
                <a:ea typeface="黑体" pitchFamily="2" charset="-122"/>
              </a:rPr>
            </a:br>
            <a:r>
              <a:rPr lang="zh-CN" altLang="en-US" sz="2400" b="1">
                <a:latin typeface="黑体" pitchFamily="2" charset="-122"/>
                <a:ea typeface="黑体" pitchFamily="2" charset="-122"/>
              </a:rPr>
              <a:t>字符串 </a:t>
            </a:r>
            <a:r>
              <a:rPr lang="en-US" altLang="zh-CN" sz="2400" b="1">
                <a:latin typeface="黑体" pitchFamily="2" charset="-122"/>
                <a:ea typeface="黑体" pitchFamily="2" charset="-122"/>
              </a:rPr>
              <a:t>:		sz </a:t>
            </a:r>
            <a:br>
              <a:rPr lang="en-US" altLang="zh-CN" sz="2400" b="1">
                <a:latin typeface="黑体" pitchFamily="2" charset="-122"/>
                <a:ea typeface="黑体" pitchFamily="2" charset="-122"/>
              </a:rPr>
            </a:br>
            <a:r>
              <a:rPr lang="zh-CN" altLang="en-US" sz="2400" b="1">
                <a:latin typeface="黑体" pitchFamily="2" charset="-122"/>
                <a:ea typeface="黑体" pitchFamily="2" charset="-122"/>
              </a:rPr>
              <a:t>指针 </a:t>
            </a:r>
            <a:r>
              <a:rPr lang="en-US" altLang="zh-CN" sz="2400" b="1">
                <a:latin typeface="黑体" pitchFamily="2" charset="-122"/>
                <a:ea typeface="黑体" pitchFamily="2" charset="-122"/>
              </a:rPr>
              <a:t>:		p</a:t>
            </a:r>
          </a:p>
        </p:txBody>
      </p:sp>
      <p:sp>
        <p:nvSpPr>
          <p:cNvPr id="140296" name="Rectangle 8"/>
          <p:cNvSpPr>
            <a:spLocks noChangeArrowheads="1"/>
          </p:cNvSpPr>
          <p:nvPr/>
        </p:nvSpPr>
        <p:spPr bwMode="auto">
          <a:xfrm>
            <a:off x="6705600" y="5410200"/>
            <a:ext cx="2022475" cy="457200"/>
          </a:xfrm>
          <a:prstGeom prst="rect">
            <a:avLst/>
          </a:prstGeom>
          <a:solidFill>
            <a:srgbClr val="FF0000"/>
          </a:solidFill>
          <a:ln w="9525">
            <a:noFill/>
            <a:miter lim="800000"/>
            <a:headEnd/>
            <a:tailEnd/>
          </a:ln>
          <a:effectLst/>
        </p:spPr>
        <p:txBody>
          <a:bodyPr wrap="none">
            <a:spAutoFit/>
          </a:bodyPr>
          <a:lstStyle/>
          <a:p>
            <a:r>
              <a:rPr lang="zh-CN" altLang="en-US" sz="2400" b="1">
                <a:solidFill>
                  <a:schemeClr val="bg1"/>
                </a:solidFill>
                <a:ea typeface="黑体" pitchFamily="2" charset="-122"/>
              </a:rPr>
              <a:t>匈牙利命名法</a:t>
            </a:r>
          </a:p>
        </p:txBody>
      </p:sp>
      <p:sp>
        <p:nvSpPr>
          <p:cNvPr id="140297" name="Rectangle 9"/>
          <p:cNvSpPr>
            <a:spLocks noChangeArrowheads="1"/>
          </p:cNvSpPr>
          <p:nvPr/>
        </p:nvSpPr>
        <p:spPr bwMode="auto">
          <a:xfrm>
            <a:off x="3810000" y="3733800"/>
            <a:ext cx="2520950" cy="457200"/>
          </a:xfrm>
          <a:prstGeom prst="rect">
            <a:avLst/>
          </a:prstGeom>
          <a:solidFill>
            <a:srgbClr val="FF0000"/>
          </a:solidFill>
          <a:ln w="9525" algn="ctr">
            <a:noFill/>
            <a:miter lim="800000"/>
            <a:headEnd/>
            <a:tailEnd/>
          </a:ln>
          <a:effectLst/>
        </p:spPr>
        <p:txBody>
          <a:bodyPr wrap="none">
            <a:spAutoFit/>
          </a:bodyPr>
          <a:lstStyle/>
          <a:p>
            <a:r>
              <a:rPr lang="en-US" altLang="zh-CN" sz="2400" b="1">
                <a:solidFill>
                  <a:schemeClr val="bg1"/>
                </a:solidFill>
                <a:ea typeface="黑体" pitchFamily="2" charset="-122"/>
              </a:rPr>
              <a:t>g_lAccountNum</a:t>
            </a:r>
          </a:p>
        </p:txBody>
      </p:sp>
      <p:sp>
        <p:nvSpPr>
          <p:cNvPr id="140298" name="Rectangle 10"/>
          <p:cNvSpPr>
            <a:spLocks noChangeArrowheads="1"/>
          </p:cNvSpPr>
          <p:nvPr/>
        </p:nvSpPr>
        <p:spPr bwMode="auto">
          <a:xfrm>
            <a:off x="3810000" y="4267200"/>
            <a:ext cx="2165350" cy="457200"/>
          </a:xfrm>
          <a:prstGeom prst="rect">
            <a:avLst/>
          </a:prstGeom>
          <a:solidFill>
            <a:srgbClr val="FF0000"/>
          </a:solidFill>
          <a:ln w="9525" algn="ctr">
            <a:noFill/>
            <a:miter lim="800000"/>
            <a:headEnd/>
            <a:tailEnd/>
          </a:ln>
          <a:effectLst/>
        </p:spPr>
        <p:txBody>
          <a:bodyPr wrap="none">
            <a:spAutoFit/>
          </a:bodyPr>
          <a:lstStyle/>
          <a:p>
            <a:r>
              <a:rPr lang="en-US" altLang="zh-CN" sz="2400" b="1">
                <a:solidFill>
                  <a:schemeClr val="bg1"/>
                </a:solidFill>
                <a:ea typeface="黑体" pitchFamily="2" charset="-122"/>
              </a:rPr>
              <a:t>m_pszOwner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0292"/>
                                        </p:tgtEl>
                                        <p:attrNameLst>
                                          <p:attrName>style.visibility</p:attrName>
                                        </p:attrNameLst>
                                      </p:cBhvr>
                                      <p:to>
                                        <p:strVal val="visible"/>
                                      </p:to>
                                    </p:set>
                                    <p:anim calcmode="lin" valueType="num">
                                      <p:cBhvr additive="base">
                                        <p:cTn id="7" dur="500" fill="hold"/>
                                        <p:tgtEl>
                                          <p:spTgt spid="140292"/>
                                        </p:tgtEl>
                                        <p:attrNameLst>
                                          <p:attrName>ppt_x</p:attrName>
                                        </p:attrNameLst>
                                      </p:cBhvr>
                                      <p:tavLst>
                                        <p:tav tm="0">
                                          <p:val>
                                            <p:strVal val="#ppt_x"/>
                                          </p:val>
                                        </p:tav>
                                        <p:tav tm="100000">
                                          <p:val>
                                            <p:strVal val="#ppt_x"/>
                                          </p:val>
                                        </p:tav>
                                      </p:tavLst>
                                    </p:anim>
                                    <p:anim calcmode="lin" valueType="num">
                                      <p:cBhvr additive="base">
                                        <p:cTn id="8" dur="500" fill="hold"/>
                                        <p:tgtEl>
                                          <p:spTgt spid="14029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0293"/>
                                        </p:tgtEl>
                                        <p:attrNameLst>
                                          <p:attrName>style.visibility</p:attrName>
                                        </p:attrNameLst>
                                      </p:cBhvr>
                                      <p:to>
                                        <p:strVal val="visible"/>
                                      </p:to>
                                    </p:set>
                                    <p:anim calcmode="lin" valueType="num">
                                      <p:cBhvr additive="base">
                                        <p:cTn id="11" dur="500" fill="hold"/>
                                        <p:tgtEl>
                                          <p:spTgt spid="140293"/>
                                        </p:tgtEl>
                                        <p:attrNameLst>
                                          <p:attrName>ppt_x</p:attrName>
                                        </p:attrNameLst>
                                      </p:cBhvr>
                                      <p:tavLst>
                                        <p:tav tm="0">
                                          <p:val>
                                            <p:strVal val="#ppt_x"/>
                                          </p:val>
                                        </p:tav>
                                        <p:tav tm="100000">
                                          <p:val>
                                            <p:strVal val="#ppt_x"/>
                                          </p:val>
                                        </p:tav>
                                      </p:tavLst>
                                    </p:anim>
                                    <p:anim calcmode="lin" valueType="num">
                                      <p:cBhvr additive="base">
                                        <p:cTn id="12" dur="500" fill="hold"/>
                                        <p:tgtEl>
                                          <p:spTgt spid="14029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0296"/>
                                        </p:tgtEl>
                                        <p:attrNameLst>
                                          <p:attrName>style.visibility</p:attrName>
                                        </p:attrNameLst>
                                      </p:cBhvr>
                                      <p:to>
                                        <p:strVal val="visible"/>
                                      </p:to>
                                    </p:set>
                                    <p:anim calcmode="lin" valueType="num">
                                      <p:cBhvr additive="base">
                                        <p:cTn id="15" dur="500" fill="hold"/>
                                        <p:tgtEl>
                                          <p:spTgt spid="140296"/>
                                        </p:tgtEl>
                                        <p:attrNameLst>
                                          <p:attrName>ppt_x</p:attrName>
                                        </p:attrNameLst>
                                      </p:cBhvr>
                                      <p:tavLst>
                                        <p:tav tm="0">
                                          <p:val>
                                            <p:strVal val="#ppt_x"/>
                                          </p:val>
                                        </p:tav>
                                        <p:tav tm="100000">
                                          <p:val>
                                            <p:strVal val="#ppt_x"/>
                                          </p:val>
                                        </p:tav>
                                      </p:tavLst>
                                    </p:anim>
                                    <p:anim calcmode="lin" valueType="num">
                                      <p:cBhvr additive="base">
                                        <p:cTn id="16" dur="500" fill="hold"/>
                                        <p:tgtEl>
                                          <p:spTgt spid="14029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4" presetClass="entr" presetSubtype="0" fill="hold" grpId="0" nodeType="clickEffect">
                                  <p:stCondLst>
                                    <p:cond delay="0"/>
                                  </p:stCondLst>
                                  <p:childTnLst>
                                    <p:set>
                                      <p:cBhvr>
                                        <p:cTn id="20" dur="1" fill="hold">
                                          <p:stCondLst>
                                            <p:cond delay="0"/>
                                          </p:stCondLst>
                                        </p:cTn>
                                        <p:tgtEl>
                                          <p:spTgt spid="140291">
                                            <p:txEl>
                                              <p:pRg st="1" end="1"/>
                                            </p:txEl>
                                          </p:spTgt>
                                        </p:tgtEl>
                                        <p:attrNameLst>
                                          <p:attrName>style.visibility</p:attrName>
                                        </p:attrNameLst>
                                      </p:cBhvr>
                                      <p:to>
                                        <p:strVal val="visible"/>
                                      </p:to>
                                    </p:set>
                                    <p:anim to="" calcmode="lin" valueType="num">
                                      <p:cBhvr>
                                        <p:cTn id="21" dur="1" fill="hold"/>
                                        <p:tgtEl>
                                          <p:spTgt spid="140291">
                                            <p:txEl>
                                              <p:pRg st="1" end="1"/>
                                            </p:txEl>
                                          </p:spTgt>
                                        </p:tgtEl>
                                        <p:attrNameLst>
                                          <p:attrName/>
                                        </p:attrNameLst>
                                      </p:cBhvr>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40295"/>
                                        </p:tgtEl>
                                        <p:attrNameLst>
                                          <p:attrName>style.visibility</p:attrName>
                                        </p:attrNameLst>
                                      </p:cBhvr>
                                      <p:to>
                                        <p:strVal val="visible"/>
                                      </p:to>
                                    </p:set>
                                    <p:anim calcmode="lin" valueType="num">
                                      <p:cBhvr additive="base">
                                        <p:cTn id="26" dur="500" fill="hold"/>
                                        <p:tgtEl>
                                          <p:spTgt spid="140295"/>
                                        </p:tgtEl>
                                        <p:attrNameLst>
                                          <p:attrName>ppt_x</p:attrName>
                                        </p:attrNameLst>
                                      </p:cBhvr>
                                      <p:tavLst>
                                        <p:tav tm="0">
                                          <p:val>
                                            <p:strVal val="#ppt_x"/>
                                          </p:val>
                                        </p:tav>
                                        <p:tav tm="100000">
                                          <p:val>
                                            <p:strVal val="#ppt_x"/>
                                          </p:val>
                                        </p:tav>
                                      </p:tavLst>
                                    </p:anim>
                                    <p:anim calcmode="lin" valueType="num">
                                      <p:cBhvr additive="base">
                                        <p:cTn id="27" dur="500" fill="hold"/>
                                        <p:tgtEl>
                                          <p:spTgt spid="14029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40294"/>
                                        </p:tgtEl>
                                        <p:attrNameLst>
                                          <p:attrName>style.visibility</p:attrName>
                                        </p:attrNameLst>
                                      </p:cBhvr>
                                      <p:to>
                                        <p:strVal val="visible"/>
                                      </p:to>
                                    </p:set>
                                    <p:anim calcmode="lin" valueType="num">
                                      <p:cBhvr additive="base">
                                        <p:cTn id="32" dur="500" fill="hold"/>
                                        <p:tgtEl>
                                          <p:spTgt spid="140294"/>
                                        </p:tgtEl>
                                        <p:attrNameLst>
                                          <p:attrName>ppt_x</p:attrName>
                                        </p:attrNameLst>
                                      </p:cBhvr>
                                      <p:tavLst>
                                        <p:tav tm="0">
                                          <p:val>
                                            <p:strVal val="#ppt_x"/>
                                          </p:val>
                                        </p:tav>
                                        <p:tav tm="100000">
                                          <p:val>
                                            <p:strVal val="#ppt_x"/>
                                          </p:val>
                                        </p:tav>
                                      </p:tavLst>
                                    </p:anim>
                                    <p:anim calcmode="lin" valueType="num">
                                      <p:cBhvr additive="base">
                                        <p:cTn id="33" dur="500" fill="hold"/>
                                        <p:tgtEl>
                                          <p:spTgt spid="14029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40297"/>
                                        </p:tgtEl>
                                        <p:attrNameLst>
                                          <p:attrName>style.visibility</p:attrName>
                                        </p:attrNameLst>
                                      </p:cBhvr>
                                      <p:to>
                                        <p:strVal val="visible"/>
                                      </p:to>
                                    </p:set>
                                    <p:anim calcmode="lin" valueType="num">
                                      <p:cBhvr additive="base">
                                        <p:cTn id="38" dur="500" fill="hold"/>
                                        <p:tgtEl>
                                          <p:spTgt spid="140297"/>
                                        </p:tgtEl>
                                        <p:attrNameLst>
                                          <p:attrName>ppt_x</p:attrName>
                                        </p:attrNameLst>
                                      </p:cBhvr>
                                      <p:tavLst>
                                        <p:tav tm="0">
                                          <p:val>
                                            <p:strVal val="#ppt_x"/>
                                          </p:val>
                                        </p:tav>
                                        <p:tav tm="100000">
                                          <p:val>
                                            <p:strVal val="#ppt_x"/>
                                          </p:val>
                                        </p:tav>
                                      </p:tavLst>
                                    </p:anim>
                                    <p:anim calcmode="lin" valueType="num">
                                      <p:cBhvr additive="base">
                                        <p:cTn id="39" dur="500" fill="hold"/>
                                        <p:tgtEl>
                                          <p:spTgt spid="14029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40298"/>
                                        </p:tgtEl>
                                        <p:attrNameLst>
                                          <p:attrName>style.visibility</p:attrName>
                                        </p:attrNameLst>
                                      </p:cBhvr>
                                      <p:to>
                                        <p:strVal val="visible"/>
                                      </p:to>
                                    </p:set>
                                    <p:anim calcmode="lin" valueType="num">
                                      <p:cBhvr additive="base">
                                        <p:cTn id="44" dur="500" fill="hold"/>
                                        <p:tgtEl>
                                          <p:spTgt spid="140298"/>
                                        </p:tgtEl>
                                        <p:attrNameLst>
                                          <p:attrName>ppt_x</p:attrName>
                                        </p:attrNameLst>
                                      </p:cBhvr>
                                      <p:tavLst>
                                        <p:tav tm="0">
                                          <p:val>
                                            <p:strVal val="#ppt_x"/>
                                          </p:val>
                                        </p:tav>
                                        <p:tav tm="100000">
                                          <p:val>
                                            <p:strVal val="#ppt_x"/>
                                          </p:val>
                                        </p:tav>
                                      </p:tavLst>
                                    </p:anim>
                                    <p:anim calcmode="lin" valueType="num">
                                      <p:cBhvr additive="base">
                                        <p:cTn id="45" dur="500" fill="hold"/>
                                        <p:tgtEl>
                                          <p:spTgt spid="1402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uiExpand="1" build="p"/>
      <p:bldP spid="140293" grpId="0"/>
      <p:bldP spid="140294" grpId="0"/>
      <p:bldP spid="140295" grpId="0"/>
      <p:bldP spid="140296" grpId="0" animBg="1"/>
      <p:bldP spid="140297" grpId="0" animBg="1"/>
      <p:bldP spid="14029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B5B7179-B28A-4194-8F05-BF2DDE171D9E}"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52E55CAA-7A6F-4286-8420-AFAFBB199638}" type="slidenum">
              <a:rPr lang="en-US" altLang="zh-CN"/>
              <a:pPr/>
              <a:t>49</a:t>
            </a:fld>
            <a:endParaRPr lang="en-US" altLang="zh-CN"/>
          </a:p>
        </p:txBody>
      </p:sp>
      <p:sp>
        <p:nvSpPr>
          <p:cNvPr id="68610" name="Rectangle 2"/>
          <p:cNvSpPr>
            <a:spLocks noGrp="1" noChangeArrowheads="1"/>
          </p:cNvSpPr>
          <p:nvPr>
            <p:ph type="title"/>
          </p:nvPr>
        </p:nvSpPr>
        <p:spPr/>
        <p:txBody>
          <a:bodyPr/>
          <a:lstStyle/>
          <a:p>
            <a:r>
              <a:rPr lang="en-US" altLang="zh-CN"/>
              <a:t>6.3.1 </a:t>
            </a:r>
            <a:r>
              <a:rPr lang="zh-CN" altLang="en-US"/>
              <a:t>程序文档化</a:t>
            </a:r>
          </a:p>
        </p:txBody>
      </p:sp>
      <p:sp>
        <p:nvSpPr>
          <p:cNvPr id="68611" name="Rectangle 3"/>
          <p:cNvSpPr>
            <a:spLocks noGrp="1" noChangeArrowheads="1"/>
          </p:cNvSpPr>
          <p:nvPr>
            <p:ph type="body" idx="1"/>
          </p:nvPr>
        </p:nvSpPr>
        <p:spPr/>
        <p:txBody>
          <a:bodyPr/>
          <a:lstStyle/>
          <a:p>
            <a:r>
              <a:rPr lang="en-US" altLang="en-US">
                <a:solidFill>
                  <a:srgbClr val="CC0000"/>
                </a:solidFill>
              </a:rPr>
              <a:t>【</a:t>
            </a:r>
            <a:r>
              <a:rPr lang="en-US" altLang="zh-CN">
                <a:solidFill>
                  <a:srgbClr val="CC0000"/>
                </a:solidFill>
              </a:rPr>
              <a:t>2</a:t>
            </a:r>
            <a:r>
              <a:rPr lang="zh-CN" altLang="en-US">
                <a:solidFill>
                  <a:srgbClr val="CC0000"/>
                </a:solidFill>
              </a:rPr>
              <a:t>、安排注释</a:t>
            </a:r>
            <a:r>
              <a:rPr lang="en-US" altLang="en-US">
                <a:solidFill>
                  <a:srgbClr val="CC0000"/>
                </a:solidFill>
              </a:rPr>
              <a:t>】</a:t>
            </a:r>
            <a:endParaRPr lang="en-US" altLang="zh-CN">
              <a:solidFill>
                <a:srgbClr val="CC0000"/>
              </a:solidFill>
            </a:endParaRPr>
          </a:p>
          <a:p>
            <a:pPr lvl="1"/>
            <a:r>
              <a:rPr lang="zh-CN" altLang="en-US"/>
              <a:t>注释是程序员与程序读者之间通信的重要手段。</a:t>
            </a:r>
          </a:p>
          <a:p>
            <a:pPr lvl="1"/>
            <a:r>
              <a:rPr lang="zh-CN" altLang="en-US">
                <a:solidFill>
                  <a:srgbClr val="CC0000"/>
                </a:solidFill>
              </a:rPr>
              <a:t>注释决不是可有可无的</a:t>
            </a:r>
            <a:r>
              <a:rPr lang="zh-CN" altLang="en-US"/>
              <a:t>。</a:t>
            </a:r>
          </a:p>
          <a:p>
            <a:pPr lvl="1"/>
            <a:r>
              <a:rPr lang="zh-CN" altLang="en-US"/>
              <a:t>一些正规的程序文本中，注释行的数量占到整个源程序的</a:t>
            </a:r>
            <a:r>
              <a:rPr lang="en-US" altLang="zh-CN">
                <a:solidFill>
                  <a:srgbClr val="CC0000"/>
                </a:solidFill>
              </a:rPr>
              <a:t>1</a:t>
            </a:r>
            <a:r>
              <a:rPr lang="zh-CN" altLang="en-US">
                <a:solidFill>
                  <a:srgbClr val="CC0000"/>
                </a:solidFill>
              </a:rPr>
              <a:t>／</a:t>
            </a:r>
            <a:r>
              <a:rPr lang="en-US" altLang="zh-CN">
                <a:solidFill>
                  <a:srgbClr val="CC0000"/>
                </a:solidFill>
              </a:rPr>
              <a:t>3</a:t>
            </a:r>
            <a:r>
              <a:rPr lang="zh-CN" altLang="en-US"/>
              <a:t>到</a:t>
            </a:r>
            <a:r>
              <a:rPr lang="en-US" altLang="zh-CN">
                <a:solidFill>
                  <a:srgbClr val="CC0000"/>
                </a:solidFill>
              </a:rPr>
              <a:t>1</a:t>
            </a:r>
            <a:r>
              <a:rPr lang="zh-CN" altLang="en-US">
                <a:solidFill>
                  <a:srgbClr val="CC0000"/>
                </a:solidFill>
              </a:rPr>
              <a:t>／</a:t>
            </a:r>
            <a:r>
              <a:rPr lang="en-US" altLang="zh-CN">
                <a:solidFill>
                  <a:srgbClr val="CC0000"/>
                </a:solidFill>
              </a:rPr>
              <a:t>2</a:t>
            </a:r>
            <a:r>
              <a:rPr lang="zh-CN" altLang="en-US"/>
              <a:t>，甚至更多。</a:t>
            </a:r>
          </a:p>
          <a:p>
            <a:r>
              <a:rPr lang="zh-CN" altLang="en-US" u="sng">
                <a:solidFill>
                  <a:srgbClr val="CC0000"/>
                </a:solidFill>
              </a:rPr>
              <a:t>分类：</a:t>
            </a:r>
          </a:p>
          <a:p>
            <a:pPr lvl="1"/>
            <a:r>
              <a:rPr lang="zh-CN" altLang="en-US">
                <a:solidFill>
                  <a:srgbClr val="3333CC"/>
                </a:solidFill>
              </a:rPr>
              <a:t>⑴序言性注释</a:t>
            </a:r>
          </a:p>
          <a:p>
            <a:pPr lvl="1"/>
            <a:r>
              <a:rPr lang="zh-CN" altLang="en-US">
                <a:solidFill>
                  <a:srgbClr val="3333CC"/>
                </a:solidFill>
              </a:rPr>
              <a:t>⑵功能性注释</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animEffect transition="in" filter="strips(downRight)">
                                      <p:cBhvr>
                                        <p:cTn id="7" dur="500"/>
                                        <p:tgtEl>
                                          <p:spTgt spid="68611">
                                            <p:txEl>
                                              <p:pRg st="0" end="0"/>
                                            </p:txEl>
                                          </p:spTgt>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68611">
                                            <p:txEl>
                                              <p:pRg st="1" end="1"/>
                                            </p:txEl>
                                          </p:spTgt>
                                        </p:tgtEl>
                                        <p:attrNameLst>
                                          <p:attrName>style.visibility</p:attrName>
                                        </p:attrNameLst>
                                      </p:cBhvr>
                                      <p:to>
                                        <p:strVal val="visible"/>
                                      </p:to>
                                    </p:set>
                                    <p:animEffect transition="in" filter="strips(downRight)">
                                      <p:cBhvr>
                                        <p:cTn id="11" dur="500"/>
                                        <p:tgtEl>
                                          <p:spTgt spid="68611">
                                            <p:txEl>
                                              <p:pRg st="1" end="1"/>
                                            </p:txEl>
                                          </p:spTgt>
                                        </p:tgtEl>
                                      </p:cBhvr>
                                    </p:animEffect>
                                  </p:childTnLst>
                                </p:cTn>
                              </p:par>
                            </p:childTnLst>
                          </p:cTn>
                        </p:par>
                        <p:par>
                          <p:cTn id="12" fill="hold">
                            <p:stCondLst>
                              <p:cond delay="1000"/>
                            </p:stCondLst>
                            <p:childTnLst>
                              <p:par>
                                <p:cTn id="13" presetID="18" presetClass="entr" presetSubtype="6" fill="hold" grpId="0" nodeType="afterEffect">
                                  <p:stCondLst>
                                    <p:cond delay="0"/>
                                  </p:stCondLst>
                                  <p:childTnLst>
                                    <p:set>
                                      <p:cBhvr>
                                        <p:cTn id="14" dur="1" fill="hold">
                                          <p:stCondLst>
                                            <p:cond delay="0"/>
                                          </p:stCondLst>
                                        </p:cTn>
                                        <p:tgtEl>
                                          <p:spTgt spid="68611">
                                            <p:txEl>
                                              <p:pRg st="2" end="2"/>
                                            </p:txEl>
                                          </p:spTgt>
                                        </p:tgtEl>
                                        <p:attrNameLst>
                                          <p:attrName>style.visibility</p:attrName>
                                        </p:attrNameLst>
                                      </p:cBhvr>
                                      <p:to>
                                        <p:strVal val="visible"/>
                                      </p:to>
                                    </p:set>
                                    <p:animEffect transition="in" filter="strips(downRight)">
                                      <p:cBhvr>
                                        <p:cTn id="15" dur="500"/>
                                        <p:tgtEl>
                                          <p:spTgt spid="68611">
                                            <p:txEl>
                                              <p:pRg st="2" end="2"/>
                                            </p:txEl>
                                          </p:spTgt>
                                        </p:tgtEl>
                                      </p:cBhvr>
                                    </p:animEffect>
                                  </p:childTnLst>
                                </p:cTn>
                              </p:par>
                            </p:childTnLst>
                          </p:cTn>
                        </p:par>
                        <p:par>
                          <p:cTn id="16" fill="hold">
                            <p:stCondLst>
                              <p:cond delay="1500"/>
                            </p:stCondLst>
                            <p:childTnLst>
                              <p:par>
                                <p:cTn id="17" presetID="18" presetClass="entr" presetSubtype="6" fill="hold" grpId="0" nodeType="afterEffect">
                                  <p:stCondLst>
                                    <p:cond delay="0"/>
                                  </p:stCondLst>
                                  <p:childTnLst>
                                    <p:set>
                                      <p:cBhvr>
                                        <p:cTn id="18" dur="1" fill="hold">
                                          <p:stCondLst>
                                            <p:cond delay="0"/>
                                          </p:stCondLst>
                                        </p:cTn>
                                        <p:tgtEl>
                                          <p:spTgt spid="68611">
                                            <p:txEl>
                                              <p:pRg st="3" end="3"/>
                                            </p:txEl>
                                          </p:spTgt>
                                        </p:tgtEl>
                                        <p:attrNameLst>
                                          <p:attrName>style.visibility</p:attrName>
                                        </p:attrNameLst>
                                      </p:cBhvr>
                                      <p:to>
                                        <p:strVal val="visible"/>
                                      </p:to>
                                    </p:set>
                                    <p:animEffect transition="in" filter="strips(downRight)">
                                      <p:cBhvr>
                                        <p:cTn id="19" dur="500"/>
                                        <p:tgtEl>
                                          <p:spTgt spid="68611">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6" fill="hold" grpId="0" nodeType="clickEffect">
                                  <p:stCondLst>
                                    <p:cond delay="0"/>
                                  </p:stCondLst>
                                  <p:childTnLst>
                                    <p:set>
                                      <p:cBhvr>
                                        <p:cTn id="23" dur="1" fill="hold">
                                          <p:stCondLst>
                                            <p:cond delay="0"/>
                                          </p:stCondLst>
                                        </p:cTn>
                                        <p:tgtEl>
                                          <p:spTgt spid="68611">
                                            <p:txEl>
                                              <p:pRg st="4" end="4"/>
                                            </p:txEl>
                                          </p:spTgt>
                                        </p:tgtEl>
                                        <p:attrNameLst>
                                          <p:attrName>style.visibility</p:attrName>
                                        </p:attrNameLst>
                                      </p:cBhvr>
                                      <p:to>
                                        <p:strVal val="visible"/>
                                      </p:to>
                                    </p:set>
                                    <p:animEffect transition="in" filter="strips(downRight)">
                                      <p:cBhvr>
                                        <p:cTn id="24" dur="500"/>
                                        <p:tgtEl>
                                          <p:spTgt spid="68611">
                                            <p:txEl>
                                              <p:pRg st="4" end="4"/>
                                            </p:txEl>
                                          </p:spTgt>
                                        </p:tgtEl>
                                      </p:cBhvr>
                                    </p:animEffect>
                                  </p:childTnLst>
                                </p:cTn>
                              </p:par>
                            </p:childTnLst>
                          </p:cTn>
                        </p:par>
                        <p:par>
                          <p:cTn id="25" fill="hold">
                            <p:stCondLst>
                              <p:cond delay="500"/>
                            </p:stCondLst>
                            <p:childTnLst>
                              <p:par>
                                <p:cTn id="26" presetID="18" presetClass="entr" presetSubtype="6" fill="hold" grpId="0" nodeType="afterEffect">
                                  <p:stCondLst>
                                    <p:cond delay="0"/>
                                  </p:stCondLst>
                                  <p:childTnLst>
                                    <p:set>
                                      <p:cBhvr>
                                        <p:cTn id="27" dur="1" fill="hold">
                                          <p:stCondLst>
                                            <p:cond delay="0"/>
                                          </p:stCondLst>
                                        </p:cTn>
                                        <p:tgtEl>
                                          <p:spTgt spid="68611">
                                            <p:txEl>
                                              <p:pRg st="5" end="5"/>
                                            </p:txEl>
                                          </p:spTgt>
                                        </p:tgtEl>
                                        <p:attrNameLst>
                                          <p:attrName>style.visibility</p:attrName>
                                        </p:attrNameLst>
                                      </p:cBhvr>
                                      <p:to>
                                        <p:strVal val="visible"/>
                                      </p:to>
                                    </p:set>
                                    <p:animEffect transition="in" filter="strips(downRight)">
                                      <p:cBhvr>
                                        <p:cTn id="28" dur="500"/>
                                        <p:tgtEl>
                                          <p:spTgt spid="68611">
                                            <p:txEl>
                                              <p:pRg st="5" end="5"/>
                                            </p:txEl>
                                          </p:spTgt>
                                        </p:tgtEl>
                                      </p:cBhvr>
                                    </p:animEffect>
                                  </p:childTnLst>
                                </p:cTn>
                              </p:par>
                            </p:childTnLst>
                          </p:cTn>
                        </p:par>
                        <p:par>
                          <p:cTn id="29" fill="hold">
                            <p:stCondLst>
                              <p:cond delay="1000"/>
                            </p:stCondLst>
                            <p:childTnLst>
                              <p:par>
                                <p:cTn id="30" presetID="18" presetClass="entr" presetSubtype="6" fill="hold" grpId="0" nodeType="afterEffect">
                                  <p:stCondLst>
                                    <p:cond delay="0"/>
                                  </p:stCondLst>
                                  <p:childTnLst>
                                    <p:set>
                                      <p:cBhvr>
                                        <p:cTn id="31" dur="1" fill="hold">
                                          <p:stCondLst>
                                            <p:cond delay="0"/>
                                          </p:stCondLst>
                                        </p:cTn>
                                        <p:tgtEl>
                                          <p:spTgt spid="68611">
                                            <p:txEl>
                                              <p:pRg st="6" end="6"/>
                                            </p:txEl>
                                          </p:spTgt>
                                        </p:tgtEl>
                                        <p:attrNameLst>
                                          <p:attrName>style.visibility</p:attrName>
                                        </p:attrNameLst>
                                      </p:cBhvr>
                                      <p:to>
                                        <p:strVal val="visible"/>
                                      </p:to>
                                    </p:set>
                                    <p:animEffect transition="in" filter="strips(downRight)">
                                      <p:cBhvr>
                                        <p:cTn id="32" dur="500"/>
                                        <p:tgtEl>
                                          <p:spTgt spid="686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 </a:t>
            </a:r>
            <a:r>
              <a:rPr lang="zh-CN" altLang="en-US" dirty="0"/>
              <a:t>编码概念</a:t>
            </a:r>
          </a:p>
        </p:txBody>
      </p:sp>
      <p:sp>
        <p:nvSpPr>
          <p:cNvPr id="3" name="内容占位符 2"/>
          <p:cNvSpPr>
            <a:spLocks noGrp="1"/>
          </p:cNvSpPr>
          <p:nvPr>
            <p:ph idx="1"/>
          </p:nvPr>
        </p:nvSpPr>
        <p:spPr>
          <a:xfrm>
            <a:off x="533400" y="1189038"/>
            <a:ext cx="8229600" cy="5073650"/>
          </a:xfrm>
        </p:spPr>
        <p:txBody>
          <a:bodyPr/>
          <a:lstStyle/>
          <a:p>
            <a:r>
              <a:rPr lang="zh-CN" altLang="en-US" dirty="0" smtClean="0">
                <a:solidFill>
                  <a:srgbClr val="CC0000"/>
                </a:solidFill>
              </a:rPr>
              <a:t>例</a:t>
            </a:r>
            <a:r>
              <a:rPr lang="en-US" altLang="zh-CN" dirty="0" smtClean="0">
                <a:solidFill>
                  <a:srgbClr val="CC0000"/>
                </a:solidFill>
              </a:rPr>
              <a:t>1</a:t>
            </a:r>
            <a:r>
              <a:rPr lang="zh-CN" altLang="en-US" dirty="0" smtClean="0">
                <a:solidFill>
                  <a:srgbClr val="CC0000"/>
                </a:solidFill>
              </a:rPr>
              <a:t>：</a:t>
            </a:r>
            <a:r>
              <a:rPr lang="zh-CN" altLang="en-US" b="0" dirty="0" smtClean="0">
                <a:solidFill>
                  <a:srgbClr val="0000FF"/>
                </a:solidFill>
              </a:rPr>
              <a:t>计算</a:t>
            </a:r>
            <a:r>
              <a:rPr lang="zh-CN" altLang="en-US" b="0" dirty="0">
                <a:solidFill>
                  <a:srgbClr val="0000FF"/>
                </a:solidFill>
              </a:rPr>
              <a:t>平方根的</a:t>
            </a:r>
            <a:r>
              <a:rPr lang="zh-CN" altLang="en-US" b="0" dirty="0" smtClean="0">
                <a:solidFill>
                  <a:srgbClr val="0000FF"/>
                </a:solidFill>
              </a:rPr>
              <a:t>算法</a:t>
            </a:r>
            <a:endParaRPr lang="zh-CN" altLang="en-US" b="0" dirty="0">
              <a:solidFill>
                <a:srgbClr val="0000FF"/>
              </a:solidFill>
            </a:endParaRPr>
          </a:p>
          <a:p>
            <a:r>
              <a:rPr lang="en-US" altLang="zh-CN" b="0" dirty="0">
                <a:solidFill>
                  <a:srgbClr val="0000FF"/>
                </a:solidFill>
              </a:rPr>
              <a:t>1.  </a:t>
            </a:r>
            <a:r>
              <a:rPr lang="zh-CN" altLang="en-US" b="0" dirty="0">
                <a:solidFill>
                  <a:srgbClr val="0000FF"/>
                </a:solidFill>
              </a:rPr>
              <a:t>牛顿法</a:t>
            </a:r>
            <a:endParaRPr lang="en-US" altLang="zh-CN" b="0" dirty="0" smtClean="0">
              <a:solidFill>
                <a:srgbClr val="0000FF"/>
              </a:solidFill>
            </a:endParaRPr>
          </a:p>
          <a:p>
            <a:r>
              <a:rPr lang="en-US" altLang="zh-CN" b="0" dirty="0" smtClean="0">
                <a:solidFill>
                  <a:srgbClr val="0000FF"/>
                </a:solidFill>
              </a:rPr>
              <a:t>double</a:t>
            </a:r>
            <a:r>
              <a:rPr lang="en-US" altLang="zh-CN" b="0" dirty="0"/>
              <a:t> </a:t>
            </a:r>
            <a:r>
              <a:rPr lang="en-US" altLang="zh-CN" b="0" dirty="0" err="1"/>
              <a:t>sqrt</a:t>
            </a:r>
            <a:r>
              <a:rPr lang="en-US" altLang="zh-CN" b="0" dirty="0"/>
              <a:t>_(double x)         </a:t>
            </a:r>
            <a:r>
              <a:rPr lang="en-US" altLang="zh-CN" dirty="0"/>
              <a:t/>
            </a:r>
            <a:br>
              <a:rPr lang="en-US" altLang="zh-CN" dirty="0"/>
            </a:br>
            <a:r>
              <a:rPr lang="en-US" altLang="zh-CN" b="0" dirty="0"/>
              <a:t>{</a:t>
            </a:r>
            <a:r>
              <a:rPr lang="en-US" altLang="zh-CN" dirty="0"/>
              <a:t/>
            </a:r>
            <a:br>
              <a:rPr lang="en-US" altLang="zh-CN" dirty="0"/>
            </a:br>
            <a:r>
              <a:rPr lang="en-US" altLang="zh-CN" b="0" dirty="0"/>
              <a:t>    </a:t>
            </a:r>
            <a:r>
              <a:rPr lang="en-US" altLang="zh-CN" b="0" dirty="0">
                <a:solidFill>
                  <a:srgbClr val="0000FF"/>
                </a:solidFill>
              </a:rPr>
              <a:t>double</a:t>
            </a:r>
            <a:r>
              <a:rPr lang="en-US" altLang="zh-CN" b="0" dirty="0"/>
              <a:t> g=x;</a:t>
            </a:r>
            <a:r>
              <a:rPr lang="en-US" altLang="zh-CN" dirty="0"/>
              <a:t/>
            </a:r>
            <a:br>
              <a:rPr lang="en-US" altLang="zh-CN" dirty="0"/>
            </a:br>
            <a:r>
              <a:rPr lang="en-US" altLang="zh-CN" b="0" dirty="0"/>
              <a:t>    </a:t>
            </a:r>
            <a:r>
              <a:rPr lang="en-US" altLang="zh-CN" b="0" dirty="0">
                <a:solidFill>
                  <a:srgbClr val="0000FF"/>
                </a:solidFill>
              </a:rPr>
              <a:t>while</a:t>
            </a:r>
            <a:r>
              <a:rPr lang="en-US" altLang="zh-CN" b="0" dirty="0"/>
              <a:t>(</a:t>
            </a:r>
            <a:r>
              <a:rPr lang="en-US" altLang="zh-CN" b="0" dirty="0">
                <a:solidFill>
                  <a:srgbClr val="0000FF"/>
                </a:solidFill>
              </a:rPr>
              <a:t>ABS</a:t>
            </a:r>
            <a:r>
              <a:rPr lang="en-US" altLang="zh-CN" b="0" dirty="0"/>
              <a:t>(g*g-x)&gt;0.000001)</a:t>
            </a:r>
            <a:r>
              <a:rPr lang="en-US" altLang="zh-CN" dirty="0"/>
              <a:t/>
            </a:r>
            <a:br>
              <a:rPr lang="en-US" altLang="zh-CN" dirty="0"/>
            </a:br>
            <a:r>
              <a:rPr lang="en-US" altLang="zh-CN" b="0" dirty="0"/>
              <a:t>    {</a:t>
            </a:r>
            <a:r>
              <a:rPr lang="en-US" altLang="zh-CN" dirty="0"/>
              <a:t/>
            </a:r>
            <a:br>
              <a:rPr lang="en-US" altLang="zh-CN" dirty="0"/>
            </a:br>
            <a:r>
              <a:rPr lang="en-US" altLang="zh-CN" b="0" dirty="0"/>
              <a:t>        g=(</a:t>
            </a:r>
            <a:r>
              <a:rPr lang="en-US" altLang="zh-CN" b="0" dirty="0" err="1"/>
              <a:t>g+x</a:t>
            </a:r>
            <a:r>
              <a:rPr lang="en-US" altLang="zh-CN" b="0" dirty="0"/>
              <a:t>/g)/2;</a:t>
            </a:r>
            <a:r>
              <a:rPr lang="en-US" altLang="zh-CN" dirty="0"/>
              <a:t/>
            </a:r>
            <a:br>
              <a:rPr lang="en-US" altLang="zh-CN" dirty="0"/>
            </a:br>
            <a:r>
              <a:rPr lang="en-US" altLang="zh-CN" b="0" dirty="0"/>
              <a:t>    }</a:t>
            </a:r>
            <a:r>
              <a:rPr lang="en-US" altLang="zh-CN" dirty="0"/>
              <a:t/>
            </a:r>
            <a:br>
              <a:rPr lang="en-US" altLang="zh-CN" dirty="0"/>
            </a:br>
            <a:r>
              <a:rPr lang="en-US" altLang="zh-CN" b="0" dirty="0"/>
              <a:t>    </a:t>
            </a:r>
            <a:r>
              <a:rPr lang="en-US" altLang="zh-CN" b="0" dirty="0">
                <a:solidFill>
                  <a:srgbClr val="0000FF"/>
                </a:solidFill>
              </a:rPr>
              <a:t>return</a:t>
            </a:r>
            <a:r>
              <a:rPr lang="en-US" altLang="zh-CN" b="0" dirty="0"/>
              <a:t> g;</a:t>
            </a:r>
            <a:r>
              <a:rPr lang="en-US" altLang="zh-CN" dirty="0"/>
              <a:t/>
            </a:r>
            <a:br>
              <a:rPr lang="en-US" altLang="zh-CN" dirty="0"/>
            </a:br>
            <a:r>
              <a:rPr lang="en-US" altLang="zh-CN" b="0" dirty="0"/>
              <a:t>}</a:t>
            </a:r>
            <a:endParaRPr lang="zh-CN" altLang="en-US" dirty="0"/>
          </a:p>
        </p:txBody>
      </p:sp>
      <p:sp>
        <p:nvSpPr>
          <p:cNvPr id="4" name="日期占位符 3"/>
          <p:cNvSpPr>
            <a:spLocks noGrp="1"/>
          </p:cNvSpPr>
          <p:nvPr>
            <p:ph type="dt" sz="half" idx="10"/>
          </p:nvPr>
        </p:nvSpPr>
        <p:spPr/>
        <p:txBody>
          <a:bodyPr/>
          <a:lstStyle/>
          <a:p>
            <a:fld id="{065F915C-B195-4E72-91DC-94C316D79846}" type="datetime1">
              <a:rPr lang="zh-CN" altLang="en-US" smtClean="0"/>
              <a:pPr/>
              <a:t>2018/12/24</a:t>
            </a:fld>
            <a:endParaRPr lang="en-US" altLang="zh-CN"/>
          </a:p>
        </p:txBody>
      </p:sp>
      <p:sp>
        <p:nvSpPr>
          <p:cNvPr id="5" name="灯片编号占位符 4"/>
          <p:cNvSpPr>
            <a:spLocks noGrp="1"/>
          </p:cNvSpPr>
          <p:nvPr>
            <p:ph type="sldNum" sz="quarter" idx="11"/>
          </p:nvPr>
        </p:nvSpPr>
        <p:spPr/>
        <p:txBody>
          <a:bodyPr/>
          <a:lstStyle/>
          <a:p>
            <a:fld id="{D015C93B-29D0-452E-8721-195F890F49E0}" type="slidenum">
              <a:rPr lang="en-US" altLang="zh-CN" smtClean="0"/>
              <a:pPr/>
              <a:t>5</a:t>
            </a:fld>
            <a:endParaRPr lang="en-US" altLang="zh-CN"/>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8730" y="5165931"/>
            <a:ext cx="3635195" cy="938759"/>
          </a:xfrm>
          <a:prstGeom prst="rect">
            <a:avLst/>
          </a:prstGeom>
          <a:ln>
            <a:solidFill>
              <a:srgbClr val="0000FF"/>
            </a:solidFill>
          </a:ln>
        </p:spPr>
      </p:pic>
      <p:sp>
        <p:nvSpPr>
          <p:cNvPr id="8" name="矩形 7"/>
          <p:cNvSpPr/>
          <p:nvPr/>
        </p:nvSpPr>
        <p:spPr>
          <a:xfrm>
            <a:off x="3276600" y="1676400"/>
            <a:ext cx="1524776" cy="492443"/>
          </a:xfrm>
          <a:prstGeom prst="rect">
            <a:avLst/>
          </a:prstGeom>
        </p:spPr>
        <p:txBody>
          <a:bodyPr wrap="none">
            <a:spAutoFit/>
          </a:bodyPr>
          <a:lstStyle/>
          <a:p>
            <a:r>
              <a:rPr lang="zh-CN" altLang="en-US" sz="2600" b="1" dirty="0">
                <a:solidFill>
                  <a:srgbClr val="CC0000"/>
                </a:solidFill>
                <a:latin typeface="+mn-lt"/>
                <a:ea typeface="+mn-ea"/>
              </a:rPr>
              <a:t>简明清晰</a:t>
            </a:r>
          </a:p>
        </p:txBody>
      </p:sp>
    </p:spTree>
    <p:extLst>
      <p:ext uri="{BB962C8B-B14F-4D97-AF65-F5344CB8AC3E}">
        <p14:creationId xmlns:p14="http://schemas.microsoft.com/office/powerpoint/2010/main" val="13942289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C7E0B05-04C1-44FF-AE31-E89EA1CFEBEB}"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45141B03-2CBA-43D6-BF54-2528E35870C0}" type="slidenum">
              <a:rPr lang="en-US" altLang="zh-CN"/>
              <a:pPr/>
              <a:t>50</a:t>
            </a:fld>
            <a:endParaRPr lang="en-US" altLang="zh-CN"/>
          </a:p>
        </p:txBody>
      </p:sp>
      <p:sp>
        <p:nvSpPr>
          <p:cNvPr id="70658" name="Rectangle 2"/>
          <p:cNvSpPr>
            <a:spLocks noGrp="1" noChangeArrowheads="1"/>
          </p:cNvSpPr>
          <p:nvPr>
            <p:ph type="title"/>
          </p:nvPr>
        </p:nvSpPr>
        <p:spPr/>
        <p:txBody>
          <a:bodyPr/>
          <a:lstStyle/>
          <a:p>
            <a:r>
              <a:rPr lang="en-US" altLang="zh-CN"/>
              <a:t>6.3.1 </a:t>
            </a:r>
            <a:r>
              <a:rPr lang="zh-CN" altLang="en-US"/>
              <a:t>程序文档化</a:t>
            </a:r>
          </a:p>
        </p:txBody>
      </p:sp>
      <p:sp>
        <p:nvSpPr>
          <p:cNvPr id="70659" name="Rectangle 3"/>
          <p:cNvSpPr>
            <a:spLocks noGrp="1" noChangeArrowheads="1"/>
          </p:cNvSpPr>
          <p:nvPr>
            <p:ph type="body" idx="1"/>
          </p:nvPr>
        </p:nvSpPr>
        <p:spPr>
          <a:xfrm>
            <a:off x="468313" y="1052513"/>
            <a:ext cx="8229600" cy="5424487"/>
          </a:xfrm>
        </p:spPr>
        <p:txBody>
          <a:bodyPr/>
          <a:lstStyle/>
          <a:p>
            <a:r>
              <a:rPr lang="en-US" altLang="en-US">
                <a:solidFill>
                  <a:srgbClr val="CC0000"/>
                </a:solidFill>
              </a:rPr>
              <a:t>【</a:t>
            </a:r>
            <a:r>
              <a:rPr lang="en-US" altLang="zh-CN">
                <a:solidFill>
                  <a:srgbClr val="CC0000"/>
                </a:solidFill>
              </a:rPr>
              <a:t>2</a:t>
            </a:r>
            <a:r>
              <a:rPr lang="zh-CN" altLang="en-US">
                <a:solidFill>
                  <a:srgbClr val="CC0000"/>
                </a:solidFill>
              </a:rPr>
              <a:t>、安排注释</a:t>
            </a:r>
            <a:r>
              <a:rPr lang="en-US" altLang="en-US">
                <a:solidFill>
                  <a:srgbClr val="CC0000"/>
                </a:solidFill>
              </a:rPr>
              <a:t>】</a:t>
            </a:r>
            <a:r>
              <a:rPr lang="en-US" altLang="zh-CN">
                <a:solidFill>
                  <a:srgbClr val="3333CC"/>
                </a:solidFill>
              </a:rPr>
              <a:t>——⑴</a:t>
            </a:r>
            <a:r>
              <a:rPr lang="zh-CN" altLang="en-US">
                <a:solidFill>
                  <a:srgbClr val="3333CC"/>
                </a:solidFill>
              </a:rPr>
              <a:t>序言性注释</a:t>
            </a:r>
          </a:p>
          <a:p>
            <a:pPr lvl="1"/>
            <a:r>
              <a:rPr lang="zh-CN" altLang="en-US">
                <a:solidFill>
                  <a:srgbClr val="CC0000"/>
                </a:solidFill>
              </a:rPr>
              <a:t>置于每个程序模块的开头部分，给出程序的整体说明，对于理解程序本身具有引导作用。</a:t>
            </a:r>
          </a:p>
          <a:p>
            <a:pPr lvl="1"/>
            <a:r>
              <a:rPr lang="zh-CN" altLang="en-US"/>
              <a:t>有些软件开发部门对序言性注释做了明确而严格的规定，要求程序编制者逐项列出。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70659">
                                            <p:txEl>
                                              <p:pRg st="1" end="1"/>
                                            </p:txEl>
                                          </p:spTgt>
                                        </p:tgtEl>
                                        <p:attrNameLst>
                                          <p:attrName>style.visibility</p:attrName>
                                        </p:attrNameLst>
                                      </p:cBhvr>
                                      <p:to>
                                        <p:strVal val="visible"/>
                                      </p:to>
                                    </p:set>
                                    <p:animEffect transition="in" filter="strips(downRight)">
                                      <p:cBhvr>
                                        <p:cTn id="7" dur="500"/>
                                        <p:tgtEl>
                                          <p:spTgt spid="7065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70659">
                                            <p:txEl>
                                              <p:pRg st="2" end="2"/>
                                            </p:txEl>
                                          </p:spTgt>
                                        </p:tgtEl>
                                        <p:attrNameLst>
                                          <p:attrName>style.visibility</p:attrName>
                                        </p:attrNameLst>
                                      </p:cBhvr>
                                      <p:to>
                                        <p:strVal val="visible"/>
                                      </p:to>
                                    </p:set>
                                    <p:animEffect transition="in" filter="strips(downRight)">
                                      <p:cBhvr>
                                        <p:cTn id="12" dur="500"/>
                                        <p:tgtEl>
                                          <p:spTgt spid="706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ECA29B5-92F9-4DB4-9353-D758A36F3BC7}"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661B4B85-02D0-413D-B163-080096FF82C5}" type="slidenum">
              <a:rPr lang="en-US" altLang="zh-CN"/>
              <a:pPr/>
              <a:t>51</a:t>
            </a:fld>
            <a:endParaRPr lang="en-US" altLang="zh-CN"/>
          </a:p>
        </p:txBody>
      </p:sp>
      <p:sp>
        <p:nvSpPr>
          <p:cNvPr id="72706" name="Rectangle 2"/>
          <p:cNvSpPr>
            <a:spLocks noGrp="1" noChangeArrowheads="1"/>
          </p:cNvSpPr>
          <p:nvPr>
            <p:ph type="title"/>
          </p:nvPr>
        </p:nvSpPr>
        <p:spPr/>
        <p:txBody>
          <a:bodyPr/>
          <a:lstStyle/>
          <a:p>
            <a:r>
              <a:rPr lang="en-US" altLang="zh-CN"/>
              <a:t>6.3.1 </a:t>
            </a:r>
            <a:r>
              <a:rPr lang="zh-CN" altLang="en-US"/>
              <a:t>程序文档化</a:t>
            </a:r>
          </a:p>
        </p:txBody>
      </p:sp>
      <p:sp>
        <p:nvSpPr>
          <p:cNvPr id="72707" name="Rectangle 3"/>
          <p:cNvSpPr>
            <a:spLocks noGrp="1" noChangeArrowheads="1"/>
          </p:cNvSpPr>
          <p:nvPr>
            <p:ph type="body" idx="1"/>
          </p:nvPr>
        </p:nvSpPr>
        <p:spPr>
          <a:xfrm>
            <a:off x="468313" y="1052513"/>
            <a:ext cx="8229600" cy="5805487"/>
          </a:xfrm>
        </p:spPr>
        <p:txBody>
          <a:bodyPr/>
          <a:lstStyle/>
          <a:p>
            <a:r>
              <a:rPr lang="en-US" altLang="en-US">
                <a:solidFill>
                  <a:srgbClr val="CC0000"/>
                </a:solidFill>
              </a:rPr>
              <a:t>【</a:t>
            </a:r>
            <a:r>
              <a:rPr lang="en-US" altLang="zh-CN">
                <a:solidFill>
                  <a:srgbClr val="CC0000"/>
                </a:solidFill>
              </a:rPr>
              <a:t>2</a:t>
            </a:r>
            <a:r>
              <a:rPr lang="zh-CN" altLang="en-US">
                <a:solidFill>
                  <a:srgbClr val="CC0000"/>
                </a:solidFill>
              </a:rPr>
              <a:t>、安排注释</a:t>
            </a:r>
            <a:r>
              <a:rPr lang="en-US" altLang="en-US">
                <a:solidFill>
                  <a:srgbClr val="CC0000"/>
                </a:solidFill>
              </a:rPr>
              <a:t>】</a:t>
            </a:r>
            <a:r>
              <a:rPr lang="en-US" altLang="zh-CN">
                <a:solidFill>
                  <a:srgbClr val="3333CC"/>
                </a:solidFill>
              </a:rPr>
              <a:t>——⑴</a:t>
            </a:r>
            <a:r>
              <a:rPr lang="zh-CN" altLang="en-US">
                <a:solidFill>
                  <a:srgbClr val="3333CC"/>
                </a:solidFill>
              </a:rPr>
              <a:t>序言性注释</a:t>
            </a:r>
          </a:p>
          <a:p>
            <a:pPr lvl="1"/>
            <a:r>
              <a:rPr lang="zh-CN" altLang="en-US">
                <a:solidFill>
                  <a:srgbClr val="CC0000"/>
                </a:solidFill>
                <a:latin typeface="黑体" pitchFamily="2" charset="-122"/>
              </a:rPr>
              <a:t>⑴</a:t>
            </a:r>
            <a:r>
              <a:rPr lang="zh-CN" altLang="en-US">
                <a:solidFill>
                  <a:srgbClr val="CC0000"/>
                </a:solidFill>
              </a:rPr>
              <a:t>程序标题：</a:t>
            </a:r>
            <a:r>
              <a:rPr lang="zh-CN" altLang="en-US"/>
              <a:t>有关本模块功能和目的的说明。</a:t>
            </a:r>
          </a:p>
          <a:p>
            <a:pPr lvl="1"/>
            <a:r>
              <a:rPr lang="zh-CN" altLang="en-US">
                <a:solidFill>
                  <a:srgbClr val="CC0000"/>
                </a:solidFill>
                <a:latin typeface="黑体" pitchFamily="2" charset="-122"/>
              </a:rPr>
              <a:t>⑵</a:t>
            </a:r>
            <a:r>
              <a:rPr lang="zh-CN" altLang="en-US">
                <a:solidFill>
                  <a:srgbClr val="CC0000"/>
                </a:solidFill>
              </a:rPr>
              <a:t>主要算法</a:t>
            </a:r>
          </a:p>
          <a:p>
            <a:pPr lvl="1"/>
            <a:r>
              <a:rPr lang="zh-CN" altLang="en-US">
                <a:solidFill>
                  <a:srgbClr val="CC0000"/>
                </a:solidFill>
                <a:latin typeface="黑体" pitchFamily="2" charset="-122"/>
              </a:rPr>
              <a:t>⑶</a:t>
            </a:r>
            <a:r>
              <a:rPr lang="zh-CN" altLang="en-US">
                <a:solidFill>
                  <a:srgbClr val="CC0000"/>
                </a:solidFill>
              </a:rPr>
              <a:t>接口说明：</a:t>
            </a:r>
            <a:r>
              <a:rPr lang="zh-CN" altLang="en-US"/>
              <a:t>调用形式，参数描述，</a:t>
            </a:r>
          </a:p>
          <a:p>
            <a:pPr lvl="1"/>
            <a:r>
              <a:rPr lang="zh-CN" altLang="en-US">
                <a:solidFill>
                  <a:srgbClr val="CC0000"/>
                </a:solidFill>
                <a:latin typeface="黑体" pitchFamily="2" charset="-122"/>
              </a:rPr>
              <a:t>⑷</a:t>
            </a:r>
            <a:r>
              <a:rPr lang="zh-CN" altLang="en-US">
                <a:solidFill>
                  <a:srgbClr val="CC0000"/>
                </a:solidFill>
              </a:rPr>
              <a:t>有关数据描述：</a:t>
            </a:r>
          </a:p>
          <a:p>
            <a:pPr lvl="2"/>
            <a:r>
              <a:rPr lang="zh-CN" altLang="en-US"/>
              <a:t>重要的变量及其用途，约束或限制条件</a:t>
            </a:r>
          </a:p>
          <a:p>
            <a:pPr lvl="1"/>
            <a:r>
              <a:rPr lang="zh-CN" altLang="en-US">
                <a:solidFill>
                  <a:srgbClr val="CC0000"/>
                </a:solidFill>
                <a:latin typeface="黑体" pitchFamily="2" charset="-122"/>
              </a:rPr>
              <a:t>⑸</a:t>
            </a:r>
            <a:r>
              <a:rPr lang="zh-CN" altLang="en-US">
                <a:solidFill>
                  <a:srgbClr val="CC0000"/>
                </a:solidFill>
              </a:rPr>
              <a:t>模块位置：</a:t>
            </a:r>
          </a:p>
          <a:p>
            <a:pPr lvl="2"/>
            <a:r>
              <a:rPr lang="zh-CN" altLang="en-US"/>
              <a:t>在哪一个源文件中，或隶属于哪一个软件包</a:t>
            </a:r>
          </a:p>
          <a:p>
            <a:pPr lvl="1"/>
            <a:r>
              <a:rPr lang="zh-CN" altLang="en-US">
                <a:solidFill>
                  <a:srgbClr val="CC0000"/>
                </a:solidFill>
                <a:latin typeface="黑体" pitchFamily="2" charset="-122"/>
              </a:rPr>
              <a:t>⑹</a:t>
            </a:r>
            <a:r>
              <a:rPr lang="zh-CN" altLang="en-US">
                <a:solidFill>
                  <a:srgbClr val="CC0000"/>
                </a:solidFill>
              </a:rPr>
              <a:t>开发简历：</a:t>
            </a:r>
          </a:p>
          <a:p>
            <a:pPr lvl="2"/>
            <a:r>
              <a:rPr lang="zh-CN" altLang="en-US"/>
              <a:t>模块设计者，复审者，复审日期，修改日期等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72707">
                                            <p:txEl>
                                              <p:pRg st="1" end="1"/>
                                            </p:txEl>
                                          </p:spTgt>
                                        </p:tgtEl>
                                        <p:attrNameLst>
                                          <p:attrName>style.visibility</p:attrName>
                                        </p:attrNameLst>
                                      </p:cBhvr>
                                      <p:to>
                                        <p:strVal val="visible"/>
                                      </p:to>
                                    </p:set>
                                    <p:animEffect transition="in" filter="strips(downRight)">
                                      <p:cBhvr>
                                        <p:cTn id="7" dur="500"/>
                                        <p:tgtEl>
                                          <p:spTgt spid="7270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72707">
                                            <p:txEl>
                                              <p:pRg st="2" end="2"/>
                                            </p:txEl>
                                          </p:spTgt>
                                        </p:tgtEl>
                                        <p:attrNameLst>
                                          <p:attrName>style.visibility</p:attrName>
                                        </p:attrNameLst>
                                      </p:cBhvr>
                                      <p:to>
                                        <p:strVal val="visible"/>
                                      </p:to>
                                    </p:set>
                                    <p:animEffect transition="in" filter="strips(downRight)">
                                      <p:cBhvr>
                                        <p:cTn id="12" dur="500"/>
                                        <p:tgtEl>
                                          <p:spTgt spid="7270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72707">
                                            <p:txEl>
                                              <p:pRg st="3" end="3"/>
                                            </p:txEl>
                                          </p:spTgt>
                                        </p:tgtEl>
                                        <p:attrNameLst>
                                          <p:attrName>style.visibility</p:attrName>
                                        </p:attrNameLst>
                                      </p:cBhvr>
                                      <p:to>
                                        <p:strVal val="visible"/>
                                      </p:to>
                                    </p:set>
                                    <p:animEffect transition="in" filter="strips(downRight)">
                                      <p:cBhvr>
                                        <p:cTn id="17" dur="500"/>
                                        <p:tgtEl>
                                          <p:spTgt spid="7270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72707">
                                            <p:txEl>
                                              <p:pRg st="4" end="4"/>
                                            </p:txEl>
                                          </p:spTgt>
                                        </p:tgtEl>
                                        <p:attrNameLst>
                                          <p:attrName>style.visibility</p:attrName>
                                        </p:attrNameLst>
                                      </p:cBhvr>
                                      <p:to>
                                        <p:strVal val="visible"/>
                                      </p:to>
                                    </p:set>
                                    <p:animEffect transition="in" filter="strips(downRight)">
                                      <p:cBhvr>
                                        <p:cTn id="22" dur="500"/>
                                        <p:tgtEl>
                                          <p:spTgt spid="72707">
                                            <p:txEl>
                                              <p:pRg st="4" end="4"/>
                                            </p:txEl>
                                          </p:spTgt>
                                        </p:tgtEl>
                                      </p:cBhvr>
                                    </p:animEffect>
                                  </p:childTnLst>
                                </p:cTn>
                              </p:par>
                            </p:childTnLst>
                          </p:cTn>
                        </p:par>
                        <p:par>
                          <p:cTn id="23" fill="hold">
                            <p:stCondLst>
                              <p:cond delay="500"/>
                            </p:stCondLst>
                            <p:childTnLst>
                              <p:par>
                                <p:cTn id="24" presetID="18" presetClass="entr" presetSubtype="6" fill="hold" grpId="0" nodeType="afterEffect">
                                  <p:stCondLst>
                                    <p:cond delay="0"/>
                                  </p:stCondLst>
                                  <p:childTnLst>
                                    <p:set>
                                      <p:cBhvr>
                                        <p:cTn id="25" dur="1" fill="hold">
                                          <p:stCondLst>
                                            <p:cond delay="0"/>
                                          </p:stCondLst>
                                        </p:cTn>
                                        <p:tgtEl>
                                          <p:spTgt spid="72707">
                                            <p:txEl>
                                              <p:pRg st="5" end="5"/>
                                            </p:txEl>
                                          </p:spTgt>
                                        </p:tgtEl>
                                        <p:attrNameLst>
                                          <p:attrName>style.visibility</p:attrName>
                                        </p:attrNameLst>
                                      </p:cBhvr>
                                      <p:to>
                                        <p:strVal val="visible"/>
                                      </p:to>
                                    </p:set>
                                    <p:animEffect transition="in" filter="strips(downRight)">
                                      <p:cBhvr>
                                        <p:cTn id="26" dur="500"/>
                                        <p:tgtEl>
                                          <p:spTgt spid="72707">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72707">
                                            <p:txEl>
                                              <p:pRg st="6" end="6"/>
                                            </p:txEl>
                                          </p:spTgt>
                                        </p:tgtEl>
                                        <p:attrNameLst>
                                          <p:attrName>style.visibility</p:attrName>
                                        </p:attrNameLst>
                                      </p:cBhvr>
                                      <p:to>
                                        <p:strVal val="visible"/>
                                      </p:to>
                                    </p:set>
                                    <p:animEffect transition="in" filter="strips(downRight)">
                                      <p:cBhvr>
                                        <p:cTn id="31" dur="500"/>
                                        <p:tgtEl>
                                          <p:spTgt spid="72707">
                                            <p:txEl>
                                              <p:pRg st="6" end="6"/>
                                            </p:txEl>
                                          </p:spTgt>
                                        </p:tgtEl>
                                      </p:cBhvr>
                                    </p:animEffect>
                                  </p:childTnLst>
                                </p:cTn>
                              </p:par>
                            </p:childTnLst>
                          </p:cTn>
                        </p:par>
                        <p:par>
                          <p:cTn id="32" fill="hold">
                            <p:stCondLst>
                              <p:cond delay="500"/>
                            </p:stCondLst>
                            <p:childTnLst>
                              <p:par>
                                <p:cTn id="33" presetID="18" presetClass="entr" presetSubtype="6" fill="hold" grpId="0" nodeType="afterEffect">
                                  <p:stCondLst>
                                    <p:cond delay="0"/>
                                  </p:stCondLst>
                                  <p:childTnLst>
                                    <p:set>
                                      <p:cBhvr>
                                        <p:cTn id="34" dur="1" fill="hold">
                                          <p:stCondLst>
                                            <p:cond delay="0"/>
                                          </p:stCondLst>
                                        </p:cTn>
                                        <p:tgtEl>
                                          <p:spTgt spid="72707">
                                            <p:txEl>
                                              <p:pRg st="7" end="7"/>
                                            </p:txEl>
                                          </p:spTgt>
                                        </p:tgtEl>
                                        <p:attrNameLst>
                                          <p:attrName>style.visibility</p:attrName>
                                        </p:attrNameLst>
                                      </p:cBhvr>
                                      <p:to>
                                        <p:strVal val="visible"/>
                                      </p:to>
                                    </p:set>
                                    <p:animEffect transition="in" filter="strips(downRight)">
                                      <p:cBhvr>
                                        <p:cTn id="35" dur="500"/>
                                        <p:tgtEl>
                                          <p:spTgt spid="72707">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72707">
                                            <p:txEl>
                                              <p:pRg st="8" end="8"/>
                                            </p:txEl>
                                          </p:spTgt>
                                        </p:tgtEl>
                                        <p:attrNameLst>
                                          <p:attrName>style.visibility</p:attrName>
                                        </p:attrNameLst>
                                      </p:cBhvr>
                                      <p:to>
                                        <p:strVal val="visible"/>
                                      </p:to>
                                    </p:set>
                                    <p:animEffect transition="in" filter="strips(downRight)">
                                      <p:cBhvr>
                                        <p:cTn id="40" dur="500"/>
                                        <p:tgtEl>
                                          <p:spTgt spid="72707">
                                            <p:txEl>
                                              <p:pRg st="8" end="8"/>
                                            </p:txEl>
                                          </p:spTgt>
                                        </p:tgtEl>
                                      </p:cBhvr>
                                    </p:animEffect>
                                  </p:childTnLst>
                                </p:cTn>
                              </p:par>
                            </p:childTnLst>
                          </p:cTn>
                        </p:par>
                        <p:par>
                          <p:cTn id="41" fill="hold">
                            <p:stCondLst>
                              <p:cond delay="500"/>
                            </p:stCondLst>
                            <p:childTnLst>
                              <p:par>
                                <p:cTn id="42" presetID="18" presetClass="entr" presetSubtype="6" fill="hold" grpId="0" nodeType="afterEffect">
                                  <p:stCondLst>
                                    <p:cond delay="0"/>
                                  </p:stCondLst>
                                  <p:childTnLst>
                                    <p:set>
                                      <p:cBhvr>
                                        <p:cTn id="43" dur="1" fill="hold">
                                          <p:stCondLst>
                                            <p:cond delay="0"/>
                                          </p:stCondLst>
                                        </p:cTn>
                                        <p:tgtEl>
                                          <p:spTgt spid="72707">
                                            <p:txEl>
                                              <p:pRg st="9" end="9"/>
                                            </p:txEl>
                                          </p:spTgt>
                                        </p:tgtEl>
                                        <p:attrNameLst>
                                          <p:attrName>style.visibility</p:attrName>
                                        </p:attrNameLst>
                                      </p:cBhvr>
                                      <p:to>
                                        <p:strVal val="visible"/>
                                      </p:to>
                                    </p:set>
                                    <p:animEffect transition="in" filter="strips(downRight)">
                                      <p:cBhvr>
                                        <p:cTn id="44" dur="500"/>
                                        <p:tgtEl>
                                          <p:spTgt spid="7270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031C0202-04FC-48DA-8F07-A03252B4B9FC}" type="datetime1">
              <a:rPr lang="zh-CN" altLang="en-US"/>
              <a:pPr>
                <a:defRPr/>
              </a:pPr>
              <a:t>2018/12/24</a:t>
            </a:fld>
            <a:endParaRPr lang="en-US" altLang="zh-CN"/>
          </a:p>
        </p:txBody>
      </p:sp>
      <p:sp>
        <p:nvSpPr>
          <p:cNvPr id="5" name="灯片编号占位符 2"/>
          <p:cNvSpPr>
            <a:spLocks noGrp="1"/>
          </p:cNvSpPr>
          <p:nvPr>
            <p:ph type="sldNum" sz="quarter" idx="11"/>
          </p:nvPr>
        </p:nvSpPr>
        <p:spPr/>
        <p:txBody>
          <a:bodyPr/>
          <a:lstStyle/>
          <a:p>
            <a:pPr>
              <a:defRPr/>
            </a:pPr>
            <a:fld id="{2675E9DB-A58B-4080-A00D-F3E393D03E02}" type="slidenum">
              <a:rPr lang="en-US" altLang="zh-CN"/>
              <a:pPr>
                <a:defRPr/>
              </a:pPr>
              <a:t>52</a:t>
            </a:fld>
            <a:endParaRPr lang="en-US" altLang="zh-CN"/>
          </a:p>
        </p:txBody>
      </p:sp>
      <p:sp>
        <p:nvSpPr>
          <p:cNvPr id="624642" name="Rectangle 2"/>
          <p:cNvSpPr>
            <a:spLocks noGrp="1" noChangeArrowheads="1"/>
          </p:cNvSpPr>
          <p:nvPr>
            <p:ph type="title" idx="4294967295"/>
          </p:nvPr>
        </p:nvSpPr>
        <p:spPr/>
        <p:txBody>
          <a:bodyPr lIns="92075" tIns="46037" rIns="92075" bIns="46037"/>
          <a:lstStyle/>
          <a:p>
            <a:pPr eaLnBrk="1" hangingPunct="1">
              <a:defRPr/>
            </a:pPr>
            <a:r>
              <a:rPr lang="zh-CN" altLang="en-US" smtClean="0">
                <a:effectLst>
                  <a:outerShdw blurRad="38100" dist="38100" dir="2700000" algn="tl">
                    <a:srgbClr val="C0C0C0"/>
                  </a:outerShdw>
                </a:effectLst>
              </a:rPr>
              <a:t>注释规范</a:t>
            </a:r>
          </a:p>
        </p:txBody>
      </p:sp>
      <p:sp>
        <p:nvSpPr>
          <p:cNvPr id="624643" name="Rectangle 3"/>
          <p:cNvSpPr>
            <a:spLocks noGrp="1" noChangeArrowheads="1"/>
          </p:cNvSpPr>
          <p:nvPr>
            <p:ph type="body" idx="4294967295"/>
          </p:nvPr>
        </p:nvSpPr>
        <p:spPr>
          <a:xfrm>
            <a:off x="468313" y="1066800"/>
            <a:ext cx="7848600" cy="5400675"/>
          </a:xfrm>
          <a:solidFill>
            <a:schemeClr val="bg1"/>
          </a:solidFill>
        </p:spPr>
        <p:txBody>
          <a:bodyPr lIns="92075" tIns="46037" rIns="92075" bIns="46037"/>
          <a:lstStyle/>
          <a:p>
            <a:pPr marL="374650" indent="-374650" eaLnBrk="1" hangingPunct="1">
              <a:lnSpc>
                <a:spcPct val="75000"/>
              </a:lnSpc>
              <a:defRPr/>
            </a:pPr>
            <a:r>
              <a:rPr lang="zh-CN" altLang="en-US" sz="2400" smtClean="0">
                <a:effectLst>
                  <a:outerShdw blurRad="38100" dist="38100" dir="2700000" algn="tl">
                    <a:srgbClr val="C0C0C0"/>
                  </a:outerShdw>
                </a:effectLst>
                <a:ea typeface="宋体" charset="-122"/>
              </a:rPr>
              <a:t>函数的注释风格</a:t>
            </a:r>
          </a:p>
          <a:p>
            <a:pPr marL="850900" lvl="1" eaLnBrk="1" hangingPunct="1">
              <a:lnSpc>
                <a:spcPct val="75000"/>
              </a:lnSpc>
              <a:defRPr/>
            </a:pPr>
            <a:endParaRPr lang="zh-CN" altLang="en-US" sz="1700" smtClean="0">
              <a:effectLst>
                <a:outerShdw blurRad="38100" dist="38100" dir="2700000" algn="tl">
                  <a:srgbClr val="C0C0C0"/>
                </a:outerShdw>
              </a:effectLst>
              <a:latin typeface="Courier New" pitchFamily="49" charset="0"/>
              <a:ea typeface="宋体" charset="-122"/>
            </a:endParaRPr>
          </a:p>
          <a:p>
            <a:pPr marL="850900" lvl="1" eaLnBrk="1" hangingPunct="1">
              <a:lnSpc>
                <a:spcPct val="75000"/>
              </a:lnSpc>
              <a:defRPr/>
            </a:pPr>
            <a:r>
              <a:rPr lang="en-US" altLang="zh-CN" sz="1700" smtClean="0">
                <a:effectLst>
                  <a:outerShdw blurRad="38100" dist="38100" dir="2700000" algn="tl">
                    <a:srgbClr val="C0C0C0"/>
                  </a:outerShdw>
                </a:effectLst>
                <a:latin typeface="Courier New" pitchFamily="49" charset="0"/>
                <a:ea typeface="宋体" charset="-122"/>
              </a:rPr>
              <a:t>/**********************************************/</a:t>
            </a:r>
          </a:p>
          <a:p>
            <a:pPr marL="850900" lvl="1" eaLnBrk="1" hangingPunct="1">
              <a:lnSpc>
                <a:spcPct val="75000"/>
              </a:lnSpc>
              <a:buFont typeface="Wingdings" pitchFamily="2" charset="2"/>
              <a:buNone/>
              <a:defRPr/>
            </a:pPr>
            <a:r>
              <a:rPr lang="en-US" altLang="zh-CN" sz="1700" smtClean="0">
                <a:effectLst>
                  <a:outerShdw blurRad="38100" dist="38100" dir="2700000" algn="tl">
                    <a:srgbClr val="C0C0C0"/>
                  </a:outerShdw>
                </a:effectLst>
                <a:latin typeface="Courier New" pitchFamily="49" charset="0"/>
                <a:ea typeface="宋体" charset="-122"/>
              </a:rPr>
              <a:t>	/*</a:t>
            </a:r>
            <a:r>
              <a:rPr lang="zh-CN" altLang="en-US" sz="1700" smtClean="0">
                <a:effectLst>
                  <a:outerShdw blurRad="38100" dist="38100" dir="2700000" algn="tl">
                    <a:srgbClr val="C0C0C0"/>
                  </a:outerShdw>
                </a:effectLst>
                <a:latin typeface="Courier New" pitchFamily="49" charset="0"/>
                <a:ea typeface="宋体" charset="-122"/>
              </a:rPr>
              <a:t>功能描述： 本函数用于实现</a:t>
            </a:r>
            <a:r>
              <a:rPr lang="en-US" altLang="zh-CN" sz="1700" smtClean="0">
                <a:effectLst>
                  <a:outerShdw blurRad="38100" dist="38100" dir="2700000" algn="tl">
                    <a:srgbClr val="C0C0C0"/>
                  </a:outerShdw>
                </a:effectLst>
                <a:latin typeface="Courier New" pitchFamily="49" charset="0"/>
                <a:ea typeface="宋体" charset="-122"/>
              </a:rPr>
              <a:t>xxx</a:t>
            </a:r>
            <a:r>
              <a:rPr lang="zh-CN" altLang="en-US" sz="1700" smtClean="0">
                <a:effectLst>
                  <a:outerShdw blurRad="38100" dist="38100" dir="2700000" algn="tl">
                    <a:srgbClr val="C0C0C0"/>
                  </a:outerShdw>
                </a:effectLst>
                <a:latin typeface="Courier New" pitchFamily="49" charset="0"/>
                <a:ea typeface="宋体" charset="-122"/>
              </a:rPr>
              <a:t>功能，目的是： 	   *</a:t>
            </a:r>
            <a:r>
              <a:rPr lang="en-US" altLang="zh-CN" sz="1700" smtClean="0">
                <a:effectLst>
                  <a:outerShdw blurRad="38100" dist="38100" dir="2700000" algn="tl">
                    <a:srgbClr val="C0C0C0"/>
                  </a:outerShdw>
                </a:effectLst>
                <a:latin typeface="Courier New" pitchFamily="49" charset="0"/>
                <a:ea typeface="宋体" charset="-122"/>
              </a:rPr>
              <a:t>/</a:t>
            </a:r>
          </a:p>
          <a:p>
            <a:pPr marL="850900" lvl="1" eaLnBrk="1" hangingPunct="1">
              <a:lnSpc>
                <a:spcPct val="75000"/>
              </a:lnSpc>
              <a:buFont typeface="Wingdings" pitchFamily="2" charset="2"/>
              <a:buNone/>
              <a:defRPr/>
            </a:pPr>
            <a:r>
              <a:rPr lang="en-US" altLang="zh-CN" sz="1700" smtClean="0">
                <a:effectLst>
                  <a:outerShdw blurRad="38100" dist="38100" dir="2700000" algn="tl">
                    <a:srgbClr val="C0C0C0"/>
                  </a:outerShdw>
                </a:effectLst>
                <a:latin typeface="Courier New" pitchFamily="49" charset="0"/>
                <a:ea typeface="宋体" charset="-122"/>
              </a:rPr>
              <a:t>  /*</a:t>
            </a:r>
            <a:r>
              <a:rPr lang="zh-CN" altLang="en-US" sz="1700" smtClean="0">
                <a:effectLst>
                  <a:outerShdw blurRad="38100" dist="38100" dir="2700000" algn="tl">
                    <a:srgbClr val="C0C0C0"/>
                  </a:outerShdw>
                </a:effectLst>
                <a:latin typeface="Courier New" pitchFamily="49" charset="0"/>
                <a:ea typeface="宋体" charset="-122"/>
              </a:rPr>
              <a:t>入口参数： 参数</a:t>
            </a:r>
            <a:r>
              <a:rPr lang="en-US" altLang="zh-CN" sz="1700" smtClean="0">
                <a:effectLst>
                  <a:outerShdw blurRad="38100" dist="38100" dir="2700000" algn="tl">
                    <a:srgbClr val="C0C0C0"/>
                  </a:outerShdw>
                </a:effectLst>
                <a:latin typeface="Courier New" pitchFamily="49" charset="0"/>
                <a:ea typeface="宋体" charset="-122"/>
              </a:rPr>
              <a:t>xx</a:t>
            </a:r>
            <a:r>
              <a:rPr lang="zh-CN" altLang="en-US" sz="1700" smtClean="0">
                <a:effectLst>
                  <a:outerShdw blurRad="38100" dist="38100" dir="2700000" algn="tl">
                    <a:srgbClr val="C0C0C0"/>
                  </a:outerShdw>
                </a:effectLst>
                <a:latin typeface="Courier New" pitchFamily="49" charset="0"/>
                <a:ea typeface="宋体" charset="-122"/>
              </a:rPr>
              <a:t>，表示                 	   *</a:t>
            </a:r>
            <a:r>
              <a:rPr lang="en-US" altLang="zh-CN" sz="1700" smtClean="0">
                <a:effectLst>
                  <a:outerShdw blurRad="38100" dist="38100" dir="2700000" algn="tl">
                    <a:srgbClr val="C0C0C0"/>
                  </a:outerShdw>
                </a:effectLst>
                <a:latin typeface="Courier New" pitchFamily="49" charset="0"/>
                <a:ea typeface="宋体" charset="-122"/>
              </a:rPr>
              <a:t>/</a:t>
            </a:r>
          </a:p>
          <a:p>
            <a:pPr marL="850900" lvl="1" eaLnBrk="1" hangingPunct="1">
              <a:lnSpc>
                <a:spcPct val="75000"/>
              </a:lnSpc>
              <a:buFont typeface="Wingdings" pitchFamily="2" charset="2"/>
              <a:buNone/>
              <a:defRPr/>
            </a:pPr>
            <a:r>
              <a:rPr lang="en-US" altLang="zh-CN" sz="1700" smtClean="0">
                <a:effectLst>
                  <a:outerShdw blurRad="38100" dist="38100" dir="2700000" algn="tl">
                    <a:srgbClr val="C0C0C0"/>
                  </a:outerShdw>
                </a:effectLst>
                <a:latin typeface="Courier New" pitchFamily="49" charset="0"/>
                <a:ea typeface="宋体" charset="-122"/>
              </a:rPr>
              <a:t>  /*</a:t>
            </a:r>
            <a:r>
              <a:rPr lang="zh-CN" altLang="en-US" sz="1700" smtClean="0">
                <a:effectLst>
                  <a:outerShdw blurRad="38100" dist="38100" dir="2700000" algn="tl">
                    <a:srgbClr val="C0C0C0"/>
                  </a:outerShdw>
                </a:effectLst>
                <a:latin typeface="Courier New" pitchFamily="49" charset="0"/>
                <a:ea typeface="宋体" charset="-122"/>
              </a:rPr>
              <a:t>出口参数： 参数</a:t>
            </a:r>
            <a:r>
              <a:rPr lang="en-US" altLang="zh-CN" sz="1700" smtClean="0">
                <a:effectLst>
                  <a:outerShdw blurRad="38100" dist="38100" dir="2700000" algn="tl">
                    <a:srgbClr val="C0C0C0"/>
                  </a:outerShdw>
                </a:effectLst>
                <a:latin typeface="Courier New" pitchFamily="49" charset="0"/>
                <a:ea typeface="宋体" charset="-122"/>
              </a:rPr>
              <a:t>xx</a:t>
            </a:r>
            <a:r>
              <a:rPr lang="zh-CN" altLang="en-US" sz="1700" smtClean="0">
                <a:effectLst>
                  <a:outerShdw blurRad="38100" dist="38100" dir="2700000" algn="tl">
                    <a:srgbClr val="C0C0C0"/>
                  </a:outerShdw>
                </a:effectLst>
                <a:latin typeface="Courier New" pitchFamily="49" charset="0"/>
                <a:ea typeface="宋体" charset="-122"/>
              </a:rPr>
              <a:t>，表示	           		   *</a:t>
            </a:r>
            <a:r>
              <a:rPr lang="en-US" altLang="zh-CN" sz="1700" smtClean="0">
                <a:effectLst>
                  <a:outerShdw blurRad="38100" dist="38100" dir="2700000" algn="tl">
                    <a:srgbClr val="C0C0C0"/>
                  </a:outerShdw>
                </a:effectLst>
                <a:latin typeface="Courier New" pitchFamily="49" charset="0"/>
                <a:ea typeface="宋体" charset="-122"/>
              </a:rPr>
              <a:t>/</a:t>
            </a:r>
          </a:p>
          <a:p>
            <a:pPr marL="850900" lvl="1" eaLnBrk="1" hangingPunct="1">
              <a:lnSpc>
                <a:spcPct val="75000"/>
              </a:lnSpc>
              <a:buFont typeface="Wingdings" pitchFamily="2" charset="2"/>
              <a:buNone/>
              <a:defRPr/>
            </a:pPr>
            <a:r>
              <a:rPr lang="en-US" altLang="zh-CN" sz="1700" smtClean="0">
                <a:effectLst>
                  <a:outerShdw blurRad="38100" dist="38100" dir="2700000" algn="tl">
                    <a:srgbClr val="C0C0C0"/>
                  </a:outerShdw>
                </a:effectLst>
                <a:latin typeface="Courier New" pitchFamily="49" charset="0"/>
                <a:ea typeface="宋体" charset="-122"/>
              </a:rPr>
              <a:t>  /*</a:t>
            </a:r>
            <a:r>
              <a:rPr lang="zh-CN" altLang="en-US" sz="1700" smtClean="0">
                <a:effectLst>
                  <a:outerShdw blurRad="38100" dist="38100" dir="2700000" algn="tl">
                    <a:srgbClr val="C0C0C0"/>
                  </a:outerShdw>
                </a:effectLst>
                <a:latin typeface="Courier New" pitchFamily="49" charset="0"/>
                <a:ea typeface="宋体" charset="-122"/>
              </a:rPr>
              <a:t>返回值：   返回</a:t>
            </a:r>
            <a:r>
              <a:rPr lang="en-US" altLang="zh-CN" sz="1700" smtClean="0">
                <a:effectLst>
                  <a:outerShdw blurRad="38100" dist="38100" dir="2700000" algn="tl">
                    <a:srgbClr val="C0C0C0"/>
                  </a:outerShdw>
                </a:effectLst>
                <a:latin typeface="Courier New" pitchFamily="49" charset="0"/>
                <a:ea typeface="宋体" charset="-122"/>
              </a:rPr>
              <a:t>xx</a:t>
            </a:r>
            <a:r>
              <a:rPr lang="zh-CN" altLang="en-US" sz="1700" smtClean="0">
                <a:effectLst>
                  <a:outerShdw blurRad="38100" dist="38100" dir="2700000" algn="tl">
                    <a:srgbClr val="C0C0C0"/>
                  </a:outerShdw>
                </a:effectLst>
                <a:latin typeface="Courier New" pitchFamily="49" charset="0"/>
                <a:ea typeface="宋体" charset="-122"/>
              </a:rPr>
              <a:t>值，当返回</a:t>
            </a:r>
            <a:r>
              <a:rPr lang="en-US" altLang="zh-CN" sz="1700" smtClean="0">
                <a:effectLst>
                  <a:outerShdw blurRad="38100" dist="38100" dir="2700000" algn="tl">
                    <a:srgbClr val="C0C0C0"/>
                  </a:outerShdw>
                </a:effectLst>
                <a:latin typeface="Courier New" pitchFamily="49" charset="0"/>
                <a:ea typeface="宋体" charset="-122"/>
              </a:rPr>
              <a:t>xx</a:t>
            </a:r>
            <a:r>
              <a:rPr lang="zh-CN" altLang="en-US" sz="1700" smtClean="0">
                <a:effectLst>
                  <a:outerShdw blurRad="38100" dist="38100" dir="2700000" algn="tl">
                    <a:srgbClr val="C0C0C0"/>
                  </a:outerShdw>
                </a:effectLst>
                <a:latin typeface="Courier New" pitchFamily="49" charset="0"/>
                <a:ea typeface="宋体" charset="-122"/>
              </a:rPr>
              <a:t>值时，表示  	   *</a:t>
            </a:r>
            <a:r>
              <a:rPr lang="en-US" altLang="zh-CN" sz="1700" smtClean="0">
                <a:effectLst>
                  <a:outerShdw blurRad="38100" dist="38100" dir="2700000" algn="tl">
                    <a:srgbClr val="C0C0C0"/>
                  </a:outerShdw>
                </a:effectLst>
                <a:latin typeface="Courier New" pitchFamily="49" charset="0"/>
                <a:ea typeface="宋体" charset="-122"/>
              </a:rPr>
              <a:t>/</a:t>
            </a:r>
          </a:p>
          <a:p>
            <a:pPr marL="850900" lvl="1" eaLnBrk="1" hangingPunct="1">
              <a:lnSpc>
                <a:spcPct val="75000"/>
              </a:lnSpc>
              <a:buFont typeface="Wingdings" pitchFamily="2" charset="2"/>
              <a:buNone/>
              <a:defRPr/>
            </a:pPr>
            <a:r>
              <a:rPr lang="en-US" altLang="zh-CN" sz="1700" smtClean="0">
                <a:effectLst>
                  <a:outerShdw blurRad="38100" dist="38100" dir="2700000" algn="tl">
                    <a:srgbClr val="C0C0C0"/>
                  </a:outerShdw>
                </a:effectLst>
                <a:latin typeface="Courier New" pitchFamily="49" charset="0"/>
                <a:ea typeface="宋体" charset="-122"/>
              </a:rPr>
              <a:t>	/**********************************************/</a:t>
            </a:r>
          </a:p>
          <a:p>
            <a:pPr marL="850900" lvl="1" eaLnBrk="1" hangingPunct="1">
              <a:lnSpc>
                <a:spcPct val="75000"/>
              </a:lnSpc>
              <a:defRPr/>
            </a:pPr>
            <a:r>
              <a:rPr lang="en-US" altLang="zh-CN" sz="1700" smtClean="0">
                <a:solidFill>
                  <a:schemeClr val="accent2"/>
                </a:solidFill>
                <a:effectLst>
                  <a:outerShdw blurRad="38100" dist="38100" dir="2700000" algn="tl">
                    <a:srgbClr val="C0C0C0"/>
                  </a:outerShdw>
                </a:effectLst>
                <a:latin typeface="Courier New" pitchFamily="49" charset="0"/>
                <a:ea typeface="宋体" charset="-122"/>
              </a:rPr>
              <a:t>/*</a:t>
            </a:r>
          </a:p>
          <a:p>
            <a:pPr marL="850900" lvl="1" eaLnBrk="1" hangingPunct="1">
              <a:lnSpc>
                <a:spcPct val="75000"/>
              </a:lnSpc>
              <a:buFont typeface="Wingdings" pitchFamily="2" charset="2"/>
              <a:buNone/>
              <a:defRPr/>
            </a:pPr>
            <a:r>
              <a:rPr lang="en-US" altLang="zh-CN" sz="1700" smtClean="0">
                <a:solidFill>
                  <a:schemeClr val="accent2"/>
                </a:solidFill>
                <a:effectLst>
                  <a:outerShdw blurRad="38100" dist="38100" dir="2700000" algn="tl">
                    <a:srgbClr val="C0C0C0"/>
                  </a:outerShdw>
                </a:effectLst>
                <a:latin typeface="Courier New" pitchFamily="49" charset="0"/>
                <a:ea typeface="宋体" charset="-122"/>
              </a:rPr>
              <a:t>    </a:t>
            </a:r>
            <a:r>
              <a:rPr lang="zh-CN" altLang="en-US" sz="1700" smtClean="0">
                <a:solidFill>
                  <a:schemeClr val="accent2"/>
                </a:solidFill>
                <a:effectLst>
                  <a:outerShdw blurRad="38100" dist="38100" dir="2700000" algn="tl">
                    <a:srgbClr val="C0C0C0"/>
                  </a:outerShdw>
                </a:effectLst>
                <a:latin typeface="Courier New" pitchFamily="49" charset="0"/>
                <a:ea typeface="宋体" charset="-122"/>
              </a:rPr>
              <a:t>功能描述： 本函数用于实现</a:t>
            </a:r>
            <a:r>
              <a:rPr lang="en-US" altLang="zh-CN" sz="1700" smtClean="0">
                <a:solidFill>
                  <a:schemeClr val="accent2"/>
                </a:solidFill>
                <a:effectLst>
                  <a:outerShdw blurRad="38100" dist="38100" dir="2700000" algn="tl">
                    <a:srgbClr val="C0C0C0"/>
                  </a:outerShdw>
                </a:effectLst>
                <a:latin typeface="Courier New" pitchFamily="49" charset="0"/>
                <a:ea typeface="宋体" charset="-122"/>
              </a:rPr>
              <a:t>xxx</a:t>
            </a:r>
            <a:r>
              <a:rPr lang="zh-CN" altLang="en-US" sz="1700" smtClean="0">
                <a:solidFill>
                  <a:schemeClr val="accent2"/>
                </a:solidFill>
                <a:effectLst>
                  <a:outerShdw blurRad="38100" dist="38100" dir="2700000" algn="tl">
                    <a:srgbClr val="C0C0C0"/>
                  </a:outerShdw>
                </a:effectLst>
                <a:latin typeface="Courier New" pitchFamily="49" charset="0"/>
                <a:ea typeface="宋体" charset="-122"/>
              </a:rPr>
              <a:t>功能，目的是：</a:t>
            </a:r>
          </a:p>
          <a:p>
            <a:pPr marL="850900" lvl="1" eaLnBrk="1" hangingPunct="1">
              <a:lnSpc>
                <a:spcPct val="75000"/>
              </a:lnSpc>
              <a:buFont typeface="Wingdings" pitchFamily="2" charset="2"/>
              <a:buNone/>
              <a:defRPr/>
            </a:pPr>
            <a:r>
              <a:rPr lang="zh-CN" altLang="en-US" sz="1700" smtClean="0">
                <a:solidFill>
                  <a:schemeClr val="accent2"/>
                </a:solidFill>
                <a:effectLst>
                  <a:outerShdw blurRad="38100" dist="38100" dir="2700000" algn="tl">
                    <a:srgbClr val="C0C0C0"/>
                  </a:outerShdw>
                </a:effectLst>
                <a:latin typeface="Courier New" pitchFamily="49" charset="0"/>
                <a:ea typeface="宋体" charset="-122"/>
              </a:rPr>
              <a:t>  	  入口参数： 参数</a:t>
            </a:r>
            <a:r>
              <a:rPr lang="en-US" altLang="zh-CN" sz="1700" smtClean="0">
                <a:solidFill>
                  <a:schemeClr val="accent2"/>
                </a:solidFill>
                <a:effectLst>
                  <a:outerShdw blurRad="38100" dist="38100" dir="2700000" algn="tl">
                    <a:srgbClr val="C0C0C0"/>
                  </a:outerShdw>
                </a:effectLst>
                <a:latin typeface="Courier New" pitchFamily="49" charset="0"/>
                <a:ea typeface="宋体" charset="-122"/>
              </a:rPr>
              <a:t>xx</a:t>
            </a:r>
            <a:r>
              <a:rPr lang="zh-CN" altLang="en-US" sz="1700" smtClean="0">
                <a:solidFill>
                  <a:schemeClr val="accent2"/>
                </a:solidFill>
                <a:effectLst>
                  <a:outerShdw blurRad="38100" dist="38100" dir="2700000" algn="tl">
                    <a:srgbClr val="C0C0C0"/>
                  </a:outerShdw>
                </a:effectLst>
                <a:latin typeface="Courier New" pitchFamily="49" charset="0"/>
                <a:ea typeface="宋体" charset="-122"/>
              </a:rPr>
              <a:t>，表示</a:t>
            </a:r>
          </a:p>
          <a:p>
            <a:pPr marL="850900" lvl="1" eaLnBrk="1" hangingPunct="1">
              <a:lnSpc>
                <a:spcPct val="75000"/>
              </a:lnSpc>
              <a:buFont typeface="Wingdings" pitchFamily="2" charset="2"/>
              <a:buNone/>
              <a:defRPr/>
            </a:pPr>
            <a:r>
              <a:rPr lang="zh-CN" altLang="en-US" sz="1700" smtClean="0">
                <a:solidFill>
                  <a:schemeClr val="accent2"/>
                </a:solidFill>
                <a:effectLst>
                  <a:outerShdw blurRad="38100" dist="38100" dir="2700000" algn="tl">
                    <a:srgbClr val="C0C0C0"/>
                  </a:outerShdw>
                </a:effectLst>
                <a:latin typeface="Courier New" pitchFamily="49" charset="0"/>
                <a:ea typeface="宋体" charset="-122"/>
              </a:rPr>
              <a:t>  	  出口参数： 参数</a:t>
            </a:r>
            <a:r>
              <a:rPr lang="en-US" altLang="zh-CN" sz="1700" smtClean="0">
                <a:solidFill>
                  <a:schemeClr val="accent2"/>
                </a:solidFill>
                <a:effectLst>
                  <a:outerShdw blurRad="38100" dist="38100" dir="2700000" algn="tl">
                    <a:srgbClr val="C0C0C0"/>
                  </a:outerShdw>
                </a:effectLst>
                <a:latin typeface="Courier New" pitchFamily="49" charset="0"/>
                <a:ea typeface="宋体" charset="-122"/>
              </a:rPr>
              <a:t>xx</a:t>
            </a:r>
            <a:r>
              <a:rPr lang="zh-CN" altLang="en-US" sz="1700" smtClean="0">
                <a:solidFill>
                  <a:schemeClr val="accent2"/>
                </a:solidFill>
                <a:effectLst>
                  <a:outerShdw blurRad="38100" dist="38100" dir="2700000" algn="tl">
                    <a:srgbClr val="C0C0C0"/>
                  </a:outerShdw>
                </a:effectLst>
                <a:latin typeface="Courier New" pitchFamily="49" charset="0"/>
                <a:ea typeface="宋体" charset="-122"/>
              </a:rPr>
              <a:t>，表示	          </a:t>
            </a:r>
          </a:p>
          <a:p>
            <a:pPr marL="850900" lvl="1" eaLnBrk="1" hangingPunct="1">
              <a:lnSpc>
                <a:spcPct val="75000"/>
              </a:lnSpc>
              <a:buFont typeface="Wingdings" pitchFamily="2" charset="2"/>
              <a:buNone/>
              <a:defRPr/>
            </a:pPr>
            <a:r>
              <a:rPr lang="zh-CN" altLang="en-US" sz="1700" smtClean="0">
                <a:solidFill>
                  <a:schemeClr val="accent2"/>
                </a:solidFill>
                <a:effectLst>
                  <a:outerShdw blurRad="38100" dist="38100" dir="2700000" algn="tl">
                    <a:srgbClr val="C0C0C0"/>
                  </a:outerShdw>
                </a:effectLst>
                <a:latin typeface="Courier New" pitchFamily="49" charset="0"/>
                <a:ea typeface="宋体" charset="-122"/>
              </a:rPr>
              <a:t>  	  返回值：   返回</a:t>
            </a:r>
            <a:r>
              <a:rPr lang="en-US" altLang="zh-CN" sz="1700" smtClean="0">
                <a:solidFill>
                  <a:schemeClr val="accent2"/>
                </a:solidFill>
                <a:effectLst>
                  <a:outerShdw blurRad="38100" dist="38100" dir="2700000" algn="tl">
                    <a:srgbClr val="C0C0C0"/>
                  </a:outerShdw>
                </a:effectLst>
                <a:latin typeface="Courier New" pitchFamily="49" charset="0"/>
                <a:ea typeface="宋体" charset="-122"/>
              </a:rPr>
              <a:t>xx</a:t>
            </a:r>
            <a:r>
              <a:rPr lang="zh-CN" altLang="en-US" sz="1700" smtClean="0">
                <a:solidFill>
                  <a:schemeClr val="accent2"/>
                </a:solidFill>
                <a:effectLst>
                  <a:outerShdw blurRad="38100" dist="38100" dir="2700000" algn="tl">
                    <a:srgbClr val="C0C0C0"/>
                  </a:outerShdw>
                </a:effectLst>
                <a:latin typeface="Courier New" pitchFamily="49" charset="0"/>
                <a:ea typeface="宋体" charset="-122"/>
              </a:rPr>
              <a:t>值，当返回</a:t>
            </a:r>
            <a:r>
              <a:rPr lang="en-US" altLang="zh-CN" sz="1700" smtClean="0">
                <a:solidFill>
                  <a:schemeClr val="accent2"/>
                </a:solidFill>
                <a:effectLst>
                  <a:outerShdw blurRad="38100" dist="38100" dir="2700000" algn="tl">
                    <a:srgbClr val="C0C0C0"/>
                  </a:outerShdw>
                </a:effectLst>
                <a:latin typeface="Courier New" pitchFamily="49" charset="0"/>
                <a:ea typeface="宋体" charset="-122"/>
              </a:rPr>
              <a:t>xx</a:t>
            </a:r>
            <a:r>
              <a:rPr lang="zh-CN" altLang="en-US" sz="1700" smtClean="0">
                <a:solidFill>
                  <a:schemeClr val="accent2"/>
                </a:solidFill>
                <a:effectLst>
                  <a:outerShdw blurRad="38100" dist="38100" dir="2700000" algn="tl">
                    <a:srgbClr val="C0C0C0"/>
                  </a:outerShdw>
                </a:effectLst>
                <a:latin typeface="Courier New" pitchFamily="49" charset="0"/>
                <a:ea typeface="宋体" charset="-122"/>
              </a:rPr>
              <a:t>值时，表示  	</a:t>
            </a:r>
          </a:p>
          <a:p>
            <a:pPr marL="850900" lvl="1" eaLnBrk="1" hangingPunct="1">
              <a:lnSpc>
                <a:spcPct val="75000"/>
              </a:lnSpc>
              <a:buFont typeface="Wingdings" pitchFamily="2" charset="2"/>
              <a:buNone/>
              <a:defRPr/>
            </a:pPr>
            <a:r>
              <a:rPr lang="zh-CN" altLang="en-US" sz="1700" smtClean="0">
                <a:solidFill>
                  <a:schemeClr val="accent2"/>
                </a:solidFill>
                <a:effectLst>
                  <a:outerShdw blurRad="38100" dist="38100" dir="2700000" algn="tl">
                    <a:srgbClr val="C0C0C0"/>
                  </a:outerShdw>
                </a:effectLst>
                <a:latin typeface="Courier New" pitchFamily="49" charset="0"/>
                <a:ea typeface="宋体" charset="-122"/>
              </a:rPr>
              <a:t>	*</a:t>
            </a:r>
            <a:r>
              <a:rPr lang="en-US" altLang="zh-CN" sz="1700" smtClean="0">
                <a:solidFill>
                  <a:schemeClr val="accent2"/>
                </a:solidFill>
                <a:effectLst>
                  <a:outerShdw blurRad="38100" dist="38100" dir="2700000" algn="tl">
                    <a:srgbClr val="C0C0C0"/>
                  </a:outerShdw>
                </a:effectLst>
                <a:latin typeface="Courier New" pitchFamily="49" charset="0"/>
                <a:ea typeface="宋体" charset="-122"/>
              </a:rPr>
              <a:t>/</a:t>
            </a:r>
          </a:p>
          <a:p>
            <a:pPr marL="850900" lvl="1" eaLnBrk="1" hangingPunct="1">
              <a:lnSpc>
                <a:spcPct val="75000"/>
              </a:lnSpc>
              <a:buFont typeface="Wingdings" pitchFamily="2" charset="2"/>
              <a:buNone/>
              <a:defRPr/>
            </a:pPr>
            <a:endParaRPr lang="en-US" altLang="zh-CN" sz="1700" smtClean="0">
              <a:solidFill>
                <a:schemeClr val="accent2"/>
              </a:solidFill>
              <a:effectLst>
                <a:outerShdw blurRad="38100" dist="38100" dir="2700000" algn="tl">
                  <a:srgbClr val="C0C0C0"/>
                </a:outerShdw>
              </a:effectLst>
              <a:latin typeface="Courier New" pitchFamily="49" charset="0"/>
              <a:ea typeface="宋体" charset="-122"/>
            </a:endParaRPr>
          </a:p>
          <a:p>
            <a:pPr marL="850900" lvl="1" eaLnBrk="1" hangingPunct="1">
              <a:lnSpc>
                <a:spcPct val="75000"/>
              </a:lnSpc>
              <a:defRPr/>
            </a:pPr>
            <a:endParaRPr lang="en-US" altLang="zh-CN" sz="1700" smtClean="0">
              <a:effectLst>
                <a:outerShdw blurRad="38100" dist="38100" dir="2700000" algn="tl">
                  <a:srgbClr val="C0C0C0"/>
                </a:outerShdw>
              </a:effectLst>
              <a:latin typeface="Courier New" pitchFamily="49" charset="0"/>
              <a:ea typeface="宋体" charset="-122"/>
            </a:endParaRPr>
          </a:p>
          <a:p>
            <a:pPr marL="850900" lvl="1" eaLnBrk="1" hangingPunct="1">
              <a:lnSpc>
                <a:spcPct val="75000"/>
              </a:lnSpc>
              <a:defRPr/>
            </a:pPr>
            <a:r>
              <a:rPr lang="en-US" altLang="zh-CN" sz="1700" smtClean="0">
                <a:effectLst>
                  <a:outerShdw blurRad="38100" dist="38100" dir="2700000" algn="tl">
                    <a:srgbClr val="C0C0C0"/>
                  </a:outerShdw>
                </a:effectLst>
                <a:latin typeface="Courier New" pitchFamily="49" charset="0"/>
                <a:ea typeface="宋体" charset="-122"/>
              </a:rPr>
              <a:t>//////////////////////////////////////////</a:t>
            </a:r>
          </a:p>
          <a:p>
            <a:pPr marL="850900" lvl="1" eaLnBrk="1" hangingPunct="1">
              <a:lnSpc>
                <a:spcPct val="75000"/>
              </a:lnSpc>
              <a:buFont typeface="Wingdings" pitchFamily="2" charset="2"/>
              <a:buNone/>
              <a:defRPr/>
            </a:pPr>
            <a:r>
              <a:rPr lang="en-US" altLang="zh-CN" sz="1700" smtClean="0">
                <a:solidFill>
                  <a:schemeClr val="hlink"/>
                </a:solidFill>
                <a:effectLst>
                  <a:outerShdw blurRad="38100" dist="38100" dir="2700000" algn="tl">
                    <a:srgbClr val="C0C0C0"/>
                  </a:outerShdw>
                </a:effectLst>
                <a:latin typeface="Courier New" pitchFamily="49" charset="0"/>
                <a:ea typeface="宋体" charset="-122"/>
              </a:rPr>
              <a:t>	//</a:t>
            </a:r>
            <a:r>
              <a:rPr lang="zh-CN" altLang="en-US" sz="1700" smtClean="0">
                <a:solidFill>
                  <a:schemeClr val="hlink"/>
                </a:solidFill>
                <a:effectLst>
                  <a:outerShdw blurRad="38100" dist="38100" dir="2700000" algn="tl">
                    <a:srgbClr val="C0C0C0"/>
                  </a:outerShdw>
                </a:effectLst>
                <a:latin typeface="Courier New" pitchFamily="49" charset="0"/>
                <a:ea typeface="宋体" charset="-122"/>
              </a:rPr>
              <a:t>功能描述： 本函数用于实现</a:t>
            </a:r>
            <a:r>
              <a:rPr lang="en-US" altLang="zh-CN" sz="1700" smtClean="0">
                <a:solidFill>
                  <a:schemeClr val="hlink"/>
                </a:solidFill>
                <a:effectLst>
                  <a:outerShdw blurRad="38100" dist="38100" dir="2700000" algn="tl">
                    <a:srgbClr val="C0C0C0"/>
                  </a:outerShdw>
                </a:effectLst>
                <a:latin typeface="Courier New" pitchFamily="49" charset="0"/>
                <a:ea typeface="宋体" charset="-122"/>
              </a:rPr>
              <a:t>xxx</a:t>
            </a:r>
            <a:r>
              <a:rPr lang="zh-CN" altLang="en-US" sz="1700" smtClean="0">
                <a:solidFill>
                  <a:schemeClr val="hlink"/>
                </a:solidFill>
                <a:effectLst>
                  <a:outerShdw blurRad="38100" dist="38100" dir="2700000" algn="tl">
                    <a:srgbClr val="C0C0C0"/>
                  </a:outerShdw>
                </a:effectLst>
                <a:latin typeface="Courier New" pitchFamily="49" charset="0"/>
                <a:ea typeface="宋体" charset="-122"/>
              </a:rPr>
              <a:t>功能，目的是： </a:t>
            </a:r>
          </a:p>
          <a:p>
            <a:pPr marL="850900" lvl="1" eaLnBrk="1" hangingPunct="1">
              <a:lnSpc>
                <a:spcPct val="75000"/>
              </a:lnSpc>
              <a:buFont typeface="Wingdings" pitchFamily="2" charset="2"/>
              <a:buNone/>
              <a:defRPr/>
            </a:pPr>
            <a:r>
              <a:rPr lang="zh-CN" altLang="en-US" sz="1700" smtClean="0">
                <a:solidFill>
                  <a:schemeClr val="hlink"/>
                </a:solidFill>
                <a:effectLst>
                  <a:outerShdw blurRad="38100" dist="38100" dir="2700000" algn="tl">
                    <a:srgbClr val="C0C0C0"/>
                  </a:outerShdw>
                </a:effectLst>
                <a:latin typeface="Courier New" pitchFamily="49" charset="0"/>
                <a:ea typeface="宋体" charset="-122"/>
              </a:rPr>
              <a:t>  </a:t>
            </a:r>
            <a:r>
              <a:rPr lang="en-US" altLang="zh-CN" sz="1700" smtClean="0">
                <a:solidFill>
                  <a:schemeClr val="hlink"/>
                </a:solidFill>
                <a:effectLst>
                  <a:outerShdw blurRad="38100" dist="38100" dir="2700000" algn="tl">
                    <a:srgbClr val="C0C0C0"/>
                  </a:outerShdw>
                </a:effectLst>
                <a:latin typeface="Courier New" pitchFamily="49" charset="0"/>
                <a:ea typeface="宋体" charset="-122"/>
              </a:rPr>
              <a:t>//</a:t>
            </a:r>
            <a:r>
              <a:rPr lang="zh-CN" altLang="en-US" sz="1700" smtClean="0">
                <a:solidFill>
                  <a:schemeClr val="hlink"/>
                </a:solidFill>
                <a:effectLst>
                  <a:outerShdw blurRad="38100" dist="38100" dir="2700000" algn="tl">
                    <a:srgbClr val="C0C0C0"/>
                  </a:outerShdw>
                </a:effectLst>
                <a:latin typeface="Courier New" pitchFamily="49" charset="0"/>
                <a:ea typeface="宋体" charset="-122"/>
              </a:rPr>
              <a:t>入口参数： 参数</a:t>
            </a:r>
            <a:r>
              <a:rPr lang="en-US" altLang="zh-CN" sz="1700" smtClean="0">
                <a:solidFill>
                  <a:schemeClr val="hlink"/>
                </a:solidFill>
                <a:effectLst>
                  <a:outerShdw blurRad="38100" dist="38100" dir="2700000" algn="tl">
                    <a:srgbClr val="C0C0C0"/>
                  </a:outerShdw>
                </a:effectLst>
                <a:latin typeface="Courier New" pitchFamily="49" charset="0"/>
                <a:ea typeface="宋体" charset="-122"/>
              </a:rPr>
              <a:t>xx</a:t>
            </a:r>
            <a:r>
              <a:rPr lang="zh-CN" altLang="en-US" sz="1700" smtClean="0">
                <a:solidFill>
                  <a:schemeClr val="hlink"/>
                </a:solidFill>
                <a:effectLst>
                  <a:outerShdw blurRad="38100" dist="38100" dir="2700000" algn="tl">
                    <a:srgbClr val="C0C0C0"/>
                  </a:outerShdw>
                </a:effectLst>
                <a:latin typeface="Courier New" pitchFamily="49" charset="0"/>
                <a:ea typeface="宋体" charset="-122"/>
              </a:rPr>
              <a:t>，表示	                </a:t>
            </a:r>
          </a:p>
          <a:p>
            <a:pPr marL="850900" lvl="1" eaLnBrk="1" hangingPunct="1">
              <a:lnSpc>
                <a:spcPct val="75000"/>
              </a:lnSpc>
              <a:buFont typeface="Wingdings" pitchFamily="2" charset="2"/>
              <a:buNone/>
              <a:defRPr/>
            </a:pPr>
            <a:r>
              <a:rPr lang="zh-CN" altLang="en-US" sz="1700" smtClean="0">
                <a:solidFill>
                  <a:schemeClr val="hlink"/>
                </a:solidFill>
                <a:effectLst>
                  <a:outerShdw blurRad="38100" dist="38100" dir="2700000" algn="tl">
                    <a:srgbClr val="C0C0C0"/>
                  </a:outerShdw>
                </a:effectLst>
                <a:latin typeface="Courier New" pitchFamily="49" charset="0"/>
                <a:ea typeface="宋体" charset="-122"/>
              </a:rPr>
              <a:t>  </a:t>
            </a:r>
            <a:r>
              <a:rPr lang="en-US" altLang="zh-CN" sz="1700" smtClean="0">
                <a:solidFill>
                  <a:schemeClr val="hlink"/>
                </a:solidFill>
                <a:effectLst>
                  <a:outerShdw blurRad="38100" dist="38100" dir="2700000" algn="tl">
                    <a:srgbClr val="C0C0C0"/>
                  </a:outerShdw>
                </a:effectLst>
                <a:latin typeface="Courier New" pitchFamily="49" charset="0"/>
                <a:ea typeface="宋体" charset="-122"/>
              </a:rPr>
              <a:t>//</a:t>
            </a:r>
            <a:r>
              <a:rPr lang="zh-CN" altLang="en-US" sz="1700" smtClean="0">
                <a:solidFill>
                  <a:schemeClr val="hlink"/>
                </a:solidFill>
                <a:effectLst>
                  <a:outerShdw blurRad="38100" dist="38100" dir="2700000" algn="tl">
                    <a:srgbClr val="C0C0C0"/>
                  </a:outerShdw>
                </a:effectLst>
                <a:latin typeface="Courier New" pitchFamily="49" charset="0"/>
                <a:ea typeface="宋体" charset="-122"/>
              </a:rPr>
              <a:t>出口参数： 参数</a:t>
            </a:r>
            <a:r>
              <a:rPr lang="en-US" altLang="zh-CN" sz="1700" smtClean="0">
                <a:solidFill>
                  <a:schemeClr val="hlink"/>
                </a:solidFill>
                <a:effectLst>
                  <a:outerShdw blurRad="38100" dist="38100" dir="2700000" algn="tl">
                    <a:srgbClr val="C0C0C0"/>
                  </a:outerShdw>
                </a:effectLst>
                <a:latin typeface="Courier New" pitchFamily="49" charset="0"/>
                <a:ea typeface="宋体" charset="-122"/>
              </a:rPr>
              <a:t>xx</a:t>
            </a:r>
            <a:r>
              <a:rPr lang="zh-CN" altLang="en-US" sz="1700" smtClean="0">
                <a:solidFill>
                  <a:schemeClr val="hlink"/>
                </a:solidFill>
                <a:effectLst>
                  <a:outerShdw blurRad="38100" dist="38100" dir="2700000" algn="tl">
                    <a:srgbClr val="C0C0C0"/>
                  </a:outerShdw>
                </a:effectLst>
                <a:latin typeface="Courier New" pitchFamily="49" charset="0"/>
                <a:ea typeface="宋体" charset="-122"/>
              </a:rPr>
              <a:t>，表示			    </a:t>
            </a:r>
          </a:p>
          <a:p>
            <a:pPr marL="850900" lvl="1" eaLnBrk="1" hangingPunct="1">
              <a:lnSpc>
                <a:spcPct val="75000"/>
              </a:lnSpc>
              <a:buFont typeface="Wingdings" pitchFamily="2" charset="2"/>
              <a:buNone/>
              <a:defRPr/>
            </a:pPr>
            <a:r>
              <a:rPr lang="zh-CN" altLang="en-US" sz="1700" smtClean="0">
                <a:solidFill>
                  <a:schemeClr val="hlink"/>
                </a:solidFill>
                <a:effectLst>
                  <a:outerShdw blurRad="38100" dist="38100" dir="2700000" algn="tl">
                    <a:srgbClr val="C0C0C0"/>
                  </a:outerShdw>
                </a:effectLst>
                <a:latin typeface="Courier New" pitchFamily="49" charset="0"/>
                <a:ea typeface="宋体" charset="-122"/>
              </a:rPr>
              <a:t>  </a:t>
            </a:r>
            <a:r>
              <a:rPr lang="en-US" altLang="zh-CN" sz="1700" smtClean="0">
                <a:solidFill>
                  <a:schemeClr val="hlink"/>
                </a:solidFill>
                <a:effectLst>
                  <a:outerShdw blurRad="38100" dist="38100" dir="2700000" algn="tl">
                    <a:srgbClr val="C0C0C0"/>
                  </a:outerShdw>
                </a:effectLst>
                <a:latin typeface="Courier New" pitchFamily="49" charset="0"/>
                <a:ea typeface="宋体" charset="-122"/>
              </a:rPr>
              <a:t>//</a:t>
            </a:r>
            <a:r>
              <a:rPr lang="zh-CN" altLang="en-US" sz="1700" smtClean="0">
                <a:solidFill>
                  <a:schemeClr val="hlink"/>
                </a:solidFill>
                <a:effectLst>
                  <a:outerShdw blurRad="38100" dist="38100" dir="2700000" algn="tl">
                    <a:srgbClr val="C0C0C0"/>
                  </a:outerShdw>
                </a:effectLst>
                <a:latin typeface="Courier New" pitchFamily="49" charset="0"/>
                <a:ea typeface="宋体" charset="-122"/>
              </a:rPr>
              <a:t>返回值：   返回</a:t>
            </a:r>
            <a:r>
              <a:rPr lang="en-US" altLang="zh-CN" sz="1700" smtClean="0">
                <a:solidFill>
                  <a:schemeClr val="hlink"/>
                </a:solidFill>
                <a:effectLst>
                  <a:outerShdw blurRad="38100" dist="38100" dir="2700000" algn="tl">
                    <a:srgbClr val="C0C0C0"/>
                  </a:outerShdw>
                </a:effectLst>
                <a:latin typeface="Courier New" pitchFamily="49" charset="0"/>
                <a:ea typeface="宋体" charset="-122"/>
              </a:rPr>
              <a:t>xx</a:t>
            </a:r>
            <a:r>
              <a:rPr lang="zh-CN" altLang="en-US" sz="1700" smtClean="0">
                <a:solidFill>
                  <a:schemeClr val="hlink"/>
                </a:solidFill>
                <a:effectLst>
                  <a:outerShdw blurRad="38100" dist="38100" dir="2700000" algn="tl">
                    <a:srgbClr val="C0C0C0"/>
                  </a:outerShdw>
                </a:effectLst>
                <a:latin typeface="Courier New" pitchFamily="49" charset="0"/>
                <a:ea typeface="宋体" charset="-122"/>
              </a:rPr>
              <a:t>值，当返回</a:t>
            </a:r>
            <a:r>
              <a:rPr lang="en-US" altLang="zh-CN" sz="1700" smtClean="0">
                <a:solidFill>
                  <a:schemeClr val="hlink"/>
                </a:solidFill>
                <a:effectLst>
                  <a:outerShdw blurRad="38100" dist="38100" dir="2700000" algn="tl">
                    <a:srgbClr val="C0C0C0"/>
                  </a:outerShdw>
                </a:effectLst>
                <a:latin typeface="Courier New" pitchFamily="49" charset="0"/>
                <a:ea typeface="宋体" charset="-122"/>
              </a:rPr>
              <a:t>xx</a:t>
            </a:r>
            <a:r>
              <a:rPr lang="zh-CN" altLang="en-US" sz="1700" smtClean="0">
                <a:solidFill>
                  <a:schemeClr val="hlink"/>
                </a:solidFill>
                <a:effectLst>
                  <a:outerShdw blurRad="38100" dist="38100" dir="2700000" algn="tl">
                    <a:srgbClr val="C0C0C0"/>
                  </a:outerShdw>
                </a:effectLst>
                <a:latin typeface="Courier New" pitchFamily="49" charset="0"/>
                <a:ea typeface="宋体" charset="-122"/>
              </a:rPr>
              <a:t>值时，表示     </a:t>
            </a:r>
          </a:p>
          <a:p>
            <a:pPr marL="850900" lvl="1" eaLnBrk="1" hangingPunct="1">
              <a:lnSpc>
                <a:spcPct val="75000"/>
              </a:lnSpc>
              <a:buFont typeface="Wingdings" pitchFamily="2" charset="2"/>
              <a:buNone/>
              <a:defRPr/>
            </a:pPr>
            <a:r>
              <a:rPr lang="zh-CN" altLang="en-US" sz="1700" smtClean="0">
                <a:solidFill>
                  <a:schemeClr val="hlink"/>
                </a:solidFill>
                <a:effectLst>
                  <a:outerShdw blurRad="38100" dist="38100" dir="2700000" algn="tl">
                    <a:srgbClr val="C0C0C0"/>
                  </a:outerShdw>
                </a:effectLst>
                <a:latin typeface="Courier New" pitchFamily="49" charset="0"/>
                <a:ea typeface="宋体" charset="-122"/>
              </a:rPr>
              <a:t>  </a:t>
            </a:r>
            <a:r>
              <a:rPr lang="en-US" altLang="zh-CN" sz="1700" smtClean="0">
                <a:solidFill>
                  <a:schemeClr val="hlink"/>
                </a:solidFill>
                <a:effectLst>
                  <a:outerShdw blurRad="38100" dist="38100" dir="2700000" algn="tl">
                    <a:srgbClr val="C0C0C0"/>
                  </a:outerShdw>
                </a:effectLst>
                <a:latin typeface="Courier New" pitchFamily="49" charset="0"/>
                <a:ea typeface="宋体" charset="-122"/>
              </a:rPr>
              <a:t>//////////////////////////////////////////</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fld id="{92814F6C-07E0-4F5A-A9ED-0E986B6DF6B5}" type="datetime1">
              <a:rPr lang="zh-CN" altLang="en-US"/>
              <a:pPr>
                <a:defRPr/>
              </a:pPr>
              <a:t>2018/12/24</a:t>
            </a:fld>
            <a:endParaRPr lang="en-US" altLang="zh-CN"/>
          </a:p>
        </p:txBody>
      </p:sp>
      <p:sp>
        <p:nvSpPr>
          <p:cNvPr id="6" name="灯片编号占位符 4"/>
          <p:cNvSpPr>
            <a:spLocks noGrp="1"/>
          </p:cNvSpPr>
          <p:nvPr>
            <p:ph type="sldNum" sz="quarter" idx="11"/>
          </p:nvPr>
        </p:nvSpPr>
        <p:spPr/>
        <p:txBody>
          <a:bodyPr/>
          <a:lstStyle/>
          <a:p>
            <a:pPr>
              <a:defRPr/>
            </a:pPr>
            <a:fld id="{B5C4BF2A-E252-43E6-B50B-174297EBB288}" type="slidenum">
              <a:rPr lang="en-US" altLang="zh-CN"/>
              <a:pPr>
                <a:defRPr/>
              </a:pPr>
              <a:t>53</a:t>
            </a:fld>
            <a:endParaRPr lang="en-US" altLang="zh-CN"/>
          </a:p>
        </p:txBody>
      </p:sp>
      <p:sp>
        <p:nvSpPr>
          <p:cNvPr id="71684" name="Rectangle 2"/>
          <p:cNvSpPr>
            <a:spLocks noGrp="1" noChangeArrowheads="1"/>
          </p:cNvSpPr>
          <p:nvPr>
            <p:ph type="title"/>
          </p:nvPr>
        </p:nvSpPr>
        <p:spPr/>
        <p:txBody>
          <a:bodyPr/>
          <a:lstStyle/>
          <a:p>
            <a:pPr eaLnBrk="1" hangingPunct="1"/>
            <a:r>
              <a:rPr lang="en-US" altLang="zh-CN" smtClean="0"/>
              <a:t>6.3.1 </a:t>
            </a:r>
            <a:r>
              <a:rPr lang="zh-CN" altLang="en-US" smtClean="0"/>
              <a:t>程序文档化</a:t>
            </a:r>
          </a:p>
        </p:txBody>
      </p:sp>
      <p:sp>
        <p:nvSpPr>
          <p:cNvPr id="73731" name="Rectangle 3"/>
          <p:cNvSpPr>
            <a:spLocks noGrp="1" noChangeArrowheads="1"/>
          </p:cNvSpPr>
          <p:nvPr>
            <p:ph type="body" idx="1"/>
          </p:nvPr>
        </p:nvSpPr>
        <p:spPr/>
        <p:txBody>
          <a:bodyPr/>
          <a:lstStyle/>
          <a:p>
            <a:pPr eaLnBrk="1" hangingPunct="1">
              <a:lnSpc>
                <a:spcPct val="90000"/>
              </a:lnSpc>
            </a:pPr>
            <a:r>
              <a:rPr lang="en-US" altLang="en-US" dirty="0" smtClean="0">
                <a:solidFill>
                  <a:srgbClr val="CC0000"/>
                </a:solidFill>
              </a:rPr>
              <a:t>【</a:t>
            </a:r>
            <a:r>
              <a:rPr lang="en-US" altLang="zh-CN" dirty="0" smtClean="0">
                <a:solidFill>
                  <a:srgbClr val="CC0000"/>
                </a:solidFill>
              </a:rPr>
              <a:t>2</a:t>
            </a:r>
            <a:r>
              <a:rPr lang="zh-CN" altLang="en-US" dirty="0" smtClean="0">
                <a:solidFill>
                  <a:srgbClr val="CC0000"/>
                </a:solidFill>
              </a:rPr>
              <a:t>、安排注释</a:t>
            </a:r>
            <a:r>
              <a:rPr lang="en-US" altLang="en-US" dirty="0" smtClean="0">
                <a:solidFill>
                  <a:srgbClr val="CC0000"/>
                </a:solidFill>
              </a:rPr>
              <a:t>】</a:t>
            </a:r>
            <a:r>
              <a:rPr lang="en-US" altLang="zh-CN" dirty="0" smtClean="0">
                <a:solidFill>
                  <a:srgbClr val="3333CC"/>
                </a:solidFill>
              </a:rPr>
              <a:t>——⑵</a:t>
            </a:r>
            <a:r>
              <a:rPr lang="zh-CN" altLang="en-US" dirty="0" smtClean="0">
                <a:solidFill>
                  <a:srgbClr val="3333CC"/>
                </a:solidFill>
              </a:rPr>
              <a:t>功能性注释</a:t>
            </a:r>
          </a:p>
          <a:p>
            <a:pPr lvl="1" eaLnBrk="1" hangingPunct="1">
              <a:lnSpc>
                <a:spcPct val="90000"/>
              </a:lnSpc>
            </a:pPr>
            <a:r>
              <a:rPr lang="zh-CN" altLang="en-US" dirty="0" smtClean="0"/>
              <a:t>嵌在源程序中，用以</a:t>
            </a:r>
            <a:r>
              <a:rPr lang="zh-CN" altLang="en-US" dirty="0" smtClean="0">
                <a:solidFill>
                  <a:srgbClr val="CC0000"/>
                </a:solidFill>
              </a:rPr>
              <a:t>描述其后的语句或程序段是在做什么工作</a:t>
            </a:r>
          </a:p>
          <a:p>
            <a:pPr lvl="1" eaLnBrk="1" hangingPunct="1">
              <a:lnSpc>
                <a:spcPct val="90000"/>
              </a:lnSpc>
            </a:pPr>
            <a:r>
              <a:rPr lang="zh-CN" altLang="en-US" dirty="0" smtClean="0">
                <a:solidFill>
                  <a:srgbClr val="CC0000"/>
                </a:solidFill>
              </a:rPr>
              <a:t>好</a:t>
            </a:r>
            <a:r>
              <a:rPr lang="en-US" altLang="zh-CN" dirty="0" smtClean="0">
                <a:solidFill>
                  <a:srgbClr val="CC0000"/>
                </a:solidFill>
              </a:rPr>
              <a:t>——</a:t>
            </a:r>
            <a:r>
              <a:rPr lang="zh-CN" altLang="en-US" dirty="0" smtClean="0">
                <a:solidFill>
                  <a:srgbClr val="CC0000"/>
                </a:solidFill>
              </a:rPr>
              <a:t>对设计思想的精确表述和清晰展现，能揭示代码背后隐藏的重要信息</a:t>
            </a:r>
            <a:endParaRPr lang="zh-CN" altLang="en-US" dirty="0" smtClean="0"/>
          </a:p>
          <a:p>
            <a:pPr lvl="1" eaLnBrk="1" hangingPunct="1">
              <a:lnSpc>
                <a:spcPct val="90000"/>
              </a:lnSpc>
            </a:pPr>
            <a:r>
              <a:rPr lang="zh-CN" altLang="en-US" dirty="0" smtClean="0">
                <a:solidFill>
                  <a:srgbClr val="3333CC"/>
                </a:solidFill>
              </a:rPr>
              <a:t>差</a:t>
            </a:r>
            <a:r>
              <a:rPr lang="en-US" altLang="zh-CN" dirty="0" smtClean="0">
                <a:solidFill>
                  <a:srgbClr val="3333CC"/>
                </a:solidFill>
              </a:rPr>
              <a:t>——</a:t>
            </a:r>
            <a:r>
              <a:rPr lang="zh-CN" altLang="en-US" dirty="0" smtClean="0">
                <a:solidFill>
                  <a:srgbClr val="3333CC"/>
                </a:solidFill>
              </a:rPr>
              <a:t>解释下面怎么做</a:t>
            </a:r>
            <a:endParaRPr lang="zh-CN" altLang="en-US" dirty="0" smtClean="0"/>
          </a:p>
          <a:p>
            <a:pPr lvl="1" eaLnBrk="1" hangingPunct="1">
              <a:lnSpc>
                <a:spcPct val="90000"/>
              </a:lnSpc>
            </a:pPr>
            <a:r>
              <a:rPr lang="zh-CN" altLang="en-US" dirty="0" smtClean="0"/>
              <a:t>如：</a:t>
            </a:r>
          </a:p>
          <a:p>
            <a:pPr lvl="1" eaLnBrk="1" hangingPunct="1">
              <a:lnSpc>
                <a:spcPct val="90000"/>
              </a:lnSpc>
            </a:pPr>
            <a:r>
              <a:rPr lang="en-US" altLang="zh-CN" dirty="0" err="1" smtClean="0">
                <a:solidFill>
                  <a:srgbClr val="3333CC"/>
                </a:solidFill>
              </a:rPr>
              <a:t>i</a:t>
            </a:r>
            <a:r>
              <a:rPr lang="en-US" altLang="zh-CN" dirty="0" smtClean="0">
                <a:solidFill>
                  <a:srgbClr val="3333CC"/>
                </a:solidFill>
              </a:rPr>
              <a:t> = </a:t>
            </a:r>
            <a:r>
              <a:rPr lang="en-US" altLang="zh-CN" dirty="0" err="1" smtClean="0">
                <a:solidFill>
                  <a:srgbClr val="3333CC"/>
                </a:solidFill>
              </a:rPr>
              <a:t>i</a:t>
            </a:r>
            <a:r>
              <a:rPr lang="en-US" altLang="zh-CN" dirty="0" smtClean="0">
                <a:solidFill>
                  <a:srgbClr val="3333CC"/>
                </a:solidFill>
              </a:rPr>
              <a:t> + 1;</a:t>
            </a:r>
            <a:r>
              <a:rPr lang="en-US" altLang="zh-CN" dirty="0" smtClean="0">
                <a:solidFill>
                  <a:srgbClr val="009900"/>
                </a:solidFill>
              </a:rPr>
              <a:t>   	//</a:t>
            </a:r>
            <a:r>
              <a:rPr lang="en-US" altLang="zh-CN" dirty="0" err="1" smtClean="0">
                <a:solidFill>
                  <a:srgbClr val="009900"/>
                </a:solidFill>
              </a:rPr>
              <a:t>i</a:t>
            </a:r>
            <a:r>
              <a:rPr lang="zh-CN" altLang="en-US" dirty="0" smtClean="0">
                <a:solidFill>
                  <a:srgbClr val="009900"/>
                </a:solidFill>
              </a:rPr>
              <a:t>加</a:t>
            </a:r>
            <a:r>
              <a:rPr lang="en-US" altLang="zh-CN" dirty="0" smtClean="0">
                <a:solidFill>
                  <a:srgbClr val="009900"/>
                </a:solidFill>
              </a:rPr>
              <a:t>1</a:t>
            </a:r>
          </a:p>
          <a:p>
            <a:pPr lvl="1" eaLnBrk="1" hangingPunct="1">
              <a:lnSpc>
                <a:spcPct val="90000"/>
              </a:lnSpc>
            </a:pPr>
            <a:r>
              <a:rPr lang="en-US" altLang="zh-CN" dirty="0" smtClean="0">
                <a:solidFill>
                  <a:srgbClr val="3333CC"/>
                </a:solidFill>
              </a:rPr>
              <a:t>return -1;</a:t>
            </a:r>
            <a:r>
              <a:rPr lang="en-US" altLang="zh-CN" dirty="0" smtClean="0">
                <a:solidFill>
                  <a:srgbClr val="009900"/>
                </a:solidFill>
              </a:rPr>
              <a:t>      //</a:t>
            </a:r>
            <a:r>
              <a:rPr lang="zh-CN" altLang="en-US" dirty="0" smtClean="0">
                <a:solidFill>
                  <a:srgbClr val="009900"/>
                </a:solidFill>
              </a:rPr>
              <a:t>返回</a:t>
            </a:r>
            <a:r>
              <a:rPr lang="en-US" altLang="zh-CN" dirty="0" smtClean="0">
                <a:solidFill>
                  <a:srgbClr val="009900"/>
                </a:solidFill>
              </a:rPr>
              <a:t>-1</a:t>
            </a:r>
          </a:p>
          <a:p>
            <a:pPr lvl="1" eaLnBrk="1" hangingPunct="1">
              <a:lnSpc>
                <a:spcPct val="90000"/>
              </a:lnSpc>
            </a:pPr>
            <a:r>
              <a:rPr lang="en-US" altLang="zh-CN" dirty="0" smtClean="0">
                <a:solidFill>
                  <a:srgbClr val="3333CC"/>
                </a:solidFill>
              </a:rPr>
              <a:t>free(p);</a:t>
            </a:r>
            <a:r>
              <a:rPr lang="en-US" altLang="zh-CN" dirty="0" smtClean="0">
                <a:solidFill>
                  <a:srgbClr val="009900"/>
                </a:solidFill>
              </a:rPr>
              <a:t>  	//</a:t>
            </a:r>
            <a:r>
              <a:rPr lang="zh-CN" altLang="en-US" dirty="0" smtClean="0">
                <a:solidFill>
                  <a:srgbClr val="009900"/>
                </a:solidFill>
              </a:rPr>
              <a:t>释放</a:t>
            </a:r>
            <a:r>
              <a:rPr lang="en-US" altLang="zh-CN" dirty="0" smtClean="0">
                <a:solidFill>
                  <a:srgbClr val="009900"/>
                </a:solidFill>
              </a:rPr>
              <a:t>p</a:t>
            </a:r>
            <a:r>
              <a:rPr lang="zh-CN" altLang="en-US" dirty="0" smtClean="0">
                <a:solidFill>
                  <a:srgbClr val="009900"/>
                </a:solidFill>
              </a:rPr>
              <a:t>所指的内存</a:t>
            </a:r>
          </a:p>
          <a:p>
            <a:pPr lvl="1" eaLnBrk="1" hangingPunct="1">
              <a:lnSpc>
                <a:spcPct val="90000"/>
              </a:lnSpc>
            </a:pPr>
            <a:r>
              <a:rPr lang="en-US" altLang="zh-CN" dirty="0" err="1" smtClean="0">
                <a:solidFill>
                  <a:srgbClr val="3333CC"/>
                </a:solidFill>
              </a:rPr>
              <a:t>fclose</a:t>
            </a:r>
            <a:r>
              <a:rPr lang="en-US" altLang="zh-CN" dirty="0" smtClean="0">
                <a:solidFill>
                  <a:srgbClr val="3333CC"/>
                </a:solidFill>
              </a:rPr>
              <a:t>(fin);</a:t>
            </a:r>
            <a:r>
              <a:rPr lang="en-US" altLang="zh-CN" dirty="0" smtClean="0">
                <a:solidFill>
                  <a:srgbClr val="009900"/>
                </a:solidFill>
              </a:rPr>
              <a:t>   	//</a:t>
            </a:r>
            <a:r>
              <a:rPr lang="zh-CN" altLang="en-US" dirty="0" smtClean="0">
                <a:solidFill>
                  <a:srgbClr val="009900"/>
                </a:solidFill>
              </a:rPr>
              <a:t>关闭文件</a:t>
            </a:r>
          </a:p>
        </p:txBody>
      </p:sp>
      <p:sp>
        <p:nvSpPr>
          <p:cNvPr id="73732" name="AutoShape 4"/>
          <p:cNvSpPr>
            <a:spLocks/>
          </p:cNvSpPr>
          <p:nvPr/>
        </p:nvSpPr>
        <p:spPr bwMode="auto">
          <a:xfrm>
            <a:off x="4191000" y="5867400"/>
            <a:ext cx="3352800" cy="571500"/>
          </a:xfrm>
          <a:prstGeom prst="borderCallout1">
            <a:avLst>
              <a:gd name="adj1" fmla="val 20000"/>
              <a:gd name="adj2" fmla="val -2273"/>
              <a:gd name="adj3" fmla="val -264167"/>
              <a:gd name="adj4" fmla="val -19509"/>
            </a:avLst>
          </a:prstGeom>
          <a:solidFill>
            <a:srgbClr val="0000FF"/>
          </a:solidFill>
          <a:ln w="63500">
            <a:solidFill>
              <a:srgbClr val="0000FF"/>
            </a:solidFill>
            <a:miter lim="800000"/>
            <a:headEnd/>
            <a:tailEnd/>
          </a:ln>
        </p:spPr>
        <p:txBody>
          <a:bodyPr anchor="ctr" anchorCtr="1"/>
          <a:lstStyle/>
          <a:p>
            <a:pPr algn="ctr"/>
            <a:r>
              <a:rPr lang="zh-CN" altLang="en-US" sz="2400" b="1">
                <a:solidFill>
                  <a:schemeClr val="bg1"/>
                </a:solidFill>
                <a:ea typeface="黑体" pitchFamily="49" charset="-122"/>
              </a:rPr>
              <a:t>差：在解释怎么做</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73731">
                                            <p:txEl>
                                              <p:pRg st="1" end="1"/>
                                            </p:txEl>
                                          </p:spTgt>
                                        </p:tgtEl>
                                        <p:attrNameLst>
                                          <p:attrName>style.visibility</p:attrName>
                                        </p:attrNameLst>
                                      </p:cBhvr>
                                      <p:to>
                                        <p:strVal val="visible"/>
                                      </p:to>
                                    </p:set>
                                    <p:animEffect transition="in" filter="strips(downRight)">
                                      <p:cBhvr>
                                        <p:cTn id="7" dur="500"/>
                                        <p:tgtEl>
                                          <p:spTgt spid="7373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73731">
                                            <p:txEl>
                                              <p:pRg st="2" end="2"/>
                                            </p:txEl>
                                          </p:spTgt>
                                        </p:tgtEl>
                                        <p:attrNameLst>
                                          <p:attrName>style.visibility</p:attrName>
                                        </p:attrNameLst>
                                      </p:cBhvr>
                                      <p:to>
                                        <p:strVal val="visible"/>
                                      </p:to>
                                    </p:set>
                                    <p:animEffect transition="in" filter="strips(downRight)">
                                      <p:cBhvr>
                                        <p:cTn id="12" dur="500"/>
                                        <p:tgtEl>
                                          <p:spTgt spid="7373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73731">
                                            <p:txEl>
                                              <p:pRg st="3" end="3"/>
                                            </p:txEl>
                                          </p:spTgt>
                                        </p:tgtEl>
                                        <p:attrNameLst>
                                          <p:attrName>style.visibility</p:attrName>
                                        </p:attrNameLst>
                                      </p:cBhvr>
                                      <p:to>
                                        <p:strVal val="visible"/>
                                      </p:to>
                                    </p:set>
                                    <p:animEffect transition="in" filter="strips(downRight)">
                                      <p:cBhvr>
                                        <p:cTn id="17" dur="500"/>
                                        <p:tgtEl>
                                          <p:spTgt spid="7373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nodeType="clickEffect">
                                  <p:stCondLst>
                                    <p:cond delay="0"/>
                                  </p:stCondLst>
                                  <p:childTnLst>
                                    <p:set>
                                      <p:cBhvr>
                                        <p:cTn id="21" dur="1" fill="hold">
                                          <p:stCondLst>
                                            <p:cond delay="0"/>
                                          </p:stCondLst>
                                        </p:cTn>
                                        <p:tgtEl>
                                          <p:spTgt spid="73731">
                                            <p:txEl>
                                              <p:pRg st="4" end="4"/>
                                            </p:txEl>
                                          </p:spTgt>
                                        </p:tgtEl>
                                        <p:attrNameLst>
                                          <p:attrName>style.visibility</p:attrName>
                                        </p:attrNameLst>
                                      </p:cBhvr>
                                      <p:to>
                                        <p:strVal val="visible"/>
                                      </p:to>
                                    </p:set>
                                    <p:animEffect transition="in" filter="strips(downRight)">
                                      <p:cBhvr>
                                        <p:cTn id="22" dur="500"/>
                                        <p:tgtEl>
                                          <p:spTgt spid="73731">
                                            <p:txEl>
                                              <p:pRg st="4" end="4"/>
                                            </p:txEl>
                                          </p:spTgt>
                                        </p:tgtEl>
                                      </p:cBhvr>
                                    </p:animEffect>
                                  </p:childTnLst>
                                </p:cTn>
                              </p:par>
                            </p:childTnLst>
                          </p:cTn>
                        </p:par>
                        <p:par>
                          <p:cTn id="23" fill="hold" nodeType="afterGroup">
                            <p:stCondLst>
                              <p:cond delay="500"/>
                            </p:stCondLst>
                            <p:childTnLst>
                              <p:par>
                                <p:cTn id="24" presetID="18" presetClass="entr" presetSubtype="6" fill="hold" nodeType="afterEffect">
                                  <p:stCondLst>
                                    <p:cond delay="0"/>
                                  </p:stCondLst>
                                  <p:childTnLst>
                                    <p:set>
                                      <p:cBhvr>
                                        <p:cTn id="25" dur="1" fill="hold">
                                          <p:stCondLst>
                                            <p:cond delay="0"/>
                                          </p:stCondLst>
                                        </p:cTn>
                                        <p:tgtEl>
                                          <p:spTgt spid="73731">
                                            <p:txEl>
                                              <p:pRg st="8" end="8"/>
                                            </p:txEl>
                                          </p:spTgt>
                                        </p:tgtEl>
                                        <p:attrNameLst>
                                          <p:attrName>style.visibility</p:attrName>
                                        </p:attrNameLst>
                                      </p:cBhvr>
                                      <p:to>
                                        <p:strVal val="visible"/>
                                      </p:to>
                                    </p:set>
                                    <p:animEffect transition="in" filter="strips(downRight)">
                                      <p:cBhvr>
                                        <p:cTn id="26" dur="500"/>
                                        <p:tgtEl>
                                          <p:spTgt spid="73731">
                                            <p:txEl>
                                              <p:pRg st="8" end="8"/>
                                            </p:txEl>
                                          </p:spTgt>
                                        </p:tgtEl>
                                      </p:cBhvr>
                                    </p:animEffect>
                                  </p:childTnLst>
                                </p:cTn>
                              </p:par>
                            </p:childTnLst>
                          </p:cTn>
                        </p:par>
                        <p:par>
                          <p:cTn id="27" fill="hold" nodeType="afterGroup">
                            <p:stCondLst>
                              <p:cond delay="1000"/>
                            </p:stCondLst>
                            <p:childTnLst>
                              <p:par>
                                <p:cTn id="28" presetID="18" presetClass="entr" presetSubtype="6" fill="hold" nodeType="afterEffect">
                                  <p:stCondLst>
                                    <p:cond delay="0"/>
                                  </p:stCondLst>
                                  <p:childTnLst>
                                    <p:set>
                                      <p:cBhvr>
                                        <p:cTn id="29" dur="1" fill="hold">
                                          <p:stCondLst>
                                            <p:cond delay="0"/>
                                          </p:stCondLst>
                                        </p:cTn>
                                        <p:tgtEl>
                                          <p:spTgt spid="73731">
                                            <p:txEl>
                                              <p:pRg st="5" end="5"/>
                                            </p:txEl>
                                          </p:spTgt>
                                        </p:tgtEl>
                                        <p:attrNameLst>
                                          <p:attrName>style.visibility</p:attrName>
                                        </p:attrNameLst>
                                      </p:cBhvr>
                                      <p:to>
                                        <p:strVal val="visible"/>
                                      </p:to>
                                    </p:set>
                                    <p:animEffect transition="in" filter="strips(downRight)">
                                      <p:cBhvr>
                                        <p:cTn id="30" dur="500"/>
                                        <p:tgtEl>
                                          <p:spTgt spid="73731">
                                            <p:txEl>
                                              <p:pRg st="5" end="5"/>
                                            </p:txEl>
                                          </p:spTgt>
                                        </p:tgtEl>
                                      </p:cBhvr>
                                    </p:animEffect>
                                  </p:childTnLst>
                                </p:cTn>
                              </p:par>
                            </p:childTnLst>
                          </p:cTn>
                        </p:par>
                        <p:par>
                          <p:cTn id="31" fill="hold" nodeType="afterGroup">
                            <p:stCondLst>
                              <p:cond delay="1500"/>
                            </p:stCondLst>
                            <p:childTnLst>
                              <p:par>
                                <p:cTn id="32" presetID="18" presetClass="entr" presetSubtype="6" fill="hold" nodeType="afterEffect">
                                  <p:stCondLst>
                                    <p:cond delay="0"/>
                                  </p:stCondLst>
                                  <p:childTnLst>
                                    <p:set>
                                      <p:cBhvr>
                                        <p:cTn id="33" dur="1" fill="hold">
                                          <p:stCondLst>
                                            <p:cond delay="0"/>
                                          </p:stCondLst>
                                        </p:cTn>
                                        <p:tgtEl>
                                          <p:spTgt spid="73731">
                                            <p:txEl>
                                              <p:pRg st="6" end="6"/>
                                            </p:txEl>
                                          </p:spTgt>
                                        </p:tgtEl>
                                        <p:attrNameLst>
                                          <p:attrName>style.visibility</p:attrName>
                                        </p:attrNameLst>
                                      </p:cBhvr>
                                      <p:to>
                                        <p:strVal val="visible"/>
                                      </p:to>
                                    </p:set>
                                    <p:animEffect transition="in" filter="strips(downRight)">
                                      <p:cBhvr>
                                        <p:cTn id="34" dur="500"/>
                                        <p:tgtEl>
                                          <p:spTgt spid="73731">
                                            <p:txEl>
                                              <p:pRg st="6" end="6"/>
                                            </p:txEl>
                                          </p:spTgt>
                                        </p:tgtEl>
                                      </p:cBhvr>
                                    </p:animEffect>
                                  </p:childTnLst>
                                </p:cTn>
                              </p:par>
                            </p:childTnLst>
                          </p:cTn>
                        </p:par>
                        <p:par>
                          <p:cTn id="35" fill="hold" nodeType="afterGroup">
                            <p:stCondLst>
                              <p:cond delay="2000"/>
                            </p:stCondLst>
                            <p:childTnLst>
                              <p:par>
                                <p:cTn id="36" presetID="18" presetClass="entr" presetSubtype="6" fill="hold" nodeType="afterEffect">
                                  <p:stCondLst>
                                    <p:cond delay="0"/>
                                  </p:stCondLst>
                                  <p:childTnLst>
                                    <p:set>
                                      <p:cBhvr>
                                        <p:cTn id="37" dur="1" fill="hold">
                                          <p:stCondLst>
                                            <p:cond delay="0"/>
                                          </p:stCondLst>
                                        </p:cTn>
                                        <p:tgtEl>
                                          <p:spTgt spid="73731">
                                            <p:txEl>
                                              <p:pRg st="7" end="7"/>
                                            </p:txEl>
                                          </p:spTgt>
                                        </p:tgtEl>
                                        <p:attrNameLst>
                                          <p:attrName>style.visibility</p:attrName>
                                        </p:attrNameLst>
                                      </p:cBhvr>
                                      <p:to>
                                        <p:strVal val="visible"/>
                                      </p:to>
                                    </p:set>
                                    <p:animEffect transition="in" filter="strips(downRight)">
                                      <p:cBhvr>
                                        <p:cTn id="38" dur="500"/>
                                        <p:tgtEl>
                                          <p:spTgt spid="73731">
                                            <p:txEl>
                                              <p:pRg st="7" end="7"/>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8" presetClass="entr" presetSubtype="9" fill="hold" grpId="0" nodeType="clickEffect">
                                  <p:stCondLst>
                                    <p:cond delay="0"/>
                                  </p:stCondLst>
                                  <p:childTnLst>
                                    <p:set>
                                      <p:cBhvr>
                                        <p:cTn id="42" dur="1" fill="hold">
                                          <p:stCondLst>
                                            <p:cond delay="0"/>
                                          </p:stCondLst>
                                        </p:cTn>
                                        <p:tgtEl>
                                          <p:spTgt spid="73732"/>
                                        </p:tgtEl>
                                        <p:attrNameLst>
                                          <p:attrName>style.visibility</p:attrName>
                                        </p:attrNameLst>
                                      </p:cBhvr>
                                      <p:to>
                                        <p:strVal val="visible"/>
                                      </p:to>
                                    </p:set>
                                    <p:animEffect transition="in" filter="strips(upLeft)">
                                      <p:cBhvr>
                                        <p:cTn id="43" dur="500"/>
                                        <p:tgtEl>
                                          <p:spTgt spid="7373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xit" presetSubtype="4" fill="hold" grpId="1" nodeType="clickEffect">
                                  <p:stCondLst>
                                    <p:cond delay="0"/>
                                  </p:stCondLst>
                                  <p:childTnLst>
                                    <p:anim calcmode="lin" valueType="num">
                                      <p:cBhvr additive="base">
                                        <p:cTn id="47" dur="500"/>
                                        <p:tgtEl>
                                          <p:spTgt spid="73732"/>
                                        </p:tgtEl>
                                        <p:attrNameLst>
                                          <p:attrName>ppt_x</p:attrName>
                                        </p:attrNameLst>
                                      </p:cBhvr>
                                      <p:tavLst>
                                        <p:tav tm="0">
                                          <p:val>
                                            <p:strVal val="ppt_x"/>
                                          </p:val>
                                        </p:tav>
                                        <p:tav tm="100000">
                                          <p:val>
                                            <p:strVal val="ppt_x"/>
                                          </p:val>
                                        </p:tav>
                                      </p:tavLst>
                                    </p:anim>
                                    <p:anim calcmode="lin" valueType="num">
                                      <p:cBhvr additive="base">
                                        <p:cTn id="48" dur="500"/>
                                        <p:tgtEl>
                                          <p:spTgt spid="73732"/>
                                        </p:tgtEl>
                                        <p:attrNameLst>
                                          <p:attrName>ppt_y</p:attrName>
                                        </p:attrNameLst>
                                      </p:cBhvr>
                                      <p:tavLst>
                                        <p:tav tm="0">
                                          <p:val>
                                            <p:strVal val="ppt_y"/>
                                          </p:val>
                                        </p:tav>
                                        <p:tav tm="100000">
                                          <p:val>
                                            <p:strVal val="1+ppt_h/2"/>
                                          </p:val>
                                        </p:tav>
                                      </p:tavLst>
                                    </p:anim>
                                    <p:set>
                                      <p:cBhvr>
                                        <p:cTn id="49" dur="1" fill="hold">
                                          <p:stCondLst>
                                            <p:cond delay="499"/>
                                          </p:stCondLst>
                                        </p:cTn>
                                        <p:tgtEl>
                                          <p:spTgt spid="737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nimBg="1"/>
      <p:bldP spid="73732"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BA4A65A4-5670-42AD-9A16-BCA899F952B7}" type="datetime1">
              <a:rPr lang="zh-CN" altLang="en-US"/>
              <a:pPr>
                <a:defRPr/>
              </a:pPr>
              <a:t>2018/12/24</a:t>
            </a:fld>
            <a:endParaRPr lang="en-US" altLang="zh-CN"/>
          </a:p>
        </p:txBody>
      </p:sp>
      <p:sp>
        <p:nvSpPr>
          <p:cNvPr id="5" name="灯片编号占位符 2"/>
          <p:cNvSpPr>
            <a:spLocks noGrp="1"/>
          </p:cNvSpPr>
          <p:nvPr>
            <p:ph type="sldNum" sz="quarter" idx="11"/>
          </p:nvPr>
        </p:nvSpPr>
        <p:spPr/>
        <p:txBody>
          <a:bodyPr/>
          <a:lstStyle/>
          <a:p>
            <a:pPr>
              <a:defRPr/>
            </a:pPr>
            <a:fld id="{F750190D-F3A8-41A0-94C0-07A019DDBD1B}" type="slidenum">
              <a:rPr lang="en-US" altLang="zh-CN"/>
              <a:pPr>
                <a:defRPr/>
              </a:pPr>
              <a:t>54</a:t>
            </a:fld>
            <a:endParaRPr lang="en-US" altLang="zh-CN"/>
          </a:p>
        </p:txBody>
      </p:sp>
      <p:sp>
        <p:nvSpPr>
          <p:cNvPr id="629762" name="Rectangle 2"/>
          <p:cNvSpPr>
            <a:spLocks noGrp="1" noChangeArrowheads="1"/>
          </p:cNvSpPr>
          <p:nvPr>
            <p:ph type="title" idx="4294967295"/>
          </p:nvPr>
        </p:nvSpPr>
        <p:spPr/>
        <p:txBody>
          <a:bodyPr lIns="92075" tIns="46037" rIns="92075" bIns="46037"/>
          <a:lstStyle/>
          <a:p>
            <a:pPr eaLnBrk="1" hangingPunct="1">
              <a:defRPr/>
            </a:pPr>
            <a:r>
              <a:rPr lang="zh-CN" altLang="en-US" smtClean="0">
                <a:effectLst>
                  <a:outerShdw blurRad="38100" dist="38100" dir="2700000" algn="tl">
                    <a:srgbClr val="C0C0C0"/>
                  </a:outerShdw>
                </a:effectLst>
              </a:rPr>
              <a:t>注释规范</a:t>
            </a:r>
          </a:p>
        </p:txBody>
      </p:sp>
      <p:sp>
        <p:nvSpPr>
          <p:cNvPr id="629763" name="Rectangle 3"/>
          <p:cNvSpPr>
            <a:spLocks noGrp="1" noChangeArrowheads="1"/>
          </p:cNvSpPr>
          <p:nvPr>
            <p:ph type="body" idx="4294967295"/>
          </p:nvPr>
        </p:nvSpPr>
        <p:spPr>
          <a:xfrm>
            <a:off x="103188" y="1125538"/>
            <a:ext cx="8964612" cy="4513262"/>
          </a:xfrm>
          <a:solidFill>
            <a:schemeClr val="bg1"/>
          </a:solidFill>
        </p:spPr>
        <p:txBody>
          <a:bodyPr lIns="92075" tIns="46037" rIns="92075" bIns="46037"/>
          <a:lstStyle/>
          <a:p>
            <a:pPr marL="457200" lvl="1" indent="0">
              <a:lnSpc>
                <a:spcPct val="90000"/>
              </a:lnSpc>
              <a:buNone/>
              <a:defRPr/>
            </a:pPr>
            <a:r>
              <a:rPr lang="en-US" altLang="zh-CN" dirty="0" smtClean="0">
                <a:solidFill>
                  <a:srgbClr val="009900"/>
                </a:solidFill>
              </a:rPr>
              <a:t>/*</a:t>
            </a:r>
          </a:p>
          <a:p>
            <a:pPr marL="457200" lvl="1" indent="0">
              <a:lnSpc>
                <a:spcPct val="90000"/>
              </a:lnSpc>
              <a:buNone/>
              <a:defRPr/>
            </a:pPr>
            <a:r>
              <a:rPr lang="zh-CN" altLang="en-US" dirty="0" smtClean="0">
                <a:solidFill>
                  <a:srgbClr val="009900"/>
                </a:solidFill>
              </a:rPr>
              <a:t>下面</a:t>
            </a:r>
            <a:r>
              <a:rPr lang="zh-CN" altLang="en-US" dirty="0">
                <a:solidFill>
                  <a:srgbClr val="009900"/>
                </a:solidFill>
              </a:rPr>
              <a:t>是图像转换的算法实现。彩色图像到灰度图像的转换主要利用</a:t>
            </a:r>
            <a:r>
              <a:rPr lang="en-US" altLang="zh-CN" dirty="0">
                <a:solidFill>
                  <a:srgbClr val="009900"/>
                </a:solidFill>
              </a:rPr>
              <a:t>RGB</a:t>
            </a:r>
            <a:r>
              <a:rPr lang="zh-CN" altLang="en-US" dirty="0">
                <a:solidFill>
                  <a:srgbClr val="009900"/>
                </a:solidFill>
              </a:rPr>
              <a:t>颜色空间到</a:t>
            </a:r>
            <a:r>
              <a:rPr lang="en-US" altLang="zh-CN" dirty="0">
                <a:solidFill>
                  <a:srgbClr val="009900"/>
                </a:solidFill>
              </a:rPr>
              <a:t>YUV</a:t>
            </a:r>
            <a:r>
              <a:rPr lang="zh-CN" altLang="en-US" dirty="0">
                <a:solidFill>
                  <a:srgbClr val="009900"/>
                </a:solidFill>
              </a:rPr>
              <a:t>颜色空间的变换公式来取得灰度值</a:t>
            </a:r>
            <a:r>
              <a:rPr lang="zh-CN" altLang="en-US" dirty="0" smtClean="0">
                <a:solidFill>
                  <a:srgbClr val="009900"/>
                </a:solidFill>
              </a:rPr>
              <a:t>，</a:t>
            </a:r>
            <a:endParaRPr lang="en-US" altLang="zh-CN" dirty="0" smtClean="0">
              <a:solidFill>
                <a:srgbClr val="009900"/>
              </a:solidFill>
            </a:endParaRPr>
          </a:p>
          <a:p>
            <a:pPr marL="457200" lvl="1" indent="0">
              <a:lnSpc>
                <a:spcPct val="90000"/>
              </a:lnSpc>
              <a:buNone/>
              <a:defRPr/>
            </a:pPr>
            <a:r>
              <a:rPr lang="zh-CN" altLang="en-US" dirty="0" smtClean="0">
                <a:solidFill>
                  <a:srgbClr val="009900"/>
                </a:solidFill>
              </a:rPr>
              <a:t>公式</a:t>
            </a:r>
            <a:r>
              <a:rPr lang="zh-CN" altLang="en-US" dirty="0">
                <a:solidFill>
                  <a:srgbClr val="009900"/>
                </a:solidFill>
              </a:rPr>
              <a:t>为</a:t>
            </a:r>
            <a:r>
              <a:rPr lang="en-US" altLang="zh-CN" dirty="0">
                <a:solidFill>
                  <a:srgbClr val="009900"/>
                </a:solidFill>
              </a:rPr>
              <a:t>Y = 0.299*R+0.587*G+0.114*B</a:t>
            </a:r>
          </a:p>
          <a:p>
            <a:pPr marL="457200" lvl="1" indent="0">
              <a:lnSpc>
                <a:spcPct val="90000"/>
              </a:lnSpc>
              <a:buNone/>
              <a:defRPr/>
            </a:pPr>
            <a:r>
              <a:rPr lang="en-US" altLang="zh-CN" dirty="0" smtClean="0">
                <a:solidFill>
                  <a:srgbClr val="009900"/>
                </a:solidFill>
              </a:rPr>
              <a:t> </a:t>
            </a:r>
            <a:r>
              <a:rPr lang="en-US" altLang="zh-CN" dirty="0">
                <a:solidFill>
                  <a:srgbClr val="009900"/>
                </a:solidFill>
              </a:rPr>
              <a:t>*/</a:t>
            </a:r>
          </a:p>
          <a:p>
            <a:pPr marL="623888" lvl="1" indent="-444500" eaLnBrk="1" hangingPunct="1">
              <a:lnSpc>
                <a:spcPct val="80000"/>
              </a:lnSpc>
              <a:buFont typeface="Wingdings" pitchFamily="2" charset="2"/>
              <a:buNone/>
              <a:defRPr/>
            </a:pPr>
            <a:r>
              <a:rPr lang="en-US" altLang="zh-CN" sz="2400" dirty="0" smtClean="0">
                <a:effectLst>
                  <a:outerShdw blurRad="38100" dist="38100" dir="2700000" algn="tl">
                    <a:srgbClr val="C0C0C0"/>
                  </a:outerShdw>
                </a:effectLst>
                <a:latin typeface="黑体" pitchFamily="2" charset="-122"/>
              </a:rPr>
              <a:t>for (</a:t>
            </a:r>
            <a:r>
              <a:rPr lang="en-US" altLang="zh-CN" sz="2400" dirty="0" err="1" smtClean="0">
                <a:effectLst>
                  <a:outerShdw blurRad="38100" dist="38100" dir="2700000" algn="tl">
                    <a:srgbClr val="C0C0C0"/>
                  </a:outerShdw>
                </a:effectLst>
                <a:latin typeface="黑体" pitchFamily="2" charset="-122"/>
              </a:rPr>
              <a:t>i</a:t>
            </a:r>
            <a:r>
              <a:rPr lang="en-US" altLang="zh-CN" sz="2400" dirty="0" smtClean="0">
                <a:effectLst>
                  <a:outerShdw blurRad="38100" dist="38100" dir="2700000" algn="tl">
                    <a:srgbClr val="C0C0C0"/>
                  </a:outerShdw>
                </a:effectLst>
                <a:latin typeface="黑体" pitchFamily="2" charset="-122"/>
              </a:rPr>
              <a:t>=0; </a:t>
            </a:r>
            <a:r>
              <a:rPr lang="en-US" altLang="zh-CN" sz="2400" dirty="0" err="1" smtClean="0">
                <a:effectLst>
                  <a:outerShdw blurRad="38100" dist="38100" dir="2700000" algn="tl">
                    <a:srgbClr val="C0C0C0"/>
                  </a:outerShdw>
                </a:effectLst>
                <a:latin typeface="黑体" pitchFamily="2" charset="-122"/>
              </a:rPr>
              <a:t>i</a:t>
            </a:r>
            <a:r>
              <a:rPr lang="en-US" altLang="zh-CN" sz="2400" dirty="0" smtClean="0">
                <a:effectLst>
                  <a:outerShdw blurRad="38100" dist="38100" dir="2700000" algn="tl">
                    <a:srgbClr val="C0C0C0"/>
                  </a:outerShdw>
                </a:effectLst>
                <a:latin typeface="黑体" pitchFamily="2" charset="-122"/>
              </a:rPr>
              <a:t>&lt;400; </a:t>
            </a:r>
            <a:r>
              <a:rPr lang="en-US" altLang="zh-CN" sz="2400" dirty="0" err="1" smtClean="0">
                <a:effectLst>
                  <a:outerShdw blurRad="38100" dist="38100" dir="2700000" algn="tl">
                    <a:srgbClr val="C0C0C0"/>
                  </a:outerShdw>
                </a:effectLst>
                <a:latin typeface="黑体" pitchFamily="2" charset="-122"/>
              </a:rPr>
              <a:t>i</a:t>
            </a:r>
            <a:r>
              <a:rPr lang="en-US" altLang="zh-CN" sz="2400" dirty="0" smtClean="0">
                <a:effectLst>
                  <a:outerShdw blurRad="38100" dist="38100" dir="2700000" algn="tl">
                    <a:srgbClr val="C0C0C0"/>
                  </a:outerShdw>
                </a:effectLst>
                <a:latin typeface="黑体" pitchFamily="2" charset="-122"/>
              </a:rPr>
              <a:t>++)</a:t>
            </a:r>
          </a:p>
          <a:p>
            <a:pPr marL="623888" lvl="1" indent="-444500" eaLnBrk="1" hangingPunct="1">
              <a:lnSpc>
                <a:spcPct val="80000"/>
              </a:lnSpc>
              <a:buFont typeface="Wingdings" pitchFamily="2" charset="2"/>
              <a:buNone/>
              <a:defRPr/>
            </a:pPr>
            <a:r>
              <a:rPr lang="en-US" altLang="zh-CN" sz="2400" dirty="0" smtClean="0">
                <a:effectLst>
                  <a:outerShdw blurRad="38100" dist="38100" dir="2700000" algn="tl">
                    <a:srgbClr val="C0C0C0"/>
                  </a:outerShdw>
                </a:effectLst>
                <a:latin typeface="黑体" pitchFamily="2" charset="-122"/>
              </a:rPr>
              <a:t>    for (j=0; j&lt;400; </a:t>
            </a:r>
            <a:r>
              <a:rPr lang="en-US" altLang="zh-CN" sz="2400" dirty="0" err="1" smtClean="0">
                <a:effectLst>
                  <a:outerShdw blurRad="38100" dist="38100" dir="2700000" algn="tl">
                    <a:srgbClr val="C0C0C0"/>
                  </a:outerShdw>
                </a:effectLst>
                <a:latin typeface="黑体" pitchFamily="2" charset="-122"/>
              </a:rPr>
              <a:t>j++</a:t>
            </a:r>
            <a:r>
              <a:rPr lang="en-US" altLang="zh-CN" sz="2400" dirty="0" smtClean="0">
                <a:effectLst>
                  <a:outerShdw blurRad="38100" dist="38100" dir="2700000" algn="tl">
                    <a:srgbClr val="C0C0C0"/>
                  </a:outerShdw>
                </a:effectLst>
                <a:latin typeface="黑体" pitchFamily="2" charset="-122"/>
              </a:rPr>
              <a:t>)</a:t>
            </a:r>
          </a:p>
          <a:p>
            <a:pPr marL="623888" lvl="1" indent="-444500" eaLnBrk="1" hangingPunct="1">
              <a:lnSpc>
                <a:spcPct val="80000"/>
              </a:lnSpc>
              <a:buFont typeface="Wingdings" pitchFamily="2" charset="2"/>
              <a:buNone/>
              <a:defRPr/>
            </a:pPr>
            <a:r>
              <a:rPr lang="en-US" altLang="zh-CN" sz="2400" dirty="0" smtClean="0">
                <a:effectLst>
                  <a:outerShdw blurRad="38100" dist="38100" dir="2700000" algn="tl">
                    <a:srgbClr val="C0C0C0"/>
                  </a:outerShdw>
                </a:effectLst>
                <a:latin typeface="黑体" pitchFamily="2" charset="-122"/>
              </a:rPr>
              <a:t>    { </a:t>
            </a:r>
          </a:p>
          <a:p>
            <a:pPr marL="623888" lvl="1" indent="-444500" eaLnBrk="1" hangingPunct="1">
              <a:lnSpc>
                <a:spcPct val="80000"/>
              </a:lnSpc>
              <a:buFont typeface="Wingdings" pitchFamily="2" charset="2"/>
              <a:buNone/>
              <a:defRPr/>
            </a:pPr>
            <a:r>
              <a:rPr lang="en-US" altLang="zh-CN" sz="2400" dirty="0" smtClean="0">
                <a:effectLst>
                  <a:outerShdw blurRad="38100" dist="38100" dir="2700000" algn="tl">
                    <a:srgbClr val="C0C0C0"/>
                  </a:outerShdw>
                </a:effectLst>
                <a:latin typeface="黑体" pitchFamily="2" charset="-122"/>
              </a:rPr>
              <a:t>       y = (299 * r + 587 * g + 114 * b) / 1000;</a:t>
            </a:r>
          </a:p>
          <a:p>
            <a:pPr marL="623888" lvl="1" indent="-444500" eaLnBrk="1" hangingPunct="1">
              <a:lnSpc>
                <a:spcPct val="80000"/>
              </a:lnSpc>
              <a:buFont typeface="Wingdings" pitchFamily="2" charset="2"/>
              <a:buNone/>
              <a:defRPr/>
            </a:pPr>
            <a:r>
              <a:rPr lang="en-US" altLang="zh-CN" sz="2400" dirty="0" smtClean="0">
                <a:effectLst>
                  <a:outerShdw blurRad="38100" dist="38100" dir="2700000" algn="tl">
                    <a:srgbClr val="C0C0C0"/>
                  </a:outerShdw>
                </a:effectLst>
                <a:latin typeface="黑体" pitchFamily="2" charset="-122"/>
              </a:rPr>
              <a:t>    }</a:t>
            </a:r>
          </a:p>
          <a:p>
            <a:pPr marL="623888" lvl="1" indent="-444500" eaLnBrk="1" hangingPunct="1">
              <a:lnSpc>
                <a:spcPct val="80000"/>
              </a:lnSpc>
              <a:buFont typeface="Wingdings" pitchFamily="2" charset="2"/>
              <a:buNone/>
              <a:defRPr/>
            </a:pPr>
            <a:r>
              <a:rPr lang="en-US" altLang="zh-CN" sz="2400" dirty="0" err="1" smtClean="0">
                <a:effectLst>
                  <a:outerShdw blurRad="38100" dist="38100" dir="2700000" algn="tl">
                    <a:srgbClr val="C0C0C0"/>
                  </a:outerShdw>
                </a:effectLst>
                <a:latin typeface="黑体" pitchFamily="2" charset="-122"/>
              </a:rPr>
              <a:t>fclose</a:t>
            </a:r>
            <a:r>
              <a:rPr lang="en-US" altLang="zh-CN" sz="2400" dirty="0" smtClean="0">
                <a:effectLst>
                  <a:outerShdw blurRad="38100" dist="38100" dir="2700000" algn="tl">
                    <a:srgbClr val="C0C0C0"/>
                  </a:outerShdw>
                </a:effectLst>
                <a:latin typeface="黑体" pitchFamily="2" charset="-122"/>
              </a:rPr>
              <a:t>(fin); </a:t>
            </a:r>
          </a:p>
        </p:txBody>
      </p:sp>
      <p:sp>
        <p:nvSpPr>
          <p:cNvPr id="6" name="AutoShape 4"/>
          <p:cNvSpPr>
            <a:spLocks/>
          </p:cNvSpPr>
          <p:nvPr/>
        </p:nvSpPr>
        <p:spPr bwMode="auto">
          <a:xfrm>
            <a:off x="3159125" y="5353051"/>
            <a:ext cx="5410200" cy="571500"/>
          </a:xfrm>
          <a:prstGeom prst="borderCallout1">
            <a:avLst>
              <a:gd name="adj1" fmla="val -20000"/>
              <a:gd name="adj2" fmla="val 94837"/>
              <a:gd name="adj3" fmla="val -501666"/>
              <a:gd name="adj4" fmla="val 95216"/>
            </a:avLst>
          </a:prstGeom>
          <a:solidFill>
            <a:srgbClr val="FF0000"/>
          </a:solidFill>
          <a:ln w="63500">
            <a:solidFill>
              <a:srgbClr val="FF0000"/>
            </a:solidFill>
            <a:miter lim="800000"/>
            <a:headEnd/>
            <a:tailEnd/>
          </a:ln>
        </p:spPr>
        <p:txBody>
          <a:bodyPr anchor="ctr" anchorCtr="1"/>
          <a:lstStyle/>
          <a:p>
            <a:pPr marL="0" lvl="1" algn="ctr"/>
            <a:r>
              <a:rPr lang="zh-CN" altLang="en-US" sz="2400" b="1" dirty="0" smtClean="0">
                <a:solidFill>
                  <a:schemeClr val="bg1"/>
                </a:solidFill>
                <a:ea typeface="黑体" pitchFamily="49" charset="-122"/>
              </a:rPr>
              <a:t>好：</a:t>
            </a:r>
            <a:r>
              <a:rPr lang="zh-CN" altLang="en-US" sz="2400" b="1" dirty="0">
                <a:solidFill>
                  <a:schemeClr val="bg1"/>
                </a:solidFill>
                <a:ea typeface="黑体" pitchFamily="49" charset="-122"/>
              </a:rPr>
              <a:t>揭示代码背后隐藏的重要</a:t>
            </a:r>
            <a:r>
              <a:rPr lang="zh-CN" altLang="en-US" sz="2400" b="1" dirty="0" smtClean="0">
                <a:solidFill>
                  <a:schemeClr val="bg1"/>
                </a:solidFill>
                <a:ea typeface="黑体" pitchFamily="49" charset="-122"/>
              </a:rPr>
              <a:t>信息</a:t>
            </a:r>
            <a:endParaRPr lang="zh-CN" altLang="en-US" sz="2400" b="1" dirty="0">
              <a:solidFill>
                <a:schemeClr val="bg1"/>
              </a:solidFill>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7414A2A-52CC-44B0-BAC6-A5663CFB8B4C}"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D61437E9-B1FF-45ED-9337-7E9E0F53A799}" type="slidenum">
              <a:rPr lang="en-US" altLang="zh-CN"/>
              <a:pPr/>
              <a:t>55</a:t>
            </a:fld>
            <a:endParaRPr lang="en-US" altLang="zh-CN"/>
          </a:p>
        </p:txBody>
      </p:sp>
      <p:sp>
        <p:nvSpPr>
          <p:cNvPr id="74754" name="Rectangle 2"/>
          <p:cNvSpPr>
            <a:spLocks noGrp="1" noChangeArrowheads="1"/>
          </p:cNvSpPr>
          <p:nvPr>
            <p:ph type="title"/>
          </p:nvPr>
        </p:nvSpPr>
        <p:spPr/>
        <p:txBody>
          <a:bodyPr/>
          <a:lstStyle/>
          <a:p>
            <a:r>
              <a:rPr lang="en-US" altLang="zh-CN"/>
              <a:t>6.3.1 </a:t>
            </a:r>
            <a:r>
              <a:rPr lang="zh-CN" altLang="en-US"/>
              <a:t>程序文档化</a:t>
            </a:r>
          </a:p>
        </p:txBody>
      </p:sp>
      <p:sp>
        <p:nvSpPr>
          <p:cNvPr id="74755" name="Rectangle 3"/>
          <p:cNvSpPr>
            <a:spLocks noGrp="1" noChangeArrowheads="1"/>
          </p:cNvSpPr>
          <p:nvPr>
            <p:ph type="body" idx="1"/>
          </p:nvPr>
        </p:nvSpPr>
        <p:spPr/>
        <p:txBody>
          <a:bodyPr/>
          <a:lstStyle/>
          <a:p>
            <a:r>
              <a:rPr lang="en-US" altLang="en-US">
                <a:solidFill>
                  <a:srgbClr val="CC0000"/>
                </a:solidFill>
              </a:rPr>
              <a:t>【</a:t>
            </a:r>
            <a:r>
              <a:rPr lang="en-US" altLang="zh-CN">
                <a:solidFill>
                  <a:srgbClr val="CC0000"/>
                </a:solidFill>
              </a:rPr>
              <a:t>2</a:t>
            </a:r>
            <a:r>
              <a:rPr lang="zh-CN" altLang="en-US">
                <a:solidFill>
                  <a:srgbClr val="CC0000"/>
                </a:solidFill>
              </a:rPr>
              <a:t>、安排注释</a:t>
            </a:r>
            <a:r>
              <a:rPr lang="en-US" altLang="en-US">
                <a:solidFill>
                  <a:srgbClr val="CC0000"/>
                </a:solidFill>
              </a:rPr>
              <a:t>】</a:t>
            </a:r>
            <a:r>
              <a:rPr lang="en-US" altLang="zh-CN">
                <a:solidFill>
                  <a:srgbClr val="3333CC"/>
                </a:solidFill>
              </a:rPr>
              <a:t>——⑵</a:t>
            </a:r>
            <a:r>
              <a:rPr lang="zh-CN" altLang="en-US">
                <a:solidFill>
                  <a:srgbClr val="3333CC"/>
                </a:solidFill>
              </a:rPr>
              <a:t>功能性注释</a:t>
            </a:r>
          </a:p>
          <a:p>
            <a:pPr lvl="1"/>
            <a:r>
              <a:rPr lang="zh-CN" altLang="en-US"/>
              <a:t>嵌在源程序中，用以</a:t>
            </a:r>
            <a:r>
              <a:rPr lang="zh-CN" altLang="en-US">
                <a:solidFill>
                  <a:srgbClr val="CC0000"/>
                </a:solidFill>
              </a:rPr>
              <a:t>描述其后的语句或程序段是在做什么工作</a:t>
            </a:r>
          </a:p>
          <a:p>
            <a:pPr lvl="1"/>
            <a:r>
              <a:rPr lang="zh-CN" altLang="en-US">
                <a:solidFill>
                  <a:srgbClr val="CC0000"/>
                </a:solidFill>
              </a:rPr>
              <a:t>好</a:t>
            </a:r>
            <a:r>
              <a:rPr lang="en-US" altLang="zh-CN">
                <a:solidFill>
                  <a:srgbClr val="CC0000"/>
                </a:solidFill>
              </a:rPr>
              <a:t>——</a:t>
            </a:r>
            <a:r>
              <a:rPr lang="zh-CN" altLang="en-US">
                <a:solidFill>
                  <a:srgbClr val="CC0000"/>
                </a:solidFill>
              </a:rPr>
              <a:t>执行了下面的语句会怎么样</a:t>
            </a:r>
            <a:endParaRPr lang="zh-CN" altLang="en-US"/>
          </a:p>
          <a:p>
            <a:pPr lvl="1"/>
            <a:r>
              <a:rPr lang="zh-CN" altLang="en-US">
                <a:solidFill>
                  <a:srgbClr val="3333CC"/>
                </a:solidFill>
              </a:rPr>
              <a:t>差</a:t>
            </a:r>
            <a:r>
              <a:rPr lang="en-US" altLang="zh-CN">
                <a:solidFill>
                  <a:srgbClr val="3333CC"/>
                </a:solidFill>
              </a:rPr>
              <a:t>——</a:t>
            </a:r>
            <a:r>
              <a:rPr lang="zh-CN" altLang="en-US">
                <a:solidFill>
                  <a:srgbClr val="3333CC"/>
                </a:solidFill>
              </a:rPr>
              <a:t>解释下面怎么做</a:t>
            </a:r>
          </a:p>
          <a:p>
            <a:r>
              <a:rPr lang="zh-CN" altLang="en-US" u="sng">
                <a:solidFill>
                  <a:srgbClr val="CC0000"/>
                </a:solidFill>
              </a:rPr>
              <a:t>注意：</a:t>
            </a:r>
          </a:p>
          <a:p>
            <a:pPr lvl="1"/>
            <a:r>
              <a:rPr lang="zh-CN" altLang="en-US"/>
              <a:t>⑴注释要正确。</a:t>
            </a:r>
          </a:p>
          <a:p>
            <a:pPr lvl="1"/>
            <a:r>
              <a:rPr lang="zh-CN" altLang="en-US"/>
              <a:t>⑵</a:t>
            </a:r>
            <a:r>
              <a:rPr lang="zh-CN" altLang="en-US">
                <a:solidFill>
                  <a:srgbClr val="FF0000"/>
                </a:solidFill>
              </a:rPr>
              <a:t>描述一段程序，而不是每一个语句</a:t>
            </a:r>
            <a:r>
              <a:rPr lang="zh-CN" altLang="en-US"/>
              <a:t>。</a:t>
            </a:r>
          </a:p>
          <a:p>
            <a:pPr lvl="1"/>
            <a:r>
              <a:rPr lang="zh-CN" altLang="en-US"/>
              <a:t>⑶用缩进和空行，使程序与注释容易区别。</a:t>
            </a:r>
          </a:p>
          <a:p>
            <a:pPr lvl="1">
              <a:buFont typeface="Wingdings" pitchFamily="2" charset="2"/>
              <a:buNone/>
            </a:pP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74755">
                                            <p:txEl>
                                              <p:pRg st="1" end="1"/>
                                            </p:txEl>
                                          </p:spTgt>
                                        </p:tgtEl>
                                        <p:attrNameLst>
                                          <p:attrName>style.visibility</p:attrName>
                                        </p:attrNameLst>
                                      </p:cBhvr>
                                      <p:to>
                                        <p:strVal val="visible"/>
                                      </p:to>
                                    </p:set>
                                    <p:animEffect transition="in" filter="strips(downRight)">
                                      <p:cBhvr>
                                        <p:cTn id="7" dur="500"/>
                                        <p:tgtEl>
                                          <p:spTgt spid="747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74755">
                                            <p:txEl>
                                              <p:pRg st="2" end="2"/>
                                            </p:txEl>
                                          </p:spTgt>
                                        </p:tgtEl>
                                        <p:attrNameLst>
                                          <p:attrName>style.visibility</p:attrName>
                                        </p:attrNameLst>
                                      </p:cBhvr>
                                      <p:to>
                                        <p:strVal val="visible"/>
                                      </p:to>
                                    </p:set>
                                    <p:animEffect transition="in" filter="strips(downRight)">
                                      <p:cBhvr>
                                        <p:cTn id="12" dur="500"/>
                                        <p:tgtEl>
                                          <p:spTgt spid="747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74755">
                                            <p:txEl>
                                              <p:pRg st="3" end="3"/>
                                            </p:txEl>
                                          </p:spTgt>
                                        </p:tgtEl>
                                        <p:attrNameLst>
                                          <p:attrName>style.visibility</p:attrName>
                                        </p:attrNameLst>
                                      </p:cBhvr>
                                      <p:to>
                                        <p:strVal val="visible"/>
                                      </p:to>
                                    </p:set>
                                    <p:animEffect transition="in" filter="strips(downRight)">
                                      <p:cBhvr>
                                        <p:cTn id="17" dur="500"/>
                                        <p:tgtEl>
                                          <p:spTgt spid="7475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74755">
                                            <p:txEl>
                                              <p:pRg st="4" end="4"/>
                                            </p:txEl>
                                          </p:spTgt>
                                        </p:tgtEl>
                                        <p:attrNameLst>
                                          <p:attrName>style.visibility</p:attrName>
                                        </p:attrNameLst>
                                      </p:cBhvr>
                                      <p:to>
                                        <p:strVal val="visible"/>
                                      </p:to>
                                    </p:set>
                                    <p:animEffect transition="in" filter="strips(downRight)">
                                      <p:cBhvr>
                                        <p:cTn id="22" dur="500"/>
                                        <p:tgtEl>
                                          <p:spTgt spid="7475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74755">
                                            <p:txEl>
                                              <p:pRg st="5" end="5"/>
                                            </p:txEl>
                                          </p:spTgt>
                                        </p:tgtEl>
                                        <p:attrNameLst>
                                          <p:attrName>style.visibility</p:attrName>
                                        </p:attrNameLst>
                                      </p:cBhvr>
                                      <p:to>
                                        <p:strVal val="visible"/>
                                      </p:to>
                                    </p:set>
                                    <p:animEffect transition="in" filter="strips(downRight)">
                                      <p:cBhvr>
                                        <p:cTn id="27" dur="500"/>
                                        <p:tgtEl>
                                          <p:spTgt spid="7475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74755">
                                            <p:txEl>
                                              <p:pRg st="6" end="6"/>
                                            </p:txEl>
                                          </p:spTgt>
                                        </p:tgtEl>
                                        <p:attrNameLst>
                                          <p:attrName>style.visibility</p:attrName>
                                        </p:attrNameLst>
                                      </p:cBhvr>
                                      <p:to>
                                        <p:strVal val="visible"/>
                                      </p:to>
                                    </p:set>
                                    <p:animEffect transition="in" filter="strips(downRight)">
                                      <p:cBhvr>
                                        <p:cTn id="32" dur="500"/>
                                        <p:tgtEl>
                                          <p:spTgt spid="7475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74755">
                                            <p:txEl>
                                              <p:pRg st="7" end="7"/>
                                            </p:txEl>
                                          </p:spTgt>
                                        </p:tgtEl>
                                        <p:attrNameLst>
                                          <p:attrName>style.visibility</p:attrName>
                                        </p:attrNameLst>
                                      </p:cBhvr>
                                      <p:to>
                                        <p:strVal val="visible"/>
                                      </p:to>
                                    </p:set>
                                    <p:animEffect transition="in" filter="strips(downRight)">
                                      <p:cBhvr>
                                        <p:cTn id="37" dur="500"/>
                                        <p:tgtEl>
                                          <p:spTgt spid="747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59548850-4E74-461A-B0E3-BD0B9C4BFFCF}" type="datetime1">
              <a:rPr lang="zh-CN" altLang="en-US"/>
              <a:pPr/>
              <a:t>2018/12/24</a:t>
            </a:fld>
            <a:endParaRPr lang="en-US" altLang="zh-CN"/>
          </a:p>
        </p:txBody>
      </p:sp>
      <p:sp>
        <p:nvSpPr>
          <p:cNvPr id="6" name="灯片编号占位符 4"/>
          <p:cNvSpPr>
            <a:spLocks noGrp="1"/>
          </p:cNvSpPr>
          <p:nvPr>
            <p:ph type="sldNum" sz="quarter" idx="11"/>
          </p:nvPr>
        </p:nvSpPr>
        <p:spPr/>
        <p:txBody>
          <a:bodyPr/>
          <a:lstStyle/>
          <a:p>
            <a:fld id="{8E112FCA-E3D4-4227-AAD7-88A11779A2CC}" type="slidenum">
              <a:rPr lang="en-US" altLang="zh-CN"/>
              <a:pPr/>
              <a:t>56</a:t>
            </a:fld>
            <a:endParaRPr lang="en-US" altLang="zh-CN"/>
          </a:p>
        </p:txBody>
      </p:sp>
      <p:sp>
        <p:nvSpPr>
          <p:cNvPr id="69634" name="Rectangle 2"/>
          <p:cNvSpPr>
            <a:spLocks noGrp="1" noChangeArrowheads="1"/>
          </p:cNvSpPr>
          <p:nvPr>
            <p:ph type="title"/>
          </p:nvPr>
        </p:nvSpPr>
        <p:spPr/>
        <p:txBody>
          <a:bodyPr/>
          <a:lstStyle/>
          <a:p>
            <a:r>
              <a:rPr lang="en-US" altLang="zh-CN"/>
              <a:t>6.3.1 </a:t>
            </a:r>
            <a:r>
              <a:rPr lang="zh-CN" altLang="en-US"/>
              <a:t>程序文档化</a:t>
            </a:r>
          </a:p>
        </p:txBody>
      </p:sp>
      <p:sp>
        <p:nvSpPr>
          <p:cNvPr id="69635" name="Rectangle 3"/>
          <p:cNvSpPr>
            <a:spLocks noGrp="1" noChangeArrowheads="1"/>
          </p:cNvSpPr>
          <p:nvPr>
            <p:ph type="body" idx="1"/>
          </p:nvPr>
        </p:nvSpPr>
        <p:spPr/>
        <p:txBody>
          <a:bodyPr/>
          <a:lstStyle/>
          <a:p>
            <a:r>
              <a:rPr lang="en-US" altLang="en-US" dirty="0">
                <a:solidFill>
                  <a:srgbClr val="CC0000"/>
                </a:solidFill>
              </a:rPr>
              <a:t>【 </a:t>
            </a:r>
            <a:r>
              <a:rPr lang="en-US" altLang="zh-CN" dirty="0">
                <a:solidFill>
                  <a:srgbClr val="CC0000"/>
                </a:solidFill>
              </a:rPr>
              <a:t>3</a:t>
            </a:r>
            <a:r>
              <a:rPr lang="zh-CN" altLang="en-US" dirty="0">
                <a:solidFill>
                  <a:srgbClr val="CC0000"/>
                </a:solidFill>
              </a:rPr>
              <a:t>、程序的视觉组织</a:t>
            </a:r>
            <a:r>
              <a:rPr lang="en-US" altLang="en-US" dirty="0">
                <a:solidFill>
                  <a:srgbClr val="CC0000"/>
                </a:solidFill>
              </a:rPr>
              <a:t>】</a:t>
            </a:r>
            <a:endParaRPr lang="en-US" altLang="zh-CN" dirty="0">
              <a:solidFill>
                <a:srgbClr val="CC0000"/>
              </a:solidFill>
            </a:endParaRPr>
          </a:p>
          <a:p>
            <a:r>
              <a:rPr lang="en-US" altLang="zh-CN" dirty="0">
                <a:solidFill>
                  <a:srgbClr val="3333CC"/>
                </a:solidFill>
              </a:rPr>
              <a:t>⑴</a:t>
            </a:r>
            <a:r>
              <a:rPr lang="zh-CN" altLang="en-US" dirty="0">
                <a:solidFill>
                  <a:srgbClr val="3333CC"/>
                </a:solidFill>
              </a:rPr>
              <a:t>恰当地利用</a:t>
            </a:r>
            <a:r>
              <a:rPr lang="zh-CN" altLang="en-US" dirty="0">
                <a:solidFill>
                  <a:srgbClr val="CC0000"/>
                </a:solidFill>
              </a:rPr>
              <a:t>空格、空行</a:t>
            </a:r>
            <a:endParaRPr lang="zh-CN" altLang="en-US" dirty="0"/>
          </a:p>
          <a:p>
            <a:pPr lvl="1"/>
            <a:r>
              <a:rPr lang="zh-CN" altLang="en-US" dirty="0">
                <a:solidFill>
                  <a:srgbClr val="CC0000"/>
                </a:solidFill>
              </a:rPr>
              <a:t>突出运算的优先性</a:t>
            </a:r>
            <a:r>
              <a:rPr lang="zh-CN" altLang="en-US" dirty="0"/>
              <a:t>，避免发生运算的错误。</a:t>
            </a:r>
          </a:p>
          <a:p>
            <a:pPr lvl="1"/>
            <a:r>
              <a:rPr lang="zh-CN" altLang="en-US" dirty="0"/>
              <a:t>如：</a:t>
            </a:r>
          </a:p>
          <a:p>
            <a:pPr lvl="2"/>
            <a:r>
              <a:rPr lang="en-US" altLang="zh-CN" dirty="0"/>
              <a:t>(A</a:t>
            </a:r>
            <a:r>
              <a:rPr lang="zh-CN" altLang="en-US" dirty="0"/>
              <a:t>＜－</a:t>
            </a:r>
            <a:r>
              <a:rPr lang="en-US" altLang="zh-CN" dirty="0"/>
              <a:t>17)ANDNOT(B</a:t>
            </a:r>
            <a:r>
              <a:rPr lang="zh-CN" altLang="en-US" dirty="0"/>
              <a:t>＜＝</a:t>
            </a:r>
            <a:r>
              <a:rPr lang="en-US" altLang="zh-CN" dirty="0"/>
              <a:t>49)ORC</a:t>
            </a:r>
          </a:p>
          <a:p>
            <a:pPr lvl="2"/>
            <a:endParaRPr lang="en-US" altLang="zh-CN" dirty="0"/>
          </a:p>
          <a:p>
            <a:pPr lvl="2"/>
            <a:endParaRPr lang="en-US" altLang="zh-CN" dirty="0"/>
          </a:p>
          <a:p>
            <a:pPr lvl="2"/>
            <a:r>
              <a:rPr lang="en-US" altLang="zh-CN" dirty="0"/>
              <a:t>(A </a:t>
            </a:r>
            <a:r>
              <a:rPr lang="zh-CN" altLang="en-US" dirty="0"/>
              <a:t>＜ －</a:t>
            </a:r>
            <a:r>
              <a:rPr lang="en-US" altLang="zh-CN" dirty="0"/>
              <a:t>17) </a:t>
            </a:r>
            <a:r>
              <a:rPr lang="en-US" altLang="zh-CN" dirty="0">
                <a:solidFill>
                  <a:srgbClr val="0000FF"/>
                </a:solidFill>
              </a:rPr>
              <a:t>AND</a:t>
            </a:r>
            <a:r>
              <a:rPr lang="en-US" altLang="zh-CN" dirty="0"/>
              <a:t>  </a:t>
            </a:r>
            <a:r>
              <a:rPr lang="en-US" altLang="zh-CN" dirty="0">
                <a:solidFill>
                  <a:srgbClr val="0000FF"/>
                </a:solidFill>
              </a:rPr>
              <a:t>NOT</a:t>
            </a:r>
            <a:r>
              <a:rPr lang="en-US" altLang="zh-CN" dirty="0"/>
              <a:t> (B </a:t>
            </a:r>
            <a:r>
              <a:rPr lang="zh-CN" altLang="en-US" dirty="0"/>
              <a:t>＜＝ </a:t>
            </a:r>
            <a:r>
              <a:rPr lang="en-US" altLang="zh-CN" dirty="0"/>
              <a:t>49) </a:t>
            </a:r>
            <a:r>
              <a:rPr lang="en-US" altLang="zh-CN" dirty="0">
                <a:solidFill>
                  <a:srgbClr val="0000FF"/>
                </a:solidFill>
              </a:rPr>
              <a:t>OR</a:t>
            </a:r>
            <a:r>
              <a:rPr lang="en-US" altLang="zh-CN" dirty="0"/>
              <a:t>  </a:t>
            </a:r>
            <a:r>
              <a:rPr lang="en-US" altLang="zh-CN" dirty="0" smtClean="0"/>
              <a:t>C</a:t>
            </a:r>
          </a:p>
          <a:p>
            <a:pPr lvl="2"/>
            <a:endParaRPr lang="en-US" altLang="zh-CN" dirty="0" smtClean="0"/>
          </a:p>
          <a:p>
            <a:pPr lvl="2"/>
            <a:r>
              <a:rPr lang="en-US" altLang="zh-CN" dirty="0" err="1" smtClean="0">
                <a:solidFill>
                  <a:srgbClr val="0000FF"/>
                </a:solidFill>
              </a:rPr>
              <a:t>int</a:t>
            </a:r>
            <a:r>
              <a:rPr lang="en-US" altLang="zh-CN" dirty="0" smtClean="0"/>
              <a:t> a=1;                </a:t>
            </a:r>
            <a:r>
              <a:rPr lang="en-US" altLang="zh-CN" dirty="0" err="1" smtClean="0">
                <a:solidFill>
                  <a:srgbClr val="0000FF"/>
                </a:solidFill>
              </a:rPr>
              <a:t>int</a:t>
            </a:r>
            <a:r>
              <a:rPr lang="en-US" altLang="zh-CN" dirty="0" smtClean="0"/>
              <a:t> a = 1;</a:t>
            </a:r>
            <a:endParaRPr lang="en-US" altLang="zh-CN" dirty="0"/>
          </a:p>
          <a:p>
            <a:pPr lvl="1"/>
            <a:r>
              <a:rPr lang="zh-CN" altLang="en-US" dirty="0"/>
              <a:t>自然的程序段之间可用</a:t>
            </a:r>
            <a:r>
              <a:rPr lang="zh-CN" altLang="en-US" dirty="0">
                <a:solidFill>
                  <a:srgbClr val="CC0000"/>
                </a:solidFill>
              </a:rPr>
              <a:t>空行</a:t>
            </a:r>
            <a:r>
              <a:rPr lang="zh-CN" altLang="en-US" dirty="0"/>
              <a:t>隔开。</a:t>
            </a:r>
          </a:p>
        </p:txBody>
      </p:sp>
      <p:sp>
        <p:nvSpPr>
          <p:cNvPr id="69636" name="AutoShape 4"/>
          <p:cNvSpPr>
            <a:spLocks noChangeArrowheads="1"/>
          </p:cNvSpPr>
          <p:nvPr/>
        </p:nvSpPr>
        <p:spPr bwMode="auto">
          <a:xfrm>
            <a:off x="3581400" y="3581400"/>
            <a:ext cx="533400" cy="685800"/>
          </a:xfrm>
          <a:prstGeom prst="downArrow">
            <a:avLst>
              <a:gd name="adj1" fmla="val 50000"/>
              <a:gd name="adj2" fmla="val 32143"/>
            </a:avLst>
          </a:prstGeom>
          <a:solidFill>
            <a:srgbClr val="FF9900"/>
          </a:solidFill>
          <a:ln w="9525">
            <a:solidFill>
              <a:schemeClr val="tx1"/>
            </a:solidFill>
            <a:miter lim="800000"/>
            <a:headEnd/>
            <a:tailEnd/>
          </a:ln>
          <a:effectLst/>
        </p:spPr>
        <p:txBody>
          <a:bodyPr vert="eaVert" wrap="none" anchor="ctr"/>
          <a:lstStyle/>
          <a:p>
            <a:endParaRPr lang="zh-CN" altLang="en-US"/>
          </a:p>
        </p:txBody>
      </p:sp>
      <p:sp>
        <p:nvSpPr>
          <p:cNvPr id="7" name="AutoShape 4"/>
          <p:cNvSpPr>
            <a:spLocks noChangeArrowheads="1"/>
          </p:cNvSpPr>
          <p:nvPr/>
        </p:nvSpPr>
        <p:spPr bwMode="auto">
          <a:xfrm rot="16200000">
            <a:off x="3276600" y="5105400"/>
            <a:ext cx="533400" cy="685800"/>
          </a:xfrm>
          <a:prstGeom prst="downArrow">
            <a:avLst>
              <a:gd name="adj1" fmla="val 50000"/>
              <a:gd name="adj2" fmla="val 32143"/>
            </a:avLst>
          </a:prstGeom>
          <a:solidFill>
            <a:srgbClr val="FF9900"/>
          </a:solidFill>
          <a:ln w="9525">
            <a:solidFill>
              <a:schemeClr val="tx1"/>
            </a:solidFill>
            <a:miter lim="800000"/>
            <a:headEnd/>
            <a:tailEnd/>
          </a:ln>
          <a:effectLst/>
        </p:spPr>
        <p:txBody>
          <a:bodyPr vert="eaVert"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69635">
                                            <p:txEl>
                                              <p:pRg st="1" end="1"/>
                                            </p:txEl>
                                          </p:spTgt>
                                        </p:tgtEl>
                                        <p:attrNameLst>
                                          <p:attrName>style.visibility</p:attrName>
                                        </p:attrNameLst>
                                      </p:cBhvr>
                                      <p:to>
                                        <p:strVal val="visible"/>
                                      </p:to>
                                    </p:set>
                                    <p:animEffect transition="in" filter="strips(downRight)">
                                      <p:cBhvr>
                                        <p:cTn id="7" dur="500"/>
                                        <p:tgtEl>
                                          <p:spTgt spid="696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69635">
                                            <p:txEl>
                                              <p:pRg st="2" end="2"/>
                                            </p:txEl>
                                          </p:spTgt>
                                        </p:tgtEl>
                                        <p:attrNameLst>
                                          <p:attrName>style.visibility</p:attrName>
                                        </p:attrNameLst>
                                      </p:cBhvr>
                                      <p:to>
                                        <p:strVal val="visible"/>
                                      </p:to>
                                    </p:set>
                                    <p:animEffect transition="in" filter="strips(downRight)">
                                      <p:cBhvr>
                                        <p:cTn id="12" dur="500"/>
                                        <p:tgtEl>
                                          <p:spTgt spid="6963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69635">
                                            <p:txEl>
                                              <p:pRg st="3" end="3"/>
                                            </p:txEl>
                                          </p:spTgt>
                                        </p:tgtEl>
                                        <p:attrNameLst>
                                          <p:attrName>style.visibility</p:attrName>
                                        </p:attrNameLst>
                                      </p:cBhvr>
                                      <p:to>
                                        <p:strVal val="visible"/>
                                      </p:to>
                                    </p:set>
                                    <p:animEffect transition="in" filter="strips(downRight)">
                                      <p:cBhvr>
                                        <p:cTn id="17" dur="500"/>
                                        <p:tgtEl>
                                          <p:spTgt spid="6963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69635">
                                            <p:txEl>
                                              <p:pRg st="4" end="4"/>
                                            </p:txEl>
                                          </p:spTgt>
                                        </p:tgtEl>
                                        <p:attrNameLst>
                                          <p:attrName>style.visibility</p:attrName>
                                        </p:attrNameLst>
                                      </p:cBhvr>
                                      <p:to>
                                        <p:strVal val="visible"/>
                                      </p:to>
                                    </p:set>
                                    <p:animEffect transition="in" filter="strips(downRight)">
                                      <p:cBhvr>
                                        <p:cTn id="22" dur="500"/>
                                        <p:tgtEl>
                                          <p:spTgt spid="6963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69636"/>
                                        </p:tgtEl>
                                        <p:attrNameLst>
                                          <p:attrName>style.visibility</p:attrName>
                                        </p:attrNameLst>
                                      </p:cBhvr>
                                      <p:to>
                                        <p:strVal val="visible"/>
                                      </p:to>
                                    </p:set>
                                    <p:animEffect transition="in" filter="strips(downRight)">
                                      <p:cBhvr>
                                        <p:cTn id="27" dur="500"/>
                                        <p:tgtEl>
                                          <p:spTgt spid="69636"/>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69635">
                                            <p:txEl>
                                              <p:pRg st="7" end="7"/>
                                            </p:txEl>
                                          </p:spTgt>
                                        </p:tgtEl>
                                        <p:attrNameLst>
                                          <p:attrName>style.visibility</p:attrName>
                                        </p:attrNameLst>
                                      </p:cBhvr>
                                      <p:to>
                                        <p:strVal val="visible"/>
                                      </p:to>
                                    </p:set>
                                    <p:animEffect transition="in" filter="strips(downRight)">
                                      <p:cBhvr>
                                        <p:cTn id="32" dur="500"/>
                                        <p:tgtEl>
                                          <p:spTgt spid="6963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69635">
                                            <p:txEl>
                                              <p:pRg st="9" end="9"/>
                                            </p:txEl>
                                          </p:spTgt>
                                        </p:tgtEl>
                                        <p:attrNameLst>
                                          <p:attrName>style.visibility</p:attrName>
                                        </p:attrNameLst>
                                      </p:cBhvr>
                                      <p:to>
                                        <p:strVal val="visible"/>
                                      </p:to>
                                    </p:set>
                                    <p:animEffect transition="in" filter="strips(downRight)">
                                      <p:cBhvr>
                                        <p:cTn id="37" dur="500"/>
                                        <p:tgtEl>
                                          <p:spTgt spid="69635">
                                            <p:txEl>
                                              <p:pRg st="9" end="9"/>
                                            </p:txEl>
                                          </p:spTgt>
                                        </p:tgtEl>
                                      </p:cBhvr>
                                    </p:animEffect>
                                  </p:childTnLst>
                                </p:cTn>
                              </p:par>
                              <p:par>
                                <p:cTn id="38" presetID="18" presetClass="entr" presetSubtype="6"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strips(downRight)">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nodeType="clickEffect">
                                  <p:stCondLst>
                                    <p:cond delay="0"/>
                                  </p:stCondLst>
                                  <p:childTnLst>
                                    <p:set>
                                      <p:cBhvr>
                                        <p:cTn id="44" dur="1" fill="hold">
                                          <p:stCondLst>
                                            <p:cond delay="0"/>
                                          </p:stCondLst>
                                        </p:cTn>
                                        <p:tgtEl>
                                          <p:spTgt spid="69635">
                                            <p:txEl>
                                              <p:pRg st="10" end="10"/>
                                            </p:txEl>
                                          </p:spTgt>
                                        </p:tgtEl>
                                        <p:attrNameLst>
                                          <p:attrName>style.visibility</p:attrName>
                                        </p:attrNameLst>
                                      </p:cBhvr>
                                      <p:to>
                                        <p:strVal val="visible"/>
                                      </p:to>
                                    </p:set>
                                    <p:animEffect transition="in" filter="strips(downRight)">
                                      <p:cBhvr>
                                        <p:cTn id="45" dur="500"/>
                                        <p:tgtEl>
                                          <p:spTgt spid="6963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6" grpId="0" animBg="1"/>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0DE4909-27DD-4E52-BCFB-BBA73F328269}"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E2301575-0E5B-4500-9CD7-FA40A9A36D31}" type="slidenum">
              <a:rPr lang="en-US" altLang="zh-CN"/>
              <a:pPr/>
              <a:t>57</a:t>
            </a:fld>
            <a:endParaRPr lang="en-US" altLang="zh-CN"/>
          </a:p>
        </p:txBody>
      </p:sp>
      <p:sp>
        <p:nvSpPr>
          <p:cNvPr id="75778" name="Rectangle 2"/>
          <p:cNvSpPr>
            <a:spLocks noGrp="1" noChangeArrowheads="1"/>
          </p:cNvSpPr>
          <p:nvPr>
            <p:ph type="title"/>
          </p:nvPr>
        </p:nvSpPr>
        <p:spPr/>
        <p:txBody>
          <a:bodyPr/>
          <a:lstStyle/>
          <a:p>
            <a:r>
              <a:rPr lang="en-US" altLang="zh-CN"/>
              <a:t>6.3.1 </a:t>
            </a:r>
            <a:r>
              <a:rPr lang="zh-CN" altLang="en-US"/>
              <a:t>程序文档化</a:t>
            </a:r>
          </a:p>
        </p:txBody>
      </p:sp>
      <p:sp>
        <p:nvSpPr>
          <p:cNvPr id="75779" name="Rectangle 3"/>
          <p:cNvSpPr>
            <a:spLocks noGrp="1" noChangeArrowheads="1"/>
          </p:cNvSpPr>
          <p:nvPr>
            <p:ph type="body" idx="1"/>
          </p:nvPr>
        </p:nvSpPr>
        <p:spPr/>
        <p:txBody>
          <a:bodyPr/>
          <a:lstStyle/>
          <a:p>
            <a:r>
              <a:rPr lang="en-US" altLang="en-US">
                <a:solidFill>
                  <a:srgbClr val="CC0000"/>
                </a:solidFill>
              </a:rPr>
              <a:t>【 </a:t>
            </a:r>
            <a:r>
              <a:rPr lang="en-US" altLang="zh-CN">
                <a:solidFill>
                  <a:srgbClr val="CC0000"/>
                </a:solidFill>
              </a:rPr>
              <a:t>3</a:t>
            </a:r>
            <a:r>
              <a:rPr lang="zh-CN" altLang="en-US">
                <a:solidFill>
                  <a:srgbClr val="CC0000"/>
                </a:solidFill>
              </a:rPr>
              <a:t>、程序的视觉组织</a:t>
            </a:r>
            <a:r>
              <a:rPr lang="en-US" altLang="en-US">
                <a:solidFill>
                  <a:srgbClr val="CC0000"/>
                </a:solidFill>
              </a:rPr>
              <a:t>】</a:t>
            </a:r>
            <a:endParaRPr lang="en-US" altLang="zh-CN">
              <a:solidFill>
                <a:srgbClr val="CC0000"/>
              </a:solidFill>
            </a:endParaRPr>
          </a:p>
          <a:p>
            <a:r>
              <a:rPr lang="en-US" altLang="zh-CN">
                <a:solidFill>
                  <a:srgbClr val="3333CC"/>
                </a:solidFill>
              </a:rPr>
              <a:t>⑵</a:t>
            </a:r>
            <a:r>
              <a:rPr lang="zh-CN" altLang="en-US">
                <a:solidFill>
                  <a:srgbClr val="3333CC"/>
                </a:solidFill>
              </a:rPr>
              <a:t>移行（向右缩进）</a:t>
            </a:r>
            <a:endParaRPr lang="zh-CN" altLang="en-US"/>
          </a:p>
          <a:p>
            <a:pPr lvl="1"/>
            <a:r>
              <a:rPr lang="zh-CN" altLang="en-US"/>
              <a:t>指程序中的各行不必都在</a:t>
            </a:r>
            <a:r>
              <a:rPr lang="zh-CN" altLang="en-US">
                <a:solidFill>
                  <a:srgbClr val="0000FF"/>
                </a:solidFill>
              </a:rPr>
              <a:t>左端对齐</a:t>
            </a:r>
            <a:r>
              <a:rPr lang="zh-CN" altLang="en-US"/>
              <a:t>，都从第一格起排列。这样做</a:t>
            </a:r>
            <a:r>
              <a:rPr lang="zh-CN" altLang="en-US">
                <a:solidFill>
                  <a:srgbClr val="0000FF"/>
                </a:solidFill>
              </a:rPr>
              <a:t>使程序完全分不清层次关系</a:t>
            </a:r>
            <a:r>
              <a:rPr lang="zh-CN" altLang="en-US"/>
              <a:t>。</a:t>
            </a:r>
          </a:p>
          <a:p>
            <a:pPr lvl="1"/>
            <a:r>
              <a:rPr lang="zh-CN" altLang="en-US"/>
              <a:t>对于</a:t>
            </a:r>
            <a:r>
              <a:rPr lang="zh-CN" altLang="en-US">
                <a:solidFill>
                  <a:srgbClr val="CC0000"/>
                </a:solidFill>
              </a:rPr>
              <a:t>选择语句</a:t>
            </a:r>
            <a:r>
              <a:rPr lang="zh-CN" altLang="en-US"/>
              <a:t>和</a:t>
            </a:r>
            <a:r>
              <a:rPr lang="zh-CN" altLang="en-US">
                <a:solidFill>
                  <a:srgbClr val="CC0000"/>
                </a:solidFill>
              </a:rPr>
              <a:t>循环语句</a:t>
            </a:r>
            <a:r>
              <a:rPr lang="zh-CN" altLang="en-US"/>
              <a:t>，把其中的程序段</a:t>
            </a:r>
            <a:r>
              <a:rPr lang="zh-CN" altLang="en-US">
                <a:solidFill>
                  <a:srgbClr val="CC0000"/>
                </a:solidFill>
              </a:rPr>
              <a:t>向右做阶梯式移行</a:t>
            </a:r>
            <a:r>
              <a:rPr lang="zh-CN" altLang="en-US"/>
              <a:t>。使程序的</a:t>
            </a:r>
            <a:r>
              <a:rPr lang="zh-CN" altLang="en-US">
                <a:solidFill>
                  <a:srgbClr val="CC0000"/>
                </a:solidFill>
              </a:rPr>
              <a:t>逻辑结构更加清晰</a:t>
            </a:r>
            <a:r>
              <a:rPr lang="zh-CN" altLang="en-US"/>
              <a:t>。</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7D41325-B747-4D9E-A7C5-DA44CF4092D3}"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EDCEB3F4-0E63-45F2-9592-9D7693432462}" type="slidenum">
              <a:rPr lang="en-US" altLang="zh-CN"/>
              <a:pPr/>
              <a:t>58</a:t>
            </a:fld>
            <a:endParaRPr lang="en-US" altLang="zh-CN"/>
          </a:p>
        </p:txBody>
      </p:sp>
      <p:sp>
        <p:nvSpPr>
          <p:cNvPr id="197634" name="Rectangle 2"/>
          <p:cNvSpPr>
            <a:spLocks noGrp="1" noChangeArrowheads="1"/>
          </p:cNvSpPr>
          <p:nvPr>
            <p:ph type="title"/>
          </p:nvPr>
        </p:nvSpPr>
        <p:spPr/>
        <p:txBody>
          <a:bodyPr/>
          <a:lstStyle/>
          <a:p>
            <a:r>
              <a:rPr lang="en-US" altLang="zh-CN"/>
              <a:t>6.3.1 </a:t>
            </a:r>
            <a:r>
              <a:rPr lang="zh-CN" altLang="en-US"/>
              <a:t>程序文档化</a:t>
            </a:r>
          </a:p>
        </p:txBody>
      </p:sp>
      <p:sp>
        <p:nvSpPr>
          <p:cNvPr id="197635" name="Rectangle 3"/>
          <p:cNvSpPr>
            <a:spLocks noGrp="1" noChangeArrowheads="1"/>
          </p:cNvSpPr>
          <p:nvPr>
            <p:ph type="body" idx="1"/>
          </p:nvPr>
        </p:nvSpPr>
        <p:spPr/>
        <p:txBody>
          <a:bodyPr/>
          <a:lstStyle/>
          <a:p>
            <a:pPr>
              <a:lnSpc>
                <a:spcPct val="90000"/>
              </a:lnSpc>
            </a:pPr>
            <a:r>
              <a:rPr lang="en-US" altLang="en-US" sz="2400">
                <a:solidFill>
                  <a:srgbClr val="CC0000"/>
                </a:solidFill>
              </a:rPr>
              <a:t>【 </a:t>
            </a:r>
            <a:r>
              <a:rPr lang="en-US" altLang="zh-CN" sz="2400">
                <a:solidFill>
                  <a:srgbClr val="CC0000"/>
                </a:solidFill>
              </a:rPr>
              <a:t>3</a:t>
            </a:r>
            <a:r>
              <a:rPr lang="zh-CN" altLang="en-US" sz="2400">
                <a:solidFill>
                  <a:srgbClr val="CC0000"/>
                </a:solidFill>
              </a:rPr>
              <a:t>、程序的视觉组织</a:t>
            </a:r>
            <a:r>
              <a:rPr lang="en-US" altLang="en-US" sz="2400">
                <a:solidFill>
                  <a:srgbClr val="CC0000"/>
                </a:solidFill>
              </a:rPr>
              <a:t>】</a:t>
            </a:r>
            <a:endParaRPr lang="en-US" altLang="zh-CN" sz="2400">
              <a:solidFill>
                <a:srgbClr val="CC0000"/>
              </a:solidFill>
            </a:endParaRPr>
          </a:p>
          <a:p>
            <a:pPr>
              <a:lnSpc>
                <a:spcPct val="90000"/>
              </a:lnSpc>
            </a:pPr>
            <a:r>
              <a:rPr lang="en-US" altLang="zh-CN" sz="2400">
                <a:solidFill>
                  <a:srgbClr val="3333CC"/>
                </a:solidFill>
              </a:rPr>
              <a:t>⑵</a:t>
            </a:r>
            <a:r>
              <a:rPr lang="zh-CN" altLang="en-US" sz="2400">
                <a:solidFill>
                  <a:srgbClr val="3333CC"/>
                </a:solidFill>
              </a:rPr>
              <a:t>移行（向右缩进）</a:t>
            </a:r>
            <a:endParaRPr lang="zh-CN" altLang="en-US" sz="2400"/>
          </a:p>
          <a:p>
            <a:pPr>
              <a:lnSpc>
                <a:spcPct val="90000"/>
              </a:lnSpc>
            </a:pPr>
            <a:r>
              <a:rPr lang="zh-CN" altLang="en-US" sz="2400"/>
              <a:t>如，两重选择结构嵌套</a:t>
            </a:r>
          </a:p>
          <a:p>
            <a:pPr>
              <a:lnSpc>
                <a:spcPct val="90000"/>
              </a:lnSpc>
            </a:pPr>
            <a:r>
              <a:rPr lang="en-US" altLang="zh-CN" sz="2400">
                <a:solidFill>
                  <a:srgbClr val="0000FF"/>
                </a:solidFill>
              </a:rPr>
              <a:t>IF</a:t>
            </a:r>
            <a:r>
              <a:rPr lang="zh-CN" altLang="en-US" sz="2400"/>
              <a:t>（</a:t>
            </a:r>
            <a:r>
              <a:rPr lang="en-US" altLang="zh-CN" sz="2400"/>
              <a:t>…</a:t>
            </a:r>
            <a:r>
              <a:rPr lang="zh-CN" altLang="en-US" sz="2400"/>
              <a:t>） </a:t>
            </a:r>
            <a:r>
              <a:rPr lang="en-US" altLang="zh-CN" sz="2400">
                <a:solidFill>
                  <a:srgbClr val="0000FF"/>
                </a:solidFill>
              </a:rPr>
              <a:t>THEN</a:t>
            </a:r>
          </a:p>
          <a:p>
            <a:pPr>
              <a:lnSpc>
                <a:spcPct val="90000"/>
              </a:lnSpc>
            </a:pPr>
            <a:r>
              <a:rPr lang="en-US" altLang="zh-CN" sz="2400">
                <a:solidFill>
                  <a:srgbClr val="0000FF"/>
                </a:solidFill>
              </a:rPr>
              <a:t>IF</a:t>
            </a:r>
            <a:r>
              <a:rPr lang="zh-CN" altLang="en-US" sz="2400"/>
              <a:t>（</a:t>
            </a:r>
            <a:r>
              <a:rPr lang="en-US" altLang="zh-CN" sz="2400"/>
              <a:t>…</a:t>
            </a:r>
            <a:r>
              <a:rPr lang="zh-CN" altLang="en-US" sz="2400"/>
              <a:t>） </a:t>
            </a:r>
            <a:r>
              <a:rPr lang="en-US" altLang="zh-CN" sz="2400">
                <a:solidFill>
                  <a:srgbClr val="0000FF"/>
                </a:solidFill>
              </a:rPr>
              <a:t>THEN</a:t>
            </a:r>
          </a:p>
          <a:p>
            <a:pPr>
              <a:lnSpc>
                <a:spcPct val="90000"/>
              </a:lnSpc>
            </a:pPr>
            <a:r>
              <a:rPr lang="en-US" altLang="zh-CN" sz="2400"/>
              <a:t>… …    </a:t>
            </a:r>
          </a:p>
          <a:p>
            <a:pPr>
              <a:lnSpc>
                <a:spcPct val="90000"/>
              </a:lnSpc>
            </a:pPr>
            <a:r>
              <a:rPr lang="en-US" altLang="zh-CN" sz="2400">
                <a:solidFill>
                  <a:srgbClr val="0000FF"/>
                </a:solidFill>
              </a:rPr>
              <a:t>ELSE</a:t>
            </a:r>
          </a:p>
          <a:p>
            <a:pPr>
              <a:lnSpc>
                <a:spcPct val="90000"/>
              </a:lnSpc>
            </a:pPr>
            <a:r>
              <a:rPr lang="en-US" altLang="zh-CN" sz="2400"/>
              <a:t>… …</a:t>
            </a:r>
          </a:p>
          <a:p>
            <a:pPr>
              <a:lnSpc>
                <a:spcPct val="90000"/>
              </a:lnSpc>
            </a:pPr>
            <a:r>
              <a:rPr lang="en-US" altLang="zh-CN" sz="2400">
                <a:solidFill>
                  <a:srgbClr val="0000FF"/>
                </a:solidFill>
              </a:rPr>
              <a:t>ENDIF</a:t>
            </a:r>
            <a:r>
              <a:rPr lang="en-US" altLang="zh-CN" sz="2400"/>
              <a:t>         </a:t>
            </a:r>
          </a:p>
          <a:p>
            <a:pPr>
              <a:lnSpc>
                <a:spcPct val="90000"/>
              </a:lnSpc>
            </a:pPr>
            <a:r>
              <a:rPr lang="en-US" altLang="zh-CN" sz="2400">
                <a:solidFill>
                  <a:srgbClr val="0000FF"/>
                </a:solidFill>
              </a:rPr>
              <a:t>ELSE</a:t>
            </a:r>
          </a:p>
          <a:p>
            <a:pPr>
              <a:lnSpc>
                <a:spcPct val="90000"/>
              </a:lnSpc>
            </a:pPr>
            <a:r>
              <a:rPr lang="en-US" altLang="zh-CN" sz="2400"/>
              <a:t>… …</a:t>
            </a:r>
          </a:p>
          <a:p>
            <a:pPr>
              <a:lnSpc>
                <a:spcPct val="90000"/>
              </a:lnSpc>
            </a:pPr>
            <a:r>
              <a:rPr lang="en-US" altLang="zh-CN" sz="2400">
                <a:solidFill>
                  <a:srgbClr val="0000FF"/>
                </a:solidFill>
              </a:rPr>
              <a:t>ENDIF</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939A307-2085-40B5-8EA8-E5DDF300AFF5}"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26D2288C-FE00-4931-9B7C-F46B6A5F3686}" type="slidenum">
              <a:rPr lang="en-US" altLang="zh-CN"/>
              <a:pPr/>
              <a:t>59</a:t>
            </a:fld>
            <a:endParaRPr lang="en-US" altLang="zh-CN"/>
          </a:p>
        </p:txBody>
      </p:sp>
      <p:sp>
        <p:nvSpPr>
          <p:cNvPr id="76802" name="Rectangle 2"/>
          <p:cNvSpPr>
            <a:spLocks noGrp="1" noChangeArrowheads="1"/>
          </p:cNvSpPr>
          <p:nvPr>
            <p:ph type="title"/>
          </p:nvPr>
        </p:nvSpPr>
        <p:spPr/>
        <p:txBody>
          <a:bodyPr/>
          <a:lstStyle/>
          <a:p>
            <a:r>
              <a:rPr lang="en-US" altLang="zh-CN" dirty="0"/>
              <a:t>6.3.1 </a:t>
            </a:r>
            <a:r>
              <a:rPr lang="zh-CN" altLang="en-US" dirty="0"/>
              <a:t>程序文档化</a:t>
            </a:r>
          </a:p>
        </p:txBody>
      </p:sp>
      <p:sp>
        <p:nvSpPr>
          <p:cNvPr id="76803" name="Rectangle 3"/>
          <p:cNvSpPr>
            <a:spLocks noGrp="1" noChangeArrowheads="1"/>
          </p:cNvSpPr>
          <p:nvPr>
            <p:ph type="body" idx="1"/>
          </p:nvPr>
        </p:nvSpPr>
        <p:spPr/>
        <p:txBody>
          <a:bodyPr/>
          <a:lstStyle/>
          <a:p>
            <a:pPr>
              <a:lnSpc>
                <a:spcPct val="90000"/>
              </a:lnSpc>
            </a:pPr>
            <a:r>
              <a:rPr lang="en-US" altLang="en-US" sz="2400" dirty="0">
                <a:solidFill>
                  <a:srgbClr val="CC0000"/>
                </a:solidFill>
              </a:rPr>
              <a:t>【 </a:t>
            </a:r>
            <a:r>
              <a:rPr lang="en-US" altLang="zh-CN" sz="2400" dirty="0">
                <a:solidFill>
                  <a:srgbClr val="CC0000"/>
                </a:solidFill>
              </a:rPr>
              <a:t>3</a:t>
            </a:r>
            <a:r>
              <a:rPr lang="zh-CN" altLang="en-US" sz="2400" dirty="0">
                <a:solidFill>
                  <a:srgbClr val="CC0000"/>
                </a:solidFill>
              </a:rPr>
              <a:t>、程序的视觉组织</a:t>
            </a:r>
            <a:r>
              <a:rPr lang="en-US" altLang="en-US" sz="2400" dirty="0">
                <a:solidFill>
                  <a:srgbClr val="CC0000"/>
                </a:solidFill>
              </a:rPr>
              <a:t>】</a:t>
            </a:r>
            <a:endParaRPr lang="en-US" altLang="zh-CN" sz="2400" dirty="0">
              <a:solidFill>
                <a:srgbClr val="CC0000"/>
              </a:solidFill>
            </a:endParaRPr>
          </a:p>
          <a:p>
            <a:pPr>
              <a:lnSpc>
                <a:spcPct val="90000"/>
              </a:lnSpc>
            </a:pPr>
            <a:r>
              <a:rPr lang="en-US" altLang="zh-CN" sz="2400" dirty="0">
                <a:solidFill>
                  <a:srgbClr val="3333CC"/>
                </a:solidFill>
              </a:rPr>
              <a:t>⑵</a:t>
            </a:r>
            <a:r>
              <a:rPr lang="zh-CN" altLang="en-US" sz="2400" dirty="0">
                <a:solidFill>
                  <a:srgbClr val="3333CC"/>
                </a:solidFill>
              </a:rPr>
              <a:t>移行（向右缩进）</a:t>
            </a:r>
            <a:endParaRPr lang="zh-CN" altLang="en-US" sz="2400" dirty="0"/>
          </a:p>
          <a:p>
            <a:pPr>
              <a:lnSpc>
                <a:spcPct val="90000"/>
              </a:lnSpc>
            </a:pPr>
            <a:r>
              <a:rPr lang="zh-CN" altLang="en-US" sz="2400" dirty="0"/>
              <a:t>如，两重选择结构嵌套</a:t>
            </a:r>
            <a:r>
              <a:rPr lang="zh-CN" altLang="en-US" sz="2400" dirty="0">
                <a:solidFill>
                  <a:srgbClr val="CC0000"/>
                </a:solidFill>
              </a:rPr>
              <a:t>，向右缩进后层次清楚</a:t>
            </a:r>
          </a:p>
          <a:p>
            <a:pPr>
              <a:lnSpc>
                <a:spcPct val="90000"/>
              </a:lnSpc>
            </a:pPr>
            <a:r>
              <a:rPr lang="en-US" altLang="zh-CN" sz="2400" dirty="0">
                <a:solidFill>
                  <a:srgbClr val="0000FF"/>
                </a:solidFill>
              </a:rPr>
              <a:t>IF</a:t>
            </a:r>
            <a:r>
              <a:rPr lang="zh-CN" altLang="en-US" sz="2400" dirty="0"/>
              <a:t>（</a:t>
            </a:r>
            <a:r>
              <a:rPr lang="en-US" altLang="zh-CN" sz="2400" dirty="0"/>
              <a:t>…</a:t>
            </a:r>
            <a:r>
              <a:rPr lang="zh-CN" altLang="en-US" sz="2400" dirty="0"/>
              <a:t>） </a:t>
            </a:r>
            <a:r>
              <a:rPr lang="en-US" altLang="zh-CN" sz="2400" dirty="0">
                <a:solidFill>
                  <a:srgbClr val="0000FF"/>
                </a:solidFill>
              </a:rPr>
              <a:t>THEN</a:t>
            </a:r>
          </a:p>
          <a:p>
            <a:pPr>
              <a:lnSpc>
                <a:spcPct val="90000"/>
              </a:lnSpc>
            </a:pPr>
            <a:r>
              <a:rPr lang="en-US" altLang="zh-CN" sz="2400" dirty="0"/>
              <a:t>      </a:t>
            </a:r>
            <a:r>
              <a:rPr lang="en-US" altLang="zh-CN" sz="2400" dirty="0">
                <a:solidFill>
                  <a:srgbClr val="0000FF"/>
                </a:solidFill>
              </a:rPr>
              <a:t>IF</a:t>
            </a:r>
            <a:r>
              <a:rPr lang="zh-CN" altLang="en-US" sz="2400" dirty="0"/>
              <a:t>（</a:t>
            </a:r>
            <a:r>
              <a:rPr lang="en-US" altLang="zh-CN" sz="2400" dirty="0"/>
              <a:t>…</a:t>
            </a:r>
            <a:r>
              <a:rPr lang="zh-CN" altLang="en-US" sz="2400" dirty="0"/>
              <a:t>） </a:t>
            </a:r>
            <a:r>
              <a:rPr lang="en-US" altLang="zh-CN" sz="2400" dirty="0">
                <a:solidFill>
                  <a:srgbClr val="0000FF"/>
                </a:solidFill>
              </a:rPr>
              <a:t>THEN</a:t>
            </a:r>
          </a:p>
          <a:p>
            <a:pPr>
              <a:lnSpc>
                <a:spcPct val="90000"/>
              </a:lnSpc>
            </a:pPr>
            <a:r>
              <a:rPr lang="en-US" altLang="zh-CN" sz="2400" dirty="0"/>
              <a:t>            … …    </a:t>
            </a:r>
          </a:p>
          <a:p>
            <a:pPr>
              <a:lnSpc>
                <a:spcPct val="90000"/>
              </a:lnSpc>
            </a:pPr>
            <a:r>
              <a:rPr lang="en-US" altLang="zh-CN" sz="2400" dirty="0"/>
              <a:t>      </a:t>
            </a:r>
            <a:r>
              <a:rPr lang="en-US" altLang="zh-CN" sz="2400" dirty="0">
                <a:solidFill>
                  <a:srgbClr val="0000FF"/>
                </a:solidFill>
              </a:rPr>
              <a:t>ELSE</a:t>
            </a:r>
          </a:p>
          <a:p>
            <a:pPr>
              <a:lnSpc>
                <a:spcPct val="90000"/>
              </a:lnSpc>
            </a:pPr>
            <a:r>
              <a:rPr lang="en-US" altLang="zh-CN" sz="2400" dirty="0"/>
              <a:t>             … …</a:t>
            </a:r>
          </a:p>
          <a:p>
            <a:pPr>
              <a:lnSpc>
                <a:spcPct val="90000"/>
              </a:lnSpc>
            </a:pPr>
            <a:r>
              <a:rPr lang="en-US" altLang="zh-CN" sz="2400" dirty="0"/>
              <a:t>      </a:t>
            </a:r>
            <a:r>
              <a:rPr lang="en-US" altLang="zh-CN" sz="2400" dirty="0">
                <a:solidFill>
                  <a:srgbClr val="0000FF"/>
                </a:solidFill>
              </a:rPr>
              <a:t>ENDIF</a:t>
            </a:r>
            <a:r>
              <a:rPr lang="en-US" altLang="zh-CN" sz="2400" dirty="0"/>
              <a:t>         </a:t>
            </a:r>
          </a:p>
          <a:p>
            <a:pPr>
              <a:lnSpc>
                <a:spcPct val="90000"/>
              </a:lnSpc>
            </a:pPr>
            <a:r>
              <a:rPr lang="en-US" altLang="zh-CN" sz="2400" dirty="0">
                <a:solidFill>
                  <a:srgbClr val="0000FF"/>
                </a:solidFill>
              </a:rPr>
              <a:t>ELSE</a:t>
            </a:r>
          </a:p>
          <a:p>
            <a:pPr>
              <a:lnSpc>
                <a:spcPct val="90000"/>
              </a:lnSpc>
            </a:pPr>
            <a:r>
              <a:rPr lang="en-US" altLang="zh-CN" sz="2400" dirty="0"/>
              <a:t>      … …</a:t>
            </a:r>
          </a:p>
          <a:p>
            <a:pPr>
              <a:lnSpc>
                <a:spcPct val="90000"/>
              </a:lnSpc>
            </a:pPr>
            <a:r>
              <a:rPr lang="en-US" altLang="zh-CN" sz="2400" dirty="0">
                <a:solidFill>
                  <a:srgbClr val="0000FF"/>
                </a:solidFill>
              </a:rPr>
              <a:t>ENDIF</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 </a:t>
            </a:r>
            <a:r>
              <a:rPr lang="zh-CN" altLang="en-US" dirty="0"/>
              <a:t>编码概念</a:t>
            </a:r>
          </a:p>
        </p:txBody>
      </p:sp>
      <p:sp>
        <p:nvSpPr>
          <p:cNvPr id="3" name="内容占位符 2"/>
          <p:cNvSpPr>
            <a:spLocks noGrp="1"/>
          </p:cNvSpPr>
          <p:nvPr>
            <p:ph idx="1"/>
          </p:nvPr>
        </p:nvSpPr>
        <p:spPr>
          <a:xfrm>
            <a:off x="457200" y="1189038"/>
            <a:ext cx="8229600" cy="5073650"/>
          </a:xfrm>
        </p:spPr>
        <p:txBody>
          <a:bodyPr/>
          <a:lstStyle/>
          <a:p>
            <a:r>
              <a:rPr lang="en-US" altLang="zh-CN" b="0" dirty="0" smtClean="0">
                <a:solidFill>
                  <a:srgbClr val="0000FF"/>
                </a:solidFill>
              </a:rPr>
              <a:t>2. </a:t>
            </a:r>
            <a:r>
              <a:rPr lang="zh-CN" altLang="en-US" b="0" dirty="0">
                <a:solidFill>
                  <a:srgbClr val="0000FF"/>
                </a:solidFill>
              </a:rPr>
              <a:t>平方根倒数速算</a:t>
            </a:r>
            <a:r>
              <a:rPr lang="zh-CN" altLang="en-US" b="0" dirty="0" smtClean="0">
                <a:solidFill>
                  <a:srgbClr val="0000FF"/>
                </a:solidFill>
              </a:rPr>
              <a:t>法</a:t>
            </a:r>
            <a:r>
              <a:rPr lang="en-US" altLang="zh-CN" b="0" dirty="0">
                <a:solidFill>
                  <a:srgbClr val="0000FF"/>
                </a:solidFill>
              </a:rPr>
              <a:t>(</a:t>
            </a:r>
            <a:r>
              <a:rPr lang="zh-CN" altLang="en-US" b="0" dirty="0" smtClean="0">
                <a:solidFill>
                  <a:srgbClr val="0000FF"/>
                </a:solidFill>
              </a:rPr>
              <a:t>卡马克反转</a:t>
            </a:r>
            <a:r>
              <a:rPr lang="en-US" altLang="zh-CN" b="0" dirty="0" smtClean="0">
                <a:solidFill>
                  <a:srgbClr val="0000FF"/>
                </a:solidFill>
              </a:rPr>
              <a:t>)</a:t>
            </a:r>
          </a:p>
          <a:p>
            <a:pPr lvl="1"/>
            <a:r>
              <a:rPr lang="en-US" altLang="zh-CN" sz="2200" b="0" dirty="0"/>
              <a:t>The following code is the fast inverse square root implementation from </a:t>
            </a:r>
            <a:r>
              <a:rPr lang="en-US" altLang="zh-CN" sz="2200" b="0" dirty="0">
                <a:solidFill>
                  <a:srgbClr val="0000FF"/>
                </a:solidFill>
              </a:rPr>
              <a:t>Quake III </a:t>
            </a:r>
            <a:r>
              <a:rPr lang="en-US" altLang="zh-CN" sz="2200" b="0" dirty="0" smtClean="0">
                <a:solidFill>
                  <a:srgbClr val="0000FF"/>
                </a:solidFill>
              </a:rPr>
              <a:t>Arena.</a:t>
            </a:r>
          </a:p>
          <a:p>
            <a:r>
              <a:rPr lang="en-US" altLang="zh-CN" sz="1800" b="0" dirty="0">
                <a:solidFill>
                  <a:srgbClr val="0000FF"/>
                </a:solidFill>
              </a:rPr>
              <a:t>float</a:t>
            </a:r>
            <a:r>
              <a:rPr lang="en-US" altLang="zh-CN" sz="1800" b="0" dirty="0"/>
              <a:t> </a:t>
            </a:r>
            <a:r>
              <a:rPr lang="en-US" altLang="zh-CN" sz="1800" b="0" dirty="0" err="1"/>
              <a:t>SquareRootFloat</a:t>
            </a:r>
            <a:r>
              <a:rPr lang="en-US" altLang="zh-CN" sz="1800" b="0" dirty="0"/>
              <a:t>(</a:t>
            </a:r>
            <a:r>
              <a:rPr lang="en-US" altLang="zh-CN" sz="1800" b="0" dirty="0">
                <a:solidFill>
                  <a:srgbClr val="0000FF"/>
                </a:solidFill>
              </a:rPr>
              <a:t>float </a:t>
            </a:r>
            <a:r>
              <a:rPr lang="en-US" altLang="zh-CN" sz="1800" b="0" dirty="0"/>
              <a:t>number) </a:t>
            </a:r>
            <a:r>
              <a:rPr lang="en-US" altLang="zh-CN" sz="1800" b="0" dirty="0" smtClean="0"/>
              <a:t>{</a:t>
            </a:r>
            <a:endParaRPr lang="en-US" altLang="zh-CN" sz="1800" b="0" dirty="0"/>
          </a:p>
          <a:p>
            <a:r>
              <a:rPr lang="en-US" altLang="zh-CN" sz="1800" b="0" dirty="0"/>
              <a:t>    </a:t>
            </a:r>
            <a:r>
              <a:rPr lang="en-US" altLang="zh-CN" sz="1800" b="0" dirty="0">
                <a:solidFill>
                  <a:srgbClr val="0000FF"/>
                </a:solidFill>
              </a:rPr>
              <a:t>long</a:t>
            </a:r>
            <a:r>
              <a:rPr lang="en-US" altLang="zh-CN" sz="1800" b="0" dirty="0"/>
              <a:t> </a:t>
            </a:r>
            <a:r>
              <a:rPr lang="en-US" altLang="zh-CN" sz="1800" b="0" dirty="0" err="1"/>
              <a:t>i</a:t>
            </a:r>
            <a:r>
              <a:rPr lang="en-US" altLang="zh-CN" sz="1800" b="0" dirty="0" smtClean="0"/>
              <a:t>;</a:t>
            </a:r>
            <a:endParaRPr lang="en-US" altLang="zh-CN" sz="1800" b="0" dirty="0"/>
          </a:p>
          <a:p>
            <a:r>
              <a:rPr lang="en-US" altLang="zh-CN" sz="1800" b="0" dirty="0"/>
              <a:t>    </a:t>
            </a:r>
            <a:r>
              <a:rPr lang="en-US" altLang="zh-CN" sz="1800" b="0" dirty="0">
                <a:solidFill>
                  <a:srgbClr val="0000FF"/>
                </a:solidFill>
              </a:rPr>
              <a:t>float</a:t>
            </a:r>
            <a:r>
              <a:rPr lang="en-US" altLang="zh-CN" sz="1800" b="0" dirty="0"/>
              <a:t> x, y</a:t>
            </a:r>
            <a:r>
              <a:rPr lang="en-US" altLang="zh-CN" sz="1800" b="0" dirty="0" smtClean="0"/>
              <a:t>;</a:t>
            </a:r>
            <a:endParaRPr lang="en-US" altLang="zh-CN" sz="1800" b="0" dirty="0"/>
          </a:p>
          <a:p>
            <a:r>
              <a:rPr lang="en-US" altLang="zh-CN" sz="1800" b="0" dirty="0"/>
              <a:t>    </a:t>
            </a:r>
            <a:r>
              <a:rPr lang="en-US" altLang="zh-CN" sz="1800" b="0" dirty="0" err="1">
                <a:solidFill>
                  <a:srgbClr val="0000FF"/>
                </a:solidFill>
              </a:rPr>
              <a:t>const</a:t>
            </a:r>
            <a:r>
              <a:rPr lang="en-US" altLang="zh-CN" sz="1800" b="0" dirty="0"/>
              <a:t> </a:t>
            </a:r>
            <a:r>
              <a:rPr lang="en-US" altLang="zh-CN" sz="1800" b="0" dirty="0">
                <a:solidFill>
                  <a:srgbClr val="0000FF"/>
                </a:solidFill>
              </a:rPr>
              <a:t>float</a:t>
            </a:r>
            <a:r>
              <a:rPr lang="en-US" altLang="zh-CN" sz="1800" b="0" dirty="0"/>
              <a:t> f = 1.5F</a:t>
            </a:r>
            <a:r>
              <a:rPr lang="en-US" altLang="zh-CN" sz="1800" b="0" dirty="0" smtClean="0"/>
              <a:t>;</a:t>
            </a:r>
            <a:endParaRPr lang="en-US" altLang="zh-CN" sz="1800" b="0" dirty="0"/>
          </a:p>
          <a:p>
            <a:r>
              <a:rPr lang="en-US" altLang="zh-CN" sz="1800" b="0" dirty="0"/>
              <a:t>    x = number * 0.5F</a:t>
            </a:r>
            <a:r>
              <a:rPr lang="en-US" altLang="zh-CN" sz="1800" b="0" dirty="0" smtClean="0"/>
              <a:t>;</a:t>
            </a:r>
            <a:endParaRPr lang="en-US" altLang="zh-CN" sz="1800" b="0" dirty="0"/>
          </a:p>
          <a:p>
            <a:r>
              <a:rPr lang="en-US" altLang="zh-CN" sz="1800" b="0" dirty="0"/>
              <a:t>    y = number</a:t>
            </a:r>
            <a:r>
              <a:rPr lang="en-US" altLang="zh-CN" sz="1800" b="0" dirty="0" smtClean="0"/>
              <a:t>;</a:t>
            </a:r>
            <a:endParaRPr lang="en-US" altLang="zh-CN" sz="1800" b="0" dirty="0"/>
          </a:p>
          <a:p>
            <a:r>
              <a:rPr lang="en-US" altLang="zh-CN" sz="1800" b="0" dirty="0"/>
              <a:t>    </a:t>
            </a:r>
            <a:r>
              <a:rPr lang="en-US" altLang="zh-CN" sz="1800" b="0" dirty="0" err="1"/>
              <a:t>i</a:t>
            </a:r>
            <a:r>
              <a:rPr lang="en-US" altLang="zh-CN" sz="1800" b="0" dirty="0"/>
              <a:t> = * ( </a:t>
            </a:r>
            <a:r>
              <a:rPr lang="en-US" altLang="zh-CN" sz="1800" b="0" dirty="0">
                <a:solidFill>
                  <a:srgbClr val="0000FF"/>
                </a:solidFill>
              </a:rPr>
              <a:t>long</a:t>
            </a:r>
            <a:r>
              <a:rPr lang="en-US" altLang="zh-CN" sz="1800" b="0" dirty="0"/>
              <a:t> * ) &amp;y</a:t>
            </a:r>
            <a:r>
              <a:rPr lang="en-US" altLang="zh-CN" sz="1800" b="0" dirty="0" smtClean="0"/>
              <a:t>;</a:t>
            </a:r>
            <a:endParaRPr lang="en-US" altLang="zh-CN" sz="1800" b="0" dirty="0"/>
          </a:p>
          <a:p>
            <a:r>
              <a:rPr lang="en-US" altLang="zh-CN" sz="1800" b="0" dirty="0"/>
              <a:t>    </a:t>
            </a:r>
            <a:r>
              <a:rPr lang="en-US" altLang="zh-CN" sz="1800" b="0" dirty="0" err="1"/>
              <a:t>i</a:t>
            </a:r>
            <a:r>
              <a:rPr lang="en-US" altLang="zh-CN" sz="1800" b="0" dirty="0"/>
              <a:t> = </a:t>
            </a:r>
            <a:r>
              <a:rPr lang="en-US" altLang="zh-CN" sz="1800" b="0" dirty="0">
                <a:solidFill>
                  <a:srgbClr val="C00000"/>
                </a:solidFill>
              </a:rPr>
              <a:t>0x5f3759df</a:t>
            </a:r>
            <a:r>
              <a:rPr lang="en-US" altLang="zh-CN" sz="1800" b="0" dirty="0"/>
              <a:t> - ( </a:t>
            </a:r>
            <a:r>
              <a:rPr lang="en-US" altLang="zh-CN" sz="1800" b="0" dirty="0" err="1"/>
              <a:t>i</a:t>
            </a:r>
            <a:r>
              <a:rPr lang="en-US" altLang="zh-CN" sz="1800" b="0" dirty="0"/>
              <a:t> &gt;&gt; 1 ); </a:t>
            </a:r>
            <a:r>
              <a:rPr lang="en-US" altLang="zh-CN" sz="1800" b="0" dirty="0" smtClean="0"/>
              <a:t>	</a:t>
            </a:r>
            <a:r>
              <a:rPr lang="en-US" altLang="zh-CN" sz="1800" b="0" dirty="0" smtClean="0">
                <a:solidFill>
                  <a:srgbClr val="009900"/>
                </a:solidFill>
              </a:rPr>
              <a:t>//</a:t>
            </a:r>
            <a:r>
              <a:rPr lang="en-US" altLang="zh-CN" sz="1800" b="0" dirty="0">
                <a:solidFill>
                  <a:srgbClr val="009900"/>
                </a:solidFill>
              </a:rPr>
              <a:t> 0x5f3759df</a:t>
            </a:r>
            <a:r>
              <a:rPr lang="zh-CN" altLang="en-US" sz="1800" b="0" dirty="0">
                <a:solidFill>
                  <a:srgbClr val="009900"/>
                </a:solidFill>
              </a:rPr>
              <a:t>的来历在维基百科中介绍</a:t>
            </a:r>
          </a:p>
          <a:p>
            <a:r>
              <a:rPr lang="zh-CN" altLang="en-US" sz="1800" b="0" dirty="0"/>
              <a:t>    </a:t>
            </a:r>
            <a:r>
              <a:rPr lang="en-US" altLang="zh-CN" sz="1800" b="0" dirty="0"/>
              <a:t>y = * ( </a:t>
            </a:r>
            <a:r>
              <a:rPr lang="en-US" altLang="zh-CN" sz="1800" b="0" dirty="0">
                <a:solidFill>
                  <a:srgbClr val="0000FF"/>
                </a:solidFill>
              </a:rPr>
              <a:t>float</a:t>
            </a:r>
            <a:r>
              <a:rPr lang="en-US" altLang="zh-CN" sz="1800" b="0" dirty="0"/>
              <a:t> * ) &amp;</a:t>
            </a:r>
            <a:r>
              <a:rPr lang="en-US" altLang="zh-CN" sz="1800" b="0" dirty="0" err="1"/>
              <a:t>i</a:t>
            </a:r>
            <a:r>
              <a:rPr lang="en-US" altLang="zh-CN" sz="1800" b="0" dirty="0" smtClean="0"/>
              <a:t>;</a:t>
            </a:r>
            <a:endParaRPr lang="en-US" altLang="zh-CN" sz="1800" b="0" dirty="0"/>
          </a:p>
          <a:p>
            <a:r>
              <a:rPr lang="en-US" altLang="zh-CN" sz="1800" b="0" dirty="0"/>
              <a:t>    y = y* ( f - ( x * y * y ) </a:t>
            </a:r>
            <a:r>
              <a:rPr lang="en-US" altLang="zh-CN" sz="1800" b="0" dirty="0" smtClean="0"/>
              <a:t>);	</a:t>
            </a:r>
            <a:r>
              <a:rPr lang="en-US" altLang="zh-CN" sz="1800" b="0" dirty="0">
                <a:solidFill>
                  <a:srgbClr val="009900"/>
                </a:solidFill>
              </a:rPr>
              <a:t> // </a:t>
            </a:r>
            <a:r>
              <a:rPr lang="zh-CN" altLang="en-US" sz="1800" b="0" dirty="0" smtClean="0">
                <a:solidFill>
                  <a:srgbClr val="009900"/>
                </a:solidFill>
              </a:rPr>
              <a:t>第一次迭代</a:t>
            </a:r>
            <a:endParaRPr lang="en-US" altLang="zh-CN" sz="1800" b="0" dirty="0"/>
          </a:p>
          <a:p>
            <a:r>
              <a:rPr lang="en-US" altLang="zh-CN" sz="1800" b="0" dirty="0"/>
              <a:t>    y = y * (f - ( x * y * y )); </a:t>
            </a:r>
            <a:r>
              <a:rPr lang="en-US" altLang="zh-CN" sz="1800" b="0" dirty="0" smtClean="0"/>
              <a:t>	 </a:t>
            </a:r>
            <a:r>
              <a:rPr lang="en-US" altLang="zh-CN" sz="1800" b="0" dirty="0" smtClean="0">
                <a:solidFill>
                  <a:srgbClr val="009900"/>
                </a:solidFill>
              </a:rPr>
              <a:t>// </a:t>
            </a:r>
            <a:r>
              <a:rPr lang="zh-CN" altLang="en-US" sz="1800" b="0" dirty="0" smtClean="0">
                <a:solidFill>
                  <a:srgbClr val="009900"/>
                </a:solidFill>
              </a:rPr>
              <a:t>第二次迭代</a:t>
            </a:r>
            <a:r>
              <a:rPr lang="en-US" altLang="zh-CN" sz="1800" b="0" dirty="0" smtClean="0"/>
              <a:t>  </a:t>
            </a:r>
            <a:endParaRPr lang="en-US" altLang="zh-CN" sz="1800" b="0" dirty="0"/>
          </a:p>
          <a:p>
            <a:r>
              <a:rPr lang="en-US" altLang="zh-CN" sz="1800" b="0" dirty="0"/>
              <a:t>    </a:t>
            </a:r>
            <a:r>
              <a:rPr lang="en-US" altLang="zh-CN" sz="1800" b="0" dirty="0">
                <a:solidFill>
                  <a:srgbClr val="0000FF"/>
                </a:solidFill>
              </a:rPr>
              <a:t>return</a:t>
            </a:r>
            <a:r>
              <a:rPr lang="en-US" altLang="zh-CN" sz="1800" b="0" dirty="0"/>
              <a:t> number * y</a:t>
            </a:r>
            <a:r>
              <a:rPr lang="en-US" altLang="zh-CN" sz="1800" b="0" dirty="0" smtClean="0"/>
              <a:t>;</a:t>
            </a:r>
            <a:endParaRPr lang="en-US" altLang="zh-CN" sz="1800" b="0" dirty="0"/>
          </a:p>
          <a:p>
            <a:r>
              <a:rPr lang="en-US" altLang="zh-CN" sz="1800" b="0" dirty="0"/>
              <a:t>}</a:t>
            </a:r>
            <a:endParaRPr lang="zh-CN" altLang="en-US" sz="1800" dirty="0"/>
          </a:p>
        </p:txBody>
      </p:sp>
      <p:sp>
        <p:nvSpPr>
          <p:cNvPr id="4" name="日期占位符 3"/>
          <p:cNvSpPr>
            <a:spLocks noGrp="1"/>
          </p:cNvSpPr>
          <p:nvPr>
            <p:ph type="dt" sz="half" idx="10"/>
          </p:nvPr>
        </p:nvSpPr>
        <p:spPr/>
        <p:txBody>
          <a:bodyPr/>
          <a:lstStyle/>
          <a:p>
            <a:fld id="{065F915C-B195-4E72-91DC-94C316D79846}" type="datetime1">
              <a:rPr lang="zh-CN" altLang="en-US" smtClean="0"/>
              <a:pPr/>
              <a:t>2018/12/24</a:t>
            </a:fld>
            <a:endParaRPr lang="en-US" altLang="zh-CN" dirty="0"/>
          </a:p>
        </p:txBody>
      </p:sp>
      <p:sp>
        <p:nvSpPr>
          <p:cNvPr id="5" name="灯片编号占位符 4"/>
          <p:cNvSpPr>
            <a:spLocks noGrp="1"/>
          </p:cNvSpPr>
          <p:nvPr>
            <p:ph type="sldNum" sz="quarter" idx="11"/>
          </p:nvPr>
        </p:nvSpPr>
        <p:spPr/>
        <p:txBody>
          <a:bodyPr/>
          <a:lstStyle/>
          <a:p>
            <a:fld id="{D015C93B-29D0-452E-8721-195F890F49E0}" type="slidenum">
              <a:rPr lang="en-US" altLang="zh-CN" smtClean="0"/>
              <a:pPr/>
              <a:t>6</a:t>
            </a:fld>
            <a:endParaRPr lang="en-US" altLang="zh-CN"/>
          </a:p>
        </p:txBody>
      </p:sp>
      <p:sp>
        <p:nvSpPr>
          <p:cNvPr id="6" name="矩形 5"/>
          <p:cNvSpPr/>
          <p:nvPr/>
        </p:nvSpPr>
        <p:spPr>
          <a:xfrm>
            <a:off x="6629400" y="1223674"/>
            <a:ext cx="1524776" cy="492443"/>
          </a:xfrm>
          <a:prstGeom prst="rect">
            <a:avLst/>
          </a:prstGeom>
        </p:spPr>
        <p:txBody>
          <a:bodyPr wrap="none">
            <a:spAutoFit/>
          </a:bodyPr>
          <a:lstStyle/>
          <a:p>
            <a:r>
              <a:rPr lang="zh-CN" altLang="en-US" sz="2600" b="1" dirty="0">
                <a:solidFill>
                  <a:srgbClr val="CC0000"/>
                </a:solidFill>
                <a:latin typeface="+mn-lt"/>
                <a:ea typeface="+mn-ea"/>
              </a:rPr>
              <a:t>较高效率</a:t>
            </a:r>
          </a:p>
        </p:txBody>
      </p:sp>
      <p:pic>
        <p:nvPicPr>
          <p:cNvPr id="2050" name="Picture 2" descr="Quake3Tit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8755" y="2819400"/>
            <a:ext cx="1296217" cy="16012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upload.wikimedia.org/wikipedia/en/8/89/Quake_III_Arena_q3dm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00" y="2819400"/>
            <a:ext cx="2134947" cy="1601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5834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fld id="{B61B0C6C-6C65-4246-AC29-FE0205AC22C4}" type="datetime1">
              <a:rPr lang="zh-CN" altLang="en-US"/>
              <a:pPr>
                <a:defRPr/>
              </a:pPr>
              <a:t>2018/12/24</a:t>
            </a:fld>
            <a:endParaRPr lang="en-US" altLang="zh-CN"/>
          </a:p>
        </p:txBody>
      </p:sp>
      <p:sp>
        <p:nvSpPr>
          <p:cNvPr id="7" name="灯片编号占位符 4"/>
          <p:cNvSpPr>
            <a:spLocks noGrp="1"/>
          </p:cNvSpPr>
          <p:nvPr>
            <p:ph type="sldNum" sz="quarter" idx="11"/>
          </p:nvPr>
        </p:nvSpPr>
        <p:spPr/>
        <p:txBody>
          <a:bodyPr/>
          <a:lstStyle/>
          <a:p>
            <a:pPr>
              <a:defRPr/>
            </a:pPr>
            <a:fld id="{7581FA17-0807-4261-9F7F-57BECFDBD37D}" type="slidenum">
              <a:rPr lang="en-US" altLang="zh-CN"/>
              <a:pPr>
                <a:defRPr/>
              </a:pPr>
              <a:t>60</a:t>
            </a:fld>
            <a:endParaRPr lang="en-US" altLang="zh-CN"/>
          </a:p>
        </p:txBody>
      </p:sp>
      <p:sp>
        <p:nvSpPr>
          <p:cNvPr id="79877" name="Rectangle 3"/>
          <p:cNvSpPr>
            <a:spLocks noGrp="1" noChangeArrowheads="1"/>
          </p:cNvSpPr>
          <p:nvPr>
            <p:ph type="body" idx="1"/>
          </p:nvPr>
        </p:nvSpPr>
        <p:spPr>
          <a:xfrm>
            <a:off x="352425" y="1189037"/>
            <a:ext cx="8229600" cy="5073650"/>
          </a:xfrm>
        </p:spPr>
        <p:txBody>
          <a:bodyPr/>
          <a:lstStyle/>
          <a:p>
            <a:r>
              <a:rPr lang="en-US" altLang="en-US" dirty="0">
                <a:solidFill>
                  <a:srgbClr val="CC0000"/>
                </a:solidFill>
              </a:rPr>
              <a:t>【 </a:t>
            </a:r>
            <a:r>
              <a:rPr lang="en-US" altLang="zh-CN" dirty="0">
                <a:solidFill>
                  <a:srgbClr val="CC0000"/>
                </a:solidFill>
              </a:rPr>
              <a:t>4</a:t>
            </a:r>
            <a:r>
              <a:rPr lang="zh-CN" altLang="en-US" dirty="0">
                <a:solidFill>
                  <a:srgbClr val="CC0000"/>
                </a:solidFill>
              </a:rPr>
              <a:t>、自文档代码</a:t>
            </a:r>
            <a:r>
              <a:rPr lang="en-US" altLang="en-US" dirty="0">
                <a:solidFill>
                  <a:srgbClr val="CC0000"/>
                </a:solidFill>
              </a:rPr>
              <a:t>】</a:t>
            </a:r>
            <a:endParaRPr lang="en-US" altLang="zh-CN" dirty="0">
              <a:solidFill>
                <a:srgbClr val="CC0000"/>
              </a:solidFill>
            </a:endParaRPr>
          </a:p>
          <a:p>
            <a:pPr lvl="1"/>
            <a:r>
              <a:rPr lang="zh-CN" altLang="en-US" dirty="0" smtClean="0"/>
              <a:t>代码即文档</a:t>
            </a:r>
          </a:p>
          <a:p>
            <a:pPr lvl="1"/>
            <a:r>
              <a:rPr lang="zh-CN" altLang="en-US" dirty="0" smtClean="0"/>
              <a:t>代码编写精巧，注释适当</a:t>
            </a:r>
          </a:p>
        </p:txBody>
      </p:sp>
      <p:sp>
        <p:nvSpPr>
          <p:cNvPr id="79878" name="Text Box 4"/>
          <p:cNvSpPr txBox="1">
            <a:spLocks noChangeArrowheads="1"/>
          </p:cNvSpPr>
          <p:nvPr/>
        </p:nvSpPr>
        <p:spPr bwMode="auto">
          <a:xfrm>
            <a:off x="1411287" y="3322637"/>
            <a:ext cx="6111875" cy="822325"/>
          </a:xfrm>
          <a:prstGeom prst="rect">
            <a:avLst/>
          </a:prstGeom>
          <a:solidFill>
            <a:srgbClr val="FFFF00"/>
          </a:solidFill>
          <a:ln w="9525">
            <a:noFill/>
            <a:miter lim="800000"/>
            <a:headEnd/>
            <a:tailEnd/>
          </a:ln>
        </p:spPr>
        <p:txBody>
          <a:bodyPr>
            <a:spAutoFit/>
          </a:bodyPr>
          <a:lstStyle/>
          <a:p>
            <a:pPr algn="ctr"/>
            <a:r>
              <a:rPr lang="zh-CN" altLang="en-US" sz="2400" dirty="0">
                <a:solidFill>
                  <a:srgbClr val="FF0000"/>
                </a:solidFill>
                <a:ea typeface="黑体" pitchFamily="49" charset="-122"/>
              </a:rPr>
              <a:t>华为软件编程规范和范例</a:t>
            </a:r>
          </a:p>
          <a:p>
            <a:pPr algn="ctr"/>
            <a:r>
              <a:rPr lang="en-US" altLang="zh-CN" sz="2400" dirty="0">
                <a:solidFill>
                  <a:srgbClr val="3333CC"/>
                </a:solidFill>
                <a:ea typeface="黑体" pitchFamily="49" charset="-122"/>
              </a:rPr>
              <a:t>http://www.uml.org.cn/bzgf/200512301.htm</a:t>
            </a:r>
            <a:r>
              <a:rPr lang="en-US" altLang="zh-CN" sz="2400" dirty="0">
                <a:solidFill>
                  <a:srgbClr val="FF0000"/>
                </a:solidFill>
                <a:ea typeface="黑体" pitchFamily="49" charset="-122"/>
              </a:rPr>
              <a:t> </a:t>
            </a:r>
          </a:p>
        </p:txBody>
      </p:sp>
      <p:sp>
        <p:nvSpPr>
          <p:cNvPr id="79879" name="Text Box 5"/>
          <p:cNvSpPr txBox="1">
            <a:spLocks noChangeArrowheads="1"/>
          </p:cNvSpPr>
          <p:nvPr/>
        </p:nvSpPr>
        <p:spPr bwMode="auto">
          <a:xfrm>
            <a:off x="1411287" y="4587081"/>
            <a:ext cx="6111875" cy="822325"/>
          </a:xfrm>
          <a:prstGeom prst="rect">
            <a:avLst/>
          </a:prstGeom>
          <a:solidFill>
            <a:srgbClr val="FFFF00"/>
          </a:solidFill>
          <a:ln w="9525">
            <a:noFill/>
            <a:miter lim="800000"/>
            <a:headEnd/>
            <a:tailEnd/>
          </a:ln>
        </p:spPr>
        <p:txBody>
          <a:bodyPr>
            <a:spAutoFit/>
          </a:bodyPr>
          <a:lstStyle/>
          <a:p>
            <a:pPr algn="ctr"/>
            <a:r>
              <a:rPr lang="en-US" altLang="zh-CN" sz="2400" dirty="0">
                <a:solidFill>
                  <a:srgbClr val="FF0000"/>
                </a:solidFill>
                <a:ea typeface="黑体" pitchFamily="49" charset="-122"/>
              </a:rPr>
              <a:t>Delphi</a:t>
            </a:r>
            <a:r>
              <a:rPr lang="zh-CN" altLang="en-US" sz="2400" dirty="0">
                <a:solidFill>
                  <a:srgbClr val="FF0000"/>
                </a:solidFill>
                <a:ea typeface="黑体" pitchFamily="49" charset="-122"/>
              </a:rPr>
              <a:t>源程序格式书写规范</a:t>
            </a:r>
          </a:p>
          <a:p>
            <a:pPr algn="ctr"/>
            <a:r>
              <a:rPr lang="zh-CN" altLang="en-US" sz="2400" dirty="0">
                <a:solidFill>
                  <a:srgbClr val="3333CC"/>
                </a:solidFill>
                <a:ea typeface="黑体" pitchFamily="49" charset="-122"/>
              </a:rPr>
              <a:t> </a:t>
            </a:r>
            <a:r>
              <a:rPr lang="en-US" altLang="zh-CN" sz="2400" dirty="0">
                <a:solidFill>
                  <a:srgbClr val="3333CC"/>
                </a:solidFill>
                <a:ea typeface="黑体" pitchFamily="49" charset="-122"/>
              </a:rPr>
              <a:t>http://www.uml.org.cn/bzgf/bzgf2.htm</a:t>
            </a:r>
          </a:p>
        </p:txBody>
      </p:sp>
      <p:sp>
        <p:nvSpPr>
          <p:cNvPr id="8" name="Rectangle 2"/>
          <p:cNvSpPr txBox="1">
            <a:spLocks noChangeArrowheads="1"/>
          </p:cNvSpPr>
          <p:nvPr/>
        </p:nvSpPr>
        <p:spPr bwMode="auto">
          <a:xfrm>
            <a:off x="2916238" y="88900"/>
            <a:ext cx="5627687" cy="7651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rgbClr val="CC0000"/>
                </a:solidFill>
                <a:latin typeface="+mj-lt"/>
                <a:ea typeface="+mj-ea"/>
                <a:cs typeface="+mj-cs"/>
              </a:defRPr>
            </a:lvl1pPr>
            <a:lvl2pPr algn="ctr" rtl="0" fontAlgn="base">
              <a:spcBef>
                <a:spcPct val="0"/>
              </a:spcBef>
              <a:spcAft>
                <a:spcPct val="0"/>
              </a:spcAft>
              <a:defRPr sz="3600" b="1">
                <a:solidFill>
                  <a:srgbClr val="CC0000"/>
                </a:solidFill>
                <a:latin typeface="Arial" charset="0"/>
                <a:ea typeface="黑体" pitchFamily="2" charset="-122"/>
              </a:defRPr>
            </a:lvl2pPr>
            <a:lvl3pPr algn="ctr" rtl="0" fontAlgn="base">
              <a:spcBef>
                <a:spcPct val="0"/>
              </a:spcBef>
              <a:spcAft>
                <a:spcPct val="0"/>
              </a:spcAft>
              <a:defRPr sz="3600" b="1">
                <a:solidFill>
                  <a:srgbClr val="CC0000"/>
                </a:solidFill>
                <a:latin typeface="Arial" charset="0"/>
                <a:ea typeface="黑体" pitchFamily="2" charset="-122"/>
              </a:defRPr>
            </a:lvl3pPr>
            <a:lvl4pPr algn="ctr" rtl="0" fontAlgn="base">
              <a:spcBef>
                <a:spcPct val="0"/>
              </a:spcBef>
              <a:spcAft>
                <a:spcPct val="0"/>
              </a:spcAft>
              <a:defRPr sz="3600" b="1">
                <a:solidFill>
                  <a:srgbClr val="CC0000"/>
                </a:solidFill>
                <a:latin typeface="Arial" charset="0"/>
                <a:ea typeface="黑体" pitchFamily="2" charset="-122"/>
              </a:defRPr>
            </a:lvl4pPr>
            <a:lvl5pPr algn="ctr" rtl="0" fontAlgn="base">
              <a:spcBef>
                <a:spcPct val="0"/>
              </a:spcBef>
              <a:spcAft>
                <a:spcPct val="0"/>
              </a:spcAft>
              <a:defRPr sz="3600" b="1">
                <a:solidFill>
                  <a:srgbClr val="CC0000"/>
                </a:solidFill>
                <a:latin typeface="Arial" charset="0"/>
                <a:ea typeface="黑体" pitchFamily="2" charset="-122"/>
              </a:defRPr>
            </a:lvl5pPr>
            <a:lvl6pPr marL="457200" algn="ctr" rtl="0" fontAlgn="base">
              <a:spcBef>
                <a:spcPct val="0"/>
              </a:spcBef>
              <a:spcAft>
                <a:spcPct val="0"/>
              </a:spcAft>
              <a:defRPr sz="3600" b="1">
                <a:solidFill>
                  <a:srgbClr val="CC0000"/>
                </a:solidFill>
                <a:latin typeface="Arial" charset="0"/>
                <a:ea typeface="黑体" pitchFamily="2" charset="-122"/>
              </a:defRPr>
            </a:lvl6pPr>
            <a:lvl7pPr marL="914400" algn="ctr" rtl="0" fontAlgn="base">
              <a:spcBef>
                <a:spcPct val="0"/>
              </a:spcBef>
              <a:spcAft>
                <a:spcPct val="0"/>
              </a:spcAft>
              <a:defRPr sz="3600" b="1">
                <a:solidFill>
                  <a:srgbClr val="CC0000"/>
                </a:solidFill>
                <a:latin typeface="Arial" charset="0"/>
                <a:ea typeface="黑体" pitchFamily="2" charset="-122"/>
              </a:defRPr>
            </a:lvl7pPr>
            <a:lvl8pPr marL="1371600" algn="ctr" rtl="0" fontAlgn="base">
              <a:spcBef>
                <a:spcPct val="0"/>
              </a:spcBef>
              <a:spcAft>
                <a:spcPct val="0"/>
              </a:spcAft>
              <a:defRPr sz="3600" b="1">
                <a:solidFill>
                  <a:srgbClr val="CC0000"/>
                </a:solidFill>
                <a:latin typeface="Arial" charset="0"/>
                <a:ea typeface="黑体" pitchFamily="2" charset="-122"/>
              </a:defRPr>
            </a:lvl8pPr>
            <a:lvl9pPr marL="1828800" algn="ctr" rtl="0" fontAlgn="base">
              <a:spcBef>
                <a:spcPct val="0"/>
              </a:spcBef>
              <a:spcAft>
                <a:spcPct val="0"/>
              </a:spcAft>
              <a:defRPr sz="3600" b="1">
                <a:solidFill>
                  <a:srgbClr val="CC0000"/>
                </a:solidFill>
                <a:latin typeface="Arial" charset="0"/>
                <a:ea typeface="黑体" pitchFamily="2" charset="-122"/>
              </a:defRPr>
            </a:lvl9pPr>
          </a:lstStyle>
          <a:p>
            <a:r>
              <a:rPr lang="en-US" altLang="zh-CN" kern="0" smtClean="0"/>
              <a:t>6.3.1 </a:t>
            </a:r>
            <a:r>
              <a:rPr lang="zh-CN" altLang="en-US" kern="0" smtClean="0"/>
              <a:t>程序文档化</a:t>
            </a:r>
            <a:endParaRPr lang="zh-CN" altLang="en-US" kern="0" dirty="0"/>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DCF8A68-3457-41D0-A602-22F0AD8EDCD8}"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A874952F-F684-429D-8359-DF3EEBD4C284}" type="slidenum">
              <a:rPr lang="en-US" altLang="zh-CN"/>
              <a:pPr/>
              <a:t>61</a:t>
            </a:fld>
            <a:endParaRPr lang="en-US" altLang="zh-CN"/>
          </a:p>
        </p:txBody>
      </p:sp>
      <p:sp>
        <p:nvSpPr>
          <p:cNvPr id="61442" name="Rectangle 2"/>
          <p:cNvSpPr>
            <a:spLocks noGrp="1" noChangeArrowheads="1"/>
          </p:cNvSpPr>
          <p:nvPr>
            <p:ph type="title"/>
          </p:nvPr>
        </p:nvSpPr>
        <p:spPr/>
        <p:txBody>
          <a:bodyPr/>
          <a:lstStyle/>
          <a:p>
            <a:r>
              <a:rPr lang="en-US" altLang="zh-CN"/>
              <a:t>6.3.2 </a:t>
            </a:r>
            <a:r>
              <a:rPr lang="zh-CN" altLang="en-US"/>
              <a:t>数据说明</a:t>
            </a:r>
          </a:p>
        </p:txBody>
      </p:sp>
      <p:sp>
        <p:nvSpPr>
          <p:cNvPr id="61443" name="Rectangle 3"/>
          <p:cNvSpPr>
            <a:spLocks noGrp="1" noChangeArrowheads="1"/>
          </p:cNvSpPr>
          <p:nvPr>
            <p:ph type="body" idx="1"/>
          </p:nvPr>
        </p:nvSpPr>
        <p:spPr/>
        <p:txBody>
          <a:bodyPr/>
          <a:lstStyle/>
          <a:p>
            <a:r>
              <a:rPr lang="zh-CN" altLang="en-US" dirty="0"/>
              <a:t>在设计阶段已经确定了</a:t>
            </a:r>
            <a:r>
              <a:rPr lang="zh-CN" altLang="en-US" dirty="0">
                <a:solidFill>
                  <a:srgbClr val="C00000"/>
                </a:solidFill>
              </a:rPr>
              <a:t>数据结构的组织及其复杂性</a:t>
            </a:r>
            <a:r>
              <a:rPr lang="zh-CN" altLang="en-US" dirty="0"/>
              <a:t>。</a:t>
            </a:r>
          </a:p>
          <a:p>
            <a:r>
              <a:rPr lang="zh-CN" altLang="en-US" dirty="0"/>
              <a:t>使程序中数据更易于理解和维护，需要注意</a:t>
            </a:r>
            <a:r>
              <a:rPr lang="zh-CN" altLang="en-US" dirty="0">
                <a:solidFill>
                  <a:srgbClr val="C00000"/>
                </a:solidFill>
              </a:rPr>
              <a:t>数据说明的风格</a:t>
            </a:r>
            <a:r>
              <a:rPr lang="zh-CN" altLang="en-US" dirty="0"/>
              <a:t>。</a:t>
            </a:r>
          </a:p>
          <a:p>
            <a:r>
              <a:rPr lang="zh-CN" altLang="en-US" dirty="0"/>
              <a:t>数据说明必须注意以下几点：</a:t>
            </a:r>
          </a:p>
          <a:p>
            <a:pPr lvl="1"/>
            <a:r>
              <a:rPr lang="en-US" altLang="zh-CN" dirty="0">
                <a:solidFill>
                  <a:srgbClr val="0000FF"/>
                </a:solidFill>
              </a:rPr>
              <a:t>1</a:t>
            </a:r>
            <a:r>
              <a:rPr lang="zh-CN" altLang="en-US" dirty="0">
                <a:solidFill>
                  <a:srgbClr val="0000FF"/>
                </a:solidFill>
              </a:rPr>
              <a:t>、数据说明的</a:t>
            </a:r>
            <a:r>
              <a:rPr lang="zh-CN" altLang="en-US" dirty="0">
                <a:solidFill>
                  <a:srgbClr val="FF0000"/>
                </a:solidFill>
              </a:rPr>
              <a:t>次序</a:t>
            </a:r>
            <a:r>
              <a:rPr lang="zh-CN" altLang="en-US" dirty="0">
                <a:solidFill>
                  <a:srgbClr val="0000FF"/>
                </a:solidFill>
              </a:rPr>
              <a:t>应当规范化</a:t>
            </a:r>
          </a:p>
          <a:p>
            <a:pPr lvl="1"/>
            <a:r>
              <a:rPr lang="en-US" altLang="zh-CN" dirty="0">
                <a:solidFill>
                  <a:srgbClr val="0000FF"/>
                </a:solidFill>
              </a:rPr>
              <a:t>2</a:t>
            </a:r>
            <a:r>
              <a:rPr lang="zh-CN" altLang="en-US" dirty="0">
                <a:solidFill>
                  <a:srgbClr val="0000FF"/>
                </a:solidFill>
              </a:rPr>
              <a:t>、</a:t>
            </a:r>
            <a:r>
              <a:rPr lang="zh-CN" altLang="en-US" dirty="0">
                <a:solidFill>
                  <a:srgbClr val="FF0000"/>
                </a:solidFill>
              </a:rPr>
              <a:t>说明语句</a:t>
            </a:r>
            <a:r>
              <a:rPr lang="zh-CN" altLang="en-US" dirty="0">
                <a:solidFill>
                  <a:srgbClr val="0000FF"/>
                </a:solidFill>
              </a:rPr>
              <a:t>中</a:t>
            </a:r>
            <a:r>
              <a:rPr lang="zh-CN" altLang="en-US" dirty="0">
                <a:solidFill>
                  <a:srgbClr val="FF0000"/>
                </a:solidFill>
              </a:rPr>
              <a:t>变量安排</a:t>
            </a:r>
            <a:r>
              <a:rPr lang="zh-CN" altLang="en-US" dirty="0">
                <a:solidFill>
                  <a:srgbClr val="0000FF"/>
                </a:solidFill>
              </a:rPr>
              <a:t>有序化</a:t>
            </a:r>
          </a:p>
          <a:p>
            <a:pPr lvl="1"/>
            <a:r>
              <a:rPr lang="en-US" altLang="zh-CN" dirty="0">
                <a:solidFill>
                  <a:srgbClr val="0000FF"/>
                </a:solidFill>
              </a:rPr>
              <a:t>3</a:t>
            </a:r>
            <a:r>
              <a:rPr lang="zh-CN" altLang="en-US" dirty="0">
                <a:solidFill>
                  <a:srgbClr val="0000FF"/>
                </a:solidFill>
              </a:rPr>
              <a:t>、使用注释说明复杂数据结构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animEffect transition="in" filter="strips(downRight)">
                                      <p:cBhvr>
                                        <p:cTn id="7" dur="500"/>
                                        <p:tgtEl>
                                          <p:spTgt spid="614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1443">
                                            <p:txEl>
                                              <p:pRg st="1" end="1"/>
                                            </p:txEl>
                                          </p:spTgt>
                                        </p:tgtEl>
                                        <p:attrNameLst>
                                          <p:attrName>style.visibility</p:attrName>
                                        </p:attrNameLst>
                                      </p:cBhvr>
                                      <p:to>
                                        <p:strVal val="visible"/>
                                      </p:to>
                                    </p:set>
                                    <p:animEffect transition="in" filter="strips(downRight)">
                                      <p:cBhvr>
                                        <p:cTn id="12" dur="500"/>
                                        <p:tgtEl>
                                          <p:spTgt spid="614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61443">
                                            <p:txEl>
                                              <p:pRg st="2" end="2"/>
                                            </p:txEl>
                                          </p:spTgt>
                                        </p:tgtEl>
                                        <p:attrNameLst>
                                          <p:attrName>style.visibility</p:attrName>
                                        </p:attrNameLst>
                                      </p:cBhvr>
                                      <p:to>
                                        <p:strVal val="visible"/>
                                      </p:to>
                                    </p:set>
                                    <p:animEffect transition="in" filter="strips(downRight)">
                                      <p:cBhvr>
                                        <p:cTn id="17" dur="500"/>
                                        <p:tgtEl>
                                          <p:spTgt spid="61443">
                                            <p:txEl>
                                              <p:pRg st="2" end="2"/>
                                            </p:txEl>
                                          </p:spTgt>
                                        </p:tgtEl>
                                      </p:cBhvr>
                                    </p:animEffect>
                                  </p:childTnLst>
                                </p:cTn>
                              </p:par>
                            </p:childTnLst>
                          </p:cTn>
                        </p:par>
                        <p:par>
                          <p:cTn id="18" fill="hold">
                            <p:stCondLst>
                              <p:cond delay="500"/>
                            </p:stCondLst>
                            <p:childTnLst>
                              <p:par>
                                <p:cTn id="19" presetID="18" presetClass="entr" presetSubtype="6" fill="hold" grpId="0" nodeType="afterEffect">
                                  <p:stCondLst>
                                    <p:cond delay="0"/>
                                  </p:stCondLst>
                                  <p:childTnLst>
                                    <p:set>
                                      <p:cBhvr>
                                        <p:cTn id="20" dur="1" fill="hold">
                                          <p:stCondLst>
                                            <p:cond delay="0"/>
                                          </p:stCondLst>
                                        </p:cTn>
                                        <p:tgtEl>
                                          <p:spTgt spid="61443">
                                            <p:txEl>
                                              <p:pRg st="3" end="3"/>
                                            </p:txEl>
                                          </p:spTgt>
                                        </p:tgtEl>
                                        <p:attrNameLst>
                                          <p:attrName>style.visibility</p:attrName>
                                        </p:attrNameLst>
                                      </p:cBhvr>
                                      <p:to>
                                        <p:strVal val="visible"/>
                                      </p:to>
                                    </p:set>
                                    <p:animEffect transition="in" filter="strips(downRight)">
                                      <p:cBhvr>
                                        <p:cTn id="21" dur="500"/>
                                        <p:tgtEl>
                                          <p:spTgt spid="61443">
                                            <p:txEl>
                                              <p:pRg st="3" end="3"/>
                                            </p:txEl>
                                          </p:spTgt>
                                        </p:tgtEl>
                                      </p:cBhvr>
                                    </p:animEffect>
                                  </p:childTnLst>
                                </p:cTn>
                              </p:par>
                            </p:childTnLst>
                          </p:cTn>
                        </p:par>
                        <p:par>
                          <p:cTn id="22" fill="hold">
                            <p:stCondLst>
                              <p:cond delay="1000"/>
                            </p:stCondLst>
                            <p:childTnLst>
                              <p:par>
                                <p:cTn id="23" presetID="18" presetClass="entr" presetSubtype="6" fill="hold" grpId="0" nodeType="afterEffect">
                                  <p:stCondLst>
                                    <p:cond delay="0"/>
                                  </p:stCondLst>
                                  <p:childTnLst>
                                    <p:set>
                                      <p:cBhvr>
                                        <p:cTn id="24" dur="1" fill="hold">
                                          <p:stCondLst>
                                            <p:cond delay="0"/>
                                          </p:stCondLst>
                                        </p:cTn>
                                        <p:tgtEl>
                                          <p:spTgt spid="61443">
                                            <p:txEl>
                                              <p:pRg st="4" end="4"/>
                                            </p:txEl>
                                          </p:spTgt>
                                        </p:tgtEl>
                                        <p:attrNameLst>
                                          <p:attrName>style.visibility</p:attrName>
                                        </p:attrNameLst>
                                      </p:cBhvr>
                                      <p:to>
                                        <p:strVal val="visible"/>
                                      </p:to>
                                    </p:set>
                                    <p:animEffect transition="in" filter="strips(downRight)">
                                      <p:cBhvr>
                                        <p:cTn id="25" dur="500"/>
                                        <p:tgtEl>
                                          <p:spTgt spid="61443">
                                            <p:txEl>
                                              <p:pRg st="4" end="4"/>
                                            </p:txEl>
                                          </p:spTgt>
                                        </p:tgtEl>
                                      </p:cBhvr>
                                    </p:animEffect>
                                  </p:childTnLst>
                                </p:cTn>
                              </p:par>
                            </p:childTnLst>
                          </p:cTn>
                        </p:par>
                        <p:par>
                          <p:cTn id="26" fill="hold">
                            <p:stCondLst>
                              <p:cond delay="1500"/>
                            </p:stCondLst>
                            <p:childTnLst>
                              <p:par>
                                <p:cTn id="27" presetID="18" presetClass="entr" presetSubtype="6" fill="hold" grpId="0" nodeType="afterEffect">
                                  <p:stCondLst>
                                    <p:cond delay="0"/>
                                  </p:stCondLst>
                                  <p:childTnLst>
                                    <p:set>
                                      <p:cBhvr>
                                        <p:cTn id="28" dur="1" fill="hold">
                                          <p:stCondLst>
                                            <p:cond delay="0"/>
                                          </p:stCondLst>
                                        </p:cTn>
                                        <p:tgtEl>
                                          <p:spTgt spid="61443">
                                            <p:txEl>
                                              <p:pRg st="5" end="5"/>
                                            </p:txEl>
                                          </p:spTgt>
                                        </p:tgtEl>
                                        <p:attrNameLst>
                                          <p:attrName>style.visibility</p:attrName>
                                        </p:attrNameLst>
                                      </p:cBhvr>
                                      <p:to>
                                        <p:strVal val="visible"/>
                                      </p:to>
                                    </p:set>
                                    <p:animEffect transition="in" filter="strips(downRight)">
                                      <p:cBhvr>
                                        <p:cTn id="29" dur="500"/>
                                        <p:tgtEl>
                                          <p:spTgt spid="614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F0F01FD-6CCB-482F-AD50-EE3A5D2213FC}"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1271894D-9A34-495B-A024-7B6A79BB57DA}" type="slidenum">
              <a:rPr lang="en-US" altLang="zh-CN"/>
              <a:pPr/>
              <a:t>62</a:t>
            </a:fld>
            <a:endParaRPr lang="en-US" altLang="zh-CN"/>
          </a:p>
        </p:txBody>
      </p:sp>
      <p:sp>
        <p:nvSpPr>
          <p:cNvPr id="80898" name="Rectangle 2"/>
          <p:cNvSpPr>
            <a:spLocks noGrp="1" noChangeArrowheads="1"/>
          </p:cNvSpPr>
          <p:nvPr>
            <p:ph type="title"/>
          </p:nvPr>
        </p:nvSpPr>
        <p:spPr/>
        <p:txBody>
          <a:bodyPr/>
          <a:lstStyle/>
          <a:p>
            <a:r>
              <a:rPr lang="en-US" altLang="zh-CN"/>
              <a:t>6.3.2 </a:t>
            </a:r>
            <a:r>
              <a:rPr lang="zh-CN" altLang="en-US"/>
              <a:t>数据说明</a:t>
            </a:r>
          </a:p>
        </p:txBody>
      </p:sp>
      <p:sp>
        <p:nvSpPr>
          <p:cNvPr id="80899" name="Rectangle 3"/>
          <p:cNvSpPr>
            <a:spLocks noGrp="1" noChangeArrowheads="1"/>
          </p:cNvSpPr>
          <p:nvPr>
            <p:ph type="body" idx="1"/>
          </p:nvPr>
        </p:nvSpPr>
        <p:spPr>
          <a:xfrm>
            <a:off x="468313" y="1052513"/>
            <a:ext cx="8229600" cy="5500687"/>
          </a:xfrm>
        </p:spPr>
        <p:txBody>
          <a:bodyPr/>
          <a:lstStyle/>
          <a:p>
            <a:r>
              <a:rPr lang="en-US" altLang="en-US">
                <a:solidFill>
                  <a:srgbClr val="CC0000"/>
                </a:solidFill>
              </a:rPr>
              <a:t>【 </a:t>
            </a:r>
            <a:r>
              <a:rPr lang="en-US" altLang="zh-CN">
                <a:solidFill>
                  <a:srgbClr val="CC0000"/>
                </a:solidFill>
              </a:rPr>
              <a:t>1</a:t>
            </a:r>
            <a:r>
              <a:rPr lang="zh-CN" altLang="en-US">
                <a:solidFill>
                  <a:srgbClr val="CC0000"/>
                </a:solidFill>
              </a:rPr>
              <a:t>、数据说明的次序应当规范化</a:t>
            </a:r>
            <a:r>
              <a:rPr lang="en-US" altLang="en-US">
                <a:solidFill>
                  <a:srgbClr val="CC0000"/>
                </a:solidFill>
              </a:rPr>
              <a:t>】</a:t>
            </a:r>
            <a:endParaRPr lang="en-US" altLang="zh-CN">
              <a:solidFill>
                <a:srgbClr val="CC0000"/>
              </a:solidFill>
            </a:endParaRPr>
          </a:p>
          <a:p>
            <a:pPr lvl="1"/>
            <a:r>
              <a:rPr lang="zh-CN" altLang="en-US"/>
              <a:t>如，在</a:t>
            </a:r>
            <a:r>
              <a:rPr lang="en-US" altLang="zh-CN"/>
              <a:t>FORTRAN</a:t>
            </a:r>
            <a:r>
              <a:rPr lang="zh-CN" altLang="en-US"/>
              <a:t>、</a:t>
            </a:r>
            <a:r>
              <a:rPr lang="en-US" altLang="zh-CN"/>
              <a:t>DELPHI</a:t>
            </a:r>
            <a:r>
              <a:rPr lang="zh-CN" altLang="en-US"/>
              <a:t>程序中数据说明次序</a:t>
            </a:r>
          </a:p>
          <a:p>
            <a:pPr lvl="2"/>
            <a:r>
              <a:rPr lang="zh-CN" altLang="en-US">
                <a:latin typeface="黑体" pitchFamily="2" charset="-122"/>
              </a:rPr>
              <a:t>⑴</a:t>
            </a:r>
            <a:r>
              <a:rPr lang="zh-CN" altLang="en-US"/>
              <a:t>常量说明</a:t>
            </a:r>
          </a:p>
          <a:p>
            <a:pPr lvl="2"/>
            <a:r>
              <a:rPr lang="zh-CN" altLang="en-US">
                <a:latin typeface="黑体" pitchFamily="2" charset="-122"/>
              </a:rPr>
              <a:t>⑵</a:t>
            </a:r>
            <a:r>
              <a:rPr lang="zh-CN" altLang="en-US"/>
              <a:t>简单变量类型说明</a:t>
            </a:r>
          </a:p>
          <a:p>
            <a:pPr lvl="2"/>
            <a:r>
              <a:rPr lang="zh-CN" altLang="en-US">
                <a:latin typeface="黑体" pitchFamily="2" charset="-122"/>
              </a:rPr>
              <a:t>⑶</a:t>
            </a:r>
            <a:r>
              <a:rPr lang="zh-CN" altLang="en-US"/>
              <a:t>数组说明</a:t>
            </a:r>
          </a:p>
          <a:p>
            <a:pPr lvl="2"/>
            <a:r>
              <a:rPr lang="en-US" altLang="zh-CN"/>
              <a:t>……</a:t>
            </a:r>
          </a:p>
          <a:p>
            <a:pPr lvl="1"/>
            <a:r>
              <a:rPr lang="zh-CN" altLang="en-US"/>
              <a:t>同一类型的数据说明按如下顺序排列</a:t>
            </a:r>
          </a:p>
          <a:p>
            <a:pPr lvl="2"/>
            <a:r>
              <a:rPr lang="zh-CN" altLang="en-US"/>
              <a:t>整型说明</a:t>
            </a:r>
          </a:p>
          <a:p>
            <a:pPr lvl="2"/>
            <a:r>
              <a:rPr lang="zh-CN" altLang="en-US"/>
              <a:t>浮点型说明</a:t>
            </a:r>
          </a:p>
          <a:p>
            <a:pPr lvl="2"/>
            <a:r>
              <a:rPr lang="zh-CN" altLang="en-US"/>
              <a:t>字符型说明</a:t>
            </a:r>
          </a:p>
          <a:p>
            <a:pPr lvl="2"/>
            <a:r>
              <a:rPr lang="zh-CN" altLang="en-US"/>
              <a:t>逻辑型说明</a:t>
            </a:r>
          </a:p>
          <a:p>
            <a:pPr lvl="2"/>
            <a:r>
              <a:rPr lang="en-US" altLang="zh-CN"/>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80899">
                                            <p:txEl>
                                              <p:pRg st="1" end="1"/>
                                            </p:txEl>
                                          </p:spTgt>
                                        </p:tgtEl>
                                        <p:attrNameLst>
                                          <p:attrName>style.visibility</p:attrName>
                                        </p:attrNameLst>
                                      </p:cBhvr>
                                      <p:to>
                                        <p:strVal val="visible"/>
                                      </p:to>
                                    </p:set>
                                    <p:animEffect transition="in" filter="strips(downRight)">
                                      <p:cBhvr>
                                        <p:cTn id="7" dur="500"/>
                                        <p:tgtEl>
                                          <p:spTgt spid="80899">
                                            <p:txEl>
                                              <p:pRg st="1" end="1"/>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80899">
                                            <p:txEl>
                                              <p:pRg st="2" end="2"/>
                                            </p:txEl>
                                          </p:spTgt>
                                        </p:tgtEl>
                                        <p:attrNameLst>
                                          <p:attrName>style.visibility</p:attrName>
                                        </p:attrNameLst>
                                      </p:cBhvr>
                                      <p:to>
                                        <p:strVal val="visible"/>
                                      </p:to>
                                    </p:set>
                                    <p:animEffect transition="in" filter="strips(downRight)">
                                      <p:cBhvr>
                                        <p:cTn id="11" dur="500"/>
                                        <p:tgtEl>
                                          <p:spTgt spid="80899">
                                            <p:txEl>
                                              <p:pRg st="2" end="2"/>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80899">
                                            <p:txEl>
                                              <p:pRg st="3" end="3"/>
                                            </p:txEl>
                                          </p:spTgt>
                                        </p:tgtEl>
                                        <p:attrNameLst>
                                          <p:attrName>style.visibility</p:attrName>
                                        </p:attrNameLst>
                                      </p:cBhvr>
                                      <p:to>
                                        <p:strVal val="visible"/>
                                      </p:to>
                                    </p:set>
                                    <p:animEffect transition="in" filter="strips(downRight)">
                                      <p:cBhvr>
                                        <p:cTn id="15" dur="500"/>
                                        <p:tgtEl>
                                          <p:spTgt spid="80899">
                                            <p:txEl>
                                              <p:pRg st="3" end="3"/>
                                            </p:txEl>
                                          </p:spTgt>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80899">
                                            <p:txEl>
                                              <p:pRg st="4" end="4"/>
                                            </p:txEl>
                                          </p:spTgt>
                                        </p:tgtEl>
                                        <p:attrNameLst>
                                          <p:attrName>style.visibility</p:attrName>
                                        </p:attrNameLst>
                                      </p:cBhvr>
                                      <p:to>
                                        <p:strVal val="visible"/>
                                      </p:to>
                                    </p:set>
                                    <p:animEffect transition="in" filter="strips(downRight)">
                                      <p:cBhvr>
                                        <p:cTn id="19" dur="500"/>
                                        <p:tgtEl>
                                          <p:spTgt spid="80899">
                                            <p:txEl>
                                              <p:pRg st="4" end="4"/>
                                            </p:txEl>
                                          </p:spTgt>
                                        </p:tgtEl>
                                      </p:cBhvr>
                                    </p:animEffect>
                                  </p:childTnLst>
                                </p:cTn>
                              </p:par>
                            </p:childTnLst>
                          </p:cTn>
                        </p:par>
                        <p:par>
                          <p:cTn id="20" fill="hold">
                            <p:stCondLst>
                              <p:cond delay="2000"/>
                            </p:stCondLst>
                            <p:childTnLst>
                              <p:par>
                                <p:cTn id="21" presetID="18" presetClass="entr" presetSubtype="6" fill="hold" nodeType="afterEffect">
                                  <p:stCondLst>
                                    <p:cond delay="0"/>
                                  </p:stCondLst>
                                  <p:childTnLst>
                                    <p:set>
                                      <p:cBhvr>
                                        <p:cTn id="22" dur="1" fill="hold">
                                          <p:stCondLst>
                                            <p:cond delay="0"/>
                                          </p:stCondLst>
                                        </p:cTn>
                                        <p:tgtEl>
                                          <p:spTgt spid="80899">
                                            <p:txEl>
                                              <p:pRg st="5" end="5"/>
                                            </p:txEl>
                                          </p:spTgt>
                                        </p:tgtEl>
                                        <p:attrNameLst>
                                          <p:attrName>style.visibility</p:attrName>
                                        </p:attrNameLst>
                                      </p:cBhvr>
                                      <p:to>
                                        <p:strVal val="visible"/>
                                      </p:to>
                                    </p:set>
                                    <p:animEffect transition="in" filter="strips(downRight)">
                                      <p:cBhvr>
                                        <p:cTn id="23" dur="500"/>
                                        <p:tgtEl>
                                          <p:spTgt spid="80899">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80899">
                                            <p:txEl>
                                              <p:pRg st="6" end="6"/>
                                            </p:txEl>
                                          </p:spTgt>
                                        </p:tgtEl>
                                        <p:attrNameLst>
                                          <p:attrName>style.visibility</p:attrName>
                                        </p:attrNameLst>
                                      </p:cBhvr>
                                      <p:to>
                                        <p:strVal val="visible"/>
                                      </p:to>
                                    </p:set>
                                    <p:animEffect transition="in" filter="strips(downRight)">
                                      <p:cBhvr>
                                        <p:cTn id="28" dur="500"/>
                                        <p:tgtEl>
                                          <p:spTgt spid="80899">
                                            <p:txEl>
                                              <p:pRg st="6" end="6"/>
                                            </p:txEl>
                                          </p:spTgt>
                                        </p:tgtEl>
                                      </p:cBhvr>
                                    </p:animEffect>
                                  </p:childTnLst>
                                </p:cTn>
                              </p:par>
                            </p:childTnLst>
                          </p:cTn>
                        </p:par>
                        <p:par>
                          <p:cTn id="29" fill="hold">
                            <p:stCondLst>
                              <p:cond delay="500"/>
                            </p:stCondLst>
                            <p:childTnLst>
                              <p:par>
                                <p:cTn id="30" presetID="18" presetClass="entr" presetSubtype="6" fill="hold" nodeType="afterEffect">
                                  <p:stCondLst>
                                    <p:cond delay="0"/>
                                  </p:stCondLst>
                                  <p:childTnLst>
                                    <p:set>
                                      <p:cBhvr>
                                        <p:cTn id="31" dur="1" fill="hold">
                                          <p:stCondLst>
                                            <p:cond delay="0"/>
                                          </p:stCondLst>
                                        </p:cTn>
                                        <p:tgtEl>
                                          <p:spTgt spid="80899">
                                            <p:txEl>
                                              <p:pRg st="7" end="7"/>
                                            </p:txEl>
                                          </p:spTgt>
                                        </p:tgtEl>
                                        <p:attrNameLst>
                                          <p:attrName>style.visibility</p:attrName>
                                        </p:attrNameLst>
                                      </p:cBhvr>
                                      <p:to>
                                        <p:strVal val="visible"/>
                                      </p:to>
                                    </p:set>
                                    <p:animEffect transition="in" filter="strips(downRight)">
                                      <p:cBhvr>
                                        <p:cTn id="32" dur="500"/>
                                        <p:tgtEl>
                                          <p:spTgt spid="80899">
                                            <p:txEl>
                                              <p:pRg st="7" end="7"/>
                                            </p:txEl>
                                          </p:spTgt>
                                        </p:tgtEl>
                                      </p:cBhvr>
                                    </p:animEffect>
                                  </p:childTnLst>
                                </p:cTn>
                              </p:par>
                            </p:childTnLst>
                          </p:cTn>
                        </p:par>
                        <p:par>
                          <p:cTn id="33" fill="hold">
                            <p:stCondLst>
                              <p:cond delay="1000"/>
                            </p:stCondLst>
                            <p:childTnLst>
                              <p:par>
                                <p:cTn id="34" presetID="18" presetClass="entr" presetSubtype="6" fill="hold" nodeType="afterEffect">
                                  <p:stCondLst>
                                    <p:cond delay="0"/>
                                  </p:stCondLst>
                                  <p:childTnLst>
                                    <p:set>
                                      <p:cBhvr>
                                        <p:cTn id="35" dur="1" fill="hold">
                                          <p:stCondLst>
                                            <p:cond delay="0"/>
                                          </p:stCondLst>
                                        </p:cTn>
                                        <p:tgtEl>
                                          <p:spTgt spid="80899">
                                            <p:txEl>
                                              <p:pRg st="8" end="8"/>
                                            </p:txEl>
                                          </p:spTgt>
                                        </p:tgtEl>
                                        <p:attrNameLst>
                                          <p:attrName>style.visibility</p:attrName>
                                        </p:attrNameLst>
                                      </p:cBhvr>
                                      <p:to>
                                        <p:strVal val="visible"/>
                                      </p:to>
                                    </p:set>
                                    <p:animEffect transition="in" filter="strips(downRight)">
                                      <p:cBhvr>
                                        <p:cTn id="36" dur="500"/>
                                        <p:tgtEl>
                                          <p:spTgt spid="80899">
                                            <p:txEl>
                                              <p:pRg st="8" end="8"/>
                                            </p:txEl>
                                          </p:spTgt>
                                        </p:tgtEl>
                                      </p:cBhvr>
                                    </p:animEffect>
                                  </p:childTnLst>
                                </p:cTn>
                              </p:par>
                            </p:childTnLst>
                          </p:cTn>
                        </p:par>
                        <p:par>
                          <p:cTn id="37" fill="hold">
                            <p:stCondLst>
                              <p:cond delay="1500"/>
                            </p:stCondLst>
                            <p:childTnLst>
                              <p:par>
                                <p:cTn id="38" presetID="18" presetClass="entr" presetSubtype="6" fill="hold" nodeType="afterEffect">
                                  <p:stCondLst>
                                    <p:cond delay="0"/>
                                  </p:stCondLst>
                                  <p:childTnLst>
                                    <p:set>
                                      <p:cBhvr>
                                        <p:cTn id="39" dur="1" fill="hold">
                                          <p:stCondLst>
                                            <p:cond delay="0"/>
                                          </p:stCondLst>
                                        </p:cTn>
                                        <p:tgtEl>
                                          <p:spTgt spid="80899">
                                            <p:txEl>
                                              <p:pRg st="9" end="9"/>
                                            </p:txEl>
                                          </p:spTgt>
                                        </p:tgtEl>
                                        <p:attrNameLst>
                                          <p:attrName>style.visibility</p:attrName>
                                        </p:attrNameLst>
                                      </p:cBhvr>
                                      <p:to>
                                        <p:strVal val="visible"/>
                                      </p:to>
                                    </p:set>
                                    <p:animEffect transition="in" filter="strips(downRight)">
                                      <p:cBhvr>
                                        <p:cTn id="40" dur="500"/>
                                        <p:tgtEl>
                                          <p:spTgt spid="80899">
                                            <p:txEl>
                                              <p:pRg st="9" end="9"/>
                                            </p:txEl>
                                          </p:spTgt>
                                        </p:tgtEl>
                                      </p:cBhvr>
                                    </p:animEffect>
                                  </p:childTnLst>
                                </p:cTn>
                              </p:par>
                            </p:childTnLst>
                          </p:cTn>
                        </p:par>
                        <p:par>
                          <p:cTn id="41" fill="hold">
                            <p:stCondLst>
                              <p:cond delay="2000"/>
                            </p:stCondLst>
                            <p:childTnLst>
                              <p:par>
                                <p:cTn id="42" presetID="18" presetClass="entr" presetSubtype="6" fill="hold" nodeType="afterEffect">
                                  <p:stCondLst>
                                    <p:cond delay="0"/>
                                  </p:stCondLst>
                                  <p:childTnLst>
                                    <p:set>
                                      <p:cBhvr>
                                        <p:cTn id="43" dur="1" fill="hold">
                                          <p:stCondLst>
                                            <p:cond delay="0"/>
                                          </p:stCondLst>
                                        </p:cTn>
                                        <p:tgtEl>
                                          <p:spTgt spid="80899">
                                            <p:txEl>
                                              <p:pRg st="10" end="10"/>
                                            </p:txEl>
                                          </p:spTgt>
                                        </p:tgtEl>
                                        <p:attrNameLst>
                                          <p:attrName>style.visibility</p:attrName>
                                        </p:attrNameLst>
                                      </p:cBhvr>
                                      <p:to>
                                        <p:strVal val="visible"/>
                                      </p:to>
                                    </p:set>
                                    <p:animEffect transition="in" filter="strips(downRight)">
                                      <p:cBhvr>
                                        <p:cTn id="44" dur="500"/>
                                        <p:tgtEl>
                                          <p:spTgt spid="80899">
                                            <p:txEl>
                                              <p:pRg st="10" end="10"/>
                                            </p:txEl>
                                          </p:spTgt>
                                        </p:tgtEl>
                                      </p:cBhvr>
                                    </p:animEffect>
                                  </p:childTnLst>
                                </p:cTn>
                              </p:par>
                            </p:childTnLst>
                          </p:cTn>
                        </p:par>
                        <p:par>
                          <p:cTn id="45" fill="hold">
                            <p:stCondLst>
                              <p:cond delay="2500"/>
                            </p:stCondLst>
                            <p:childTnLst>
                              <p:par>
                                <p:cTn id="46" presetID="18" presetClass="entr" presetSubtype="6" fill="hold" nodeType="afterEffect">
                                  <p:stCondLst>
                                    <p:cond delay="0"/>
                                  </p:stCondLst>
                                  <p:childTnLst>
                                    <p:set>
                                      <p:cBhvr>
                                        <p:cTn id="47" dur="1" fill="hold">
                                          <p:stCondLst>
                                            <p:cond delay="0"/>
                                          </p:stCondLst>
                                        </p:cTn>
                                        <p:tgtEl>
                                          <p:spTgt spid="80899">
                                            <p:txEl>
                                              <p:pRg st="11" end="11"/>
                                            </p:txEl>
                                          </p:spTgt>
                                        </p:tgtEl>
                                        <p:attrNameLst>
                                          <p:attrName>style.visibility</p:attrName>
                                        </p:attrNameLst>
                                      </p:cBhvr>
                                      <p:to>
                                        <p:strVal val="visible"/>
                                      </p:to>
                                    </p:set>
                                    <p:animEffect transition="in" filter="strips(downRight)">
                                      <p:cBhvr>
                                        <p:cTn id="48" dur="500"/>
                                        <p:tgtEl>
                                          <p:spTgt spid="8089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FD66554E-D324-447C-843C-EA4511153913}" type="datetime1">
              <a:rPr lang="zh-CN" altLang="en-US"/>
              <a:pPr/>
              <a:t>2018/12/24</a:t>
            </a:fld>
            <a:endParaRPr lang="en-US" altLang="zh-CN"/>
          </a:p>
        </p:txBody>
      </p:sp>
      <p:sp>
        <p:nvSpPr>
          <p:cNvPr id="6" name="灯片编号占位符 4"/>
          <p:cNvSpPr>
            <a:spLocks noGrp="1"/>
          </p:cNvSpPr>
          <p:nvPr>
            <p:ph type="sldNum" sz="quarter" idx="11"/>
          </p:nvPr>
        </p:nvSpPr>
        <p:spPr/>
        <p:txBody>
          <a:bodyPr/>
          <a:lstStyle/>
          <a:p>
            <a:fld id="{8919B5CC-684A-490C-AC28-2E271BC852CD}" type="slidenum">
              <a:rPr lang="en-US" altLang="zh-CN"/>
              <a:pPr/>
              <a:t>63</a:t>
            </a:fld>
            <a:endParaRPr lang="en-US" altLang="zh-CN"/>
          </a:p>
        </p:txBody>
      </p:sp>
      <p:sp>
        <p:nvSpPr>
          <p:cNvPr id="78850" name="Rectangle 2"/>
          <p:cNvSpPr>
            <a:spLocks noGrp="1" noChangeArrowheads="1"/>
          </p:cNvSpPr>
          <p:nvPr>
            <p:ph type="title"/>
          </p:nvPr>
        </p:nvSpPr>
        <p:spPr/>
        <p:txBody>
          <a:bodyPr/>
          <a:lstStyle/>
          <a:p>
            <a:r>
              <a:rPr lang="en-US" altLang="zh-CN"/>
              <a:t>6.3.2 </a:t>
            </a:r>
            <a:r>
              <a:rPr lang="zh-CN" altLang="en-US"/>
              <a:t>数据说明</a:t>
            </a:r>
          </a:p>
        </p:txBody>
      </p:sp>
      <p:sp>
        <p:nvSpPr>
          <p:cNvPr id="78851" name="Rectangle 3"/>
          <p:cNvSpPr>
            <a:spLocks noGrp="1" noChangeArrowheads="1"/>
          </p:cNvSpPr>
          <p:nvPr>
            <p:ph type="body" idx="1"/>
          </p:nvPr>
        </p:nvSpPr>
        <p:spPr/>
        <p:txBody>
          <a:bodyPr/>
          <a:lstStyle/>
          <a:p>
            <a:r>
              <a:rPr lang="en-US" altLang="en-US">
                <a:solidFill>
                  <a:srgbClr val="CC0000"/>
                </a:solidFill>
              </a:rPr>
              <a:t>【 </a:t>
            </a:r>
            <a:r>
              <a:rPr lang="en-US" altLang="zh-CN">
                <a:solidFill>
                  <a:srgbClr val="CC0000"/>
                </a:solidFill>
              </a:rPr>
              <a:t>2</a:t>
            </a:r>
            <a:r>
              <a:rPr lang="zh-CN" altLang="en-US">
                <a:solidFill>
                  <a:srgbClr val="CC0000"/>
                </a:solidFill>
              </a:rPr>
              <a:t>、说明语句中变量安排有序化</a:t>
            </a:r>
            <a:r>
              <a:rPr lang="en-US" altLang="en-US">
                <a:solidFill>
                  <a:srgbClr val="CC0000"/>
                </a:solidFill>
              </a:rPr>
              <a:t>】</a:t>
            </a:r>
            <a:endParaRPr lang="en-US" altLang="zh-CN">
              <a:solidFill>
                <a:srgbClr val="CC0000"/>
              </a:solidFill>
            </a:endParaRPr>
          </a:p>
          <a:p>
            <a:r>
              <a:rPr lang="zh-CN" altLang="en-US"/>
              <a:t>当多个变量名在一个说明语句中说明时，</a:t>
            </a:r>
            <a:r>
              <a:rPr lang="zh-CN" altLang="en-US">
                <a:solidFill>
                  <a:srgbClr val="CC0000"/>
                </a:solidFill>
              </a:rPr>
              <a:t>应当对这些变量按字母的顺序排列</a:t>
            </a:r>
            <a:r>
              <a:rPr lang="zh-CN" altLang="en-US"/>
              <a:t>。</a:t>
            </a:r>
          </a:p>
          <a:p>
            <a:r>
              <a:rPr lang="zh-CN" altLang="en-US"/>
              <a:t>如：</a:t>
            </a:r>
          </a:p>
          <a:p>
            <a:r>
              <a:rPr lang="en-US" altLang="zh-CN">
                <a:solidFill>
                  <a:srgbClr val="0000FF"/>
                </a:solidFill>
              </a:rPr>
              <a:t>integer</a:t>
            </a:r>
            <a:r>
              <a:rPr lang="en-US" altLang="zh-CN"/>
              <a:t>  size, length, width, cost, price</a:t>
            </a:r>
            <a:r>
              <a:rPr lang="zh-CN" altLang="en-US"/>
              <a:t>；</a:t>
            </a:r>
          </a:p>
          <a:p>
            <a:endParaRPr lang="zh-CN" altLang="en-US"/>
          </a:p>
          <a:p>
            <a:endParaRPr lang="zh-CN" altLang="en-US"/>
          </a:p>
          <a:p>
            <a:r>
              <a:rPr lang="en-US" altLang="zh-CN">
                <a:solidFill>
                  <a:srgbClr val="0000FF"/>
                </a:solidFill>
              </a:rPr>
              <a:t>integer</a:t>
            </a:r>
            <a:r>
              <a:rPr lang="en-US" altLang="zh-CN"/>
              <a:t> </a:t>
            </a:r>
            <a:r>
              <a:rPr lang="en-US" altLang="zh-CN">
                <a:solidFill>
                  <a:srgbClr val="CC0000"/>
                </a:solidFill>
              </a:rPr>
              <a:t>c</a:t>
            </a:r>
            <a:r>
              <a:rPr lang="en-US" altLang="zh-CN"/>
              <a:t>ost, </a:t>
            </a:r>
            <a:r>
              <a:rPr lang="en-US" altLang="zh-CN">
                <a:solidFill>
                  <a:srgbClr val="CC0000"/>
                </a:solidFill>
              </a:rPr>
              <a:t>l</a:t>
            </a:r>
            <a:r>
              <a:rPr lang="en-US" altLang="zh-CN"/>
              <a:t>ength, </a:t>
            </a:r>
            <a:r>
              <a:rPr lang="en-US" altLang="zh-CN">
                <a:solidFill>
                  <a:srgbClr val="CC0000"/>
                </a:solidFill>
              </a:rPr>
              <a:t>p</a:t>
            </a:r>
            <a:r>
              <a:rPr lang="en-US" altLang="zh-CN"/>
              <a:t>rice , </a:t>
            </a:r>
            <a:r>
              <a:rPr lang="en-US" altLang="zh-CN">
                <a:solidFill>
                  <a:srgbClr val="CC0000"/>
                </a:solidFill>
              </a:rPr>
              <a:t>s</a:t>
            </a:r>
            <a:r>
              <a:rPr lang="en-US" altLang="zh-CN"/>
              <a:t>ize, </a:t>
            </a:r>
            <a:r>
              <a:rPr lang="en-US" altLang="zh-CN">
                <a:solidFill>
                  <a:srgbClr val="CC0000"/>
                </a:solidFill>
              </a:rPr>
              <a:t>w</a:t>
            </a:r>
            <a:r>
              <a:rPr lang="en-US" altLang="zh-CN"/>
              <a:t>idth</a:t>
            </a:r>
            <a:r>
              <a:rPr lang="zh-CN" altLang="en-US"/>
              <a:t>；</a:t>
            </a:r>
          </a:p>
        </p:txBody>
      </p:sp>
      <p:sp>
        <p:nvSpPr>
          <p:cNvPr id="78852" name="AutoShape 4"/>
          <p:cNvSpPr>
            <a:spLocks noChangeArrowheads="1"/>
          </p:cNvSpPr>
          <p:nvPr/>
        </p:nvSpPr>
        <p:spPr bwMode="auto">
          <a:xfrm>
            <a:off x="3657600" y="3733800"/>
            <a:ext cx="533400" cy="685800"/>
          </a:xfrm>
          <a:prstGeom prst="downArrow">
            <a:avLst>
              <a:gd name="adj1" fmla="val 50000"/>
              <a:gd name="adj2" fmla="val 32143"/>
            </a:avLst>
          </a:prstGeom>
          <a:solidFill>
            <a:srgbClr val="FF9900"/>
          </a:solidFill>
          <a:ln w="9525">
            <a:solidFill>
              <a:schemeClr val="tx1"/>
            </a:solidFill>
            <a:miter lim="800000"/>
            <a:headEnd/>
            <a:tailEnd/>
          </a:ln>
          <a:effectLst/>
        </p:spPr>
        <p:txBody>
          <a:bodyPr vert="eaVert"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78851">
                                            <p:txEl>
                                              <p:pRg st="1" end="1"/>
                                            </p:txEl>
                                          </p:spTgt>
                                        </p:tgtEl>
                                        <p:attrNameLst>
                                          <p:attrName>style.visibility</p:attrName>
                                        </p:attrNameLst>
                                      </p:cBhvr>
                                      <p:to>
                                        <p:strVal val="visible"/>
                                      </p:to>
                                    </p:set>
                                    <p:animEffect transition="in" filter="strips(downRight)">
                                      <p:cBhvr>
                                        <p:cTn id="7" dur="500"/>
                                        <p:tgtEl>
                                          <p:spTgt spid="7885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78851">
                                            <p:txEl>
                                              <p:pRg st="2" end="2"/>
                                            </p:txEl>
                                          </p:spTgt>
                                        </p:tgtEl>
                                        <p:attrNameLst>
                                          <p:attrName>style.visibility</p:attrName>
                                        </p:attrNameLst>
                                      </p:cBhvr>
                                      <p:to>
                                        <p:strVal val="visible"/>
                                      </p:to>
                                    </p:set>
                                    <p:animEffect transition="in" filter="strips(downRight)">
                                      <p:cBhvr>
                                        <p:cTn id="12" dur="500"/>
                                        <p:tgtEl>
                                          <p:spTgt spid="78851">
                                            <p:txEl>
                                              <p:pRg st="2" end="2"/>
                                            </p:txEl>
                                          </p:spTgt>
                                        </p:tgtEl>
                                      </p:cBhvr>
                                    </p:animEffect>
                                  </p:childTnLst>
                                </p:cTn>
                              </p:par>
                            </p:childTnLst>
                          </p:cTn>
                        </p:par>
                        <p:par>
                          <p:cTn id="13" fill="hold">
                            <p:stCondLst>
                              <p:cond delay="500"/>
                            </p:stCondLst>
                            <p:childTnLst>
                              <p:par>
                                <p:cTn id="14" presetID="18" presetClass="entr" presetSubtype="6" fill="hold" nodeType="afterEffect">
                                  <p:stCondLst>
                                    <p:cond delay="0"/>
                                  </p:stCondLst>
                                  <p:childTnLst>
                                    <p:set>
                                      <p:cBhvr>
                                        <p:cTn id="15" dur="1" fill="hold">
                                          <p:stCondLst>
                                            <p:cond delay="0"/>
                                          </p:stCondLst>
                                        </p:cTn>
                                        <p:tgtEl>
                                          <p:spTgt spid="78851">
                                            <p:txEl>
                                              <p:pRg st="3" end="3"/>
                                            </p:txEl>
                                          </p:spTgt>
                                        </p:tgtEl>
                                        <p:attrNameLst>
                                          <p:attrName>style.visibility</p:attrName>
                                        </p:attrNameLst>
                                      </p:cBhvr>
                                      <p:to>
                                        <p:strVal val="visible"/>
                                      </p:to>
                                    </p:set>
                                    <p:animEffect transition="in" filter="strips(downRight)">
                                      <p:cBhvr>
                                        <p:cTn id="16" dur="500"/>
                                        <p:tgtEl>
                                          <p:spTgt spid="7885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78852"/>
                                        </p:tgtEl>
                                        <p:attrNameLst>
                                          <p:attrName>style.visibility</p:attrName>
                                        </p:attrNameLst>
                                      </p:cBhvr>
                                      <p:to>
                                        <p:strVal val="visible"/>
                                      </p:to>
                                    </p:set>
                                    <p:animEffect transition="in" filter="strips(downRight)">
                                      <p:cBhvr>
                                        <p:cTn id="21" dur="500"/>
                                        <p:tgtEl>
                                          <p:spTgt spid="78852"/>
                                        </p:tgtEl>
                                      </p:cBhvr>
                                    </p:animEffect>
                                  </p:childTnLst>
                                </p:cTn>
                              </p:par>
                            </p:childTnLst>
                          </p:cTn>
                        </p:par>
                        <p:par>
                          <p:cTn id="22" fill="hold">
                            <p:stCondLst>
                              <p:cond delay="500"/>
                            </p:stCondLst>
                            <p:childTnLst>
                              <p:par>
                                <p:cTn id="23" presetID="18" presetClass="entr" presetSubtype="6" fill="hold" nodeType="afterEffect">
                                  <p:stCondLst>
                                    <p:cond delay="0"/>
                                  </p:stCondLst>
                                  <p:childTnLst>
                                    <p:set>
                                      <p:cBhvr>
                                        <p:cTn id="24" dur="1" fill="hold">
                                          <p:stCondLst>
                                            <p:cond delay="0"/>
                                          </p:stCondLst>
                                        </p:cTn>
                                        <p:tgtEl>
                                          <p:spTgt spid="78851">
                                            <p:txEl>
                                              <p:pRg st="6" end="6"/>
                                            </p:txEl>
                                          </p:spTgt>
                                        </p:tgtEl>
                                        <p:attrNameLst>
                                          <p:attrName>style.visibility</p:attrName>
                                        </p:attrNameLst>
                                      </p:cBhvr>
                                      <p:to>
                                        <p:strVal val="visible"/>
                                      </p:to>
                                    </p:set>
                                    <p:animEffect transition="in" filter="strips(downRight)">
                                      <p:cBhvr>
                                        <p:cTn id="25" dur="500"/>
                                        <p:tgtEl>
                                          <p:spTgt spid="788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F1AFD06-5036-4FFF-9138-11F63EFF47DF}"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ACB7BC1C-67D4-4481-9037-08169A0F8666}" type="slidenum">
              <a:rPr lang="en-US" altLang="zh-CN"/>
              <a:pPr/>
              <a:t>64</a:t>
            </a:fld>
            <a:endParaRPr lang="en-US" altLang="zh-CN"/>
          </a:p>
        </p:txBody>
      </p:sp>
      <p:sp>
        <p:nvSpPr>
          <p:cNvPr id="77826" name="Rectangle 2"/>
          <p:cNvSpPr>
            <a:spLocks noGrp="1" noChangeArrowheads="1"/>
          </p:cNvSpPr>
          <p:nvPr>
            <p:ph type="title"/>
          </p:nvPr>
        </p:nvSpPr>
        <p:spPr/>
        <p:txBody>
          <a:bodyPr/>
          <a:lstStyle/>
          <a:p>
            <a:r>
              <a:rPr lang="en-US" altLang="zh-CN"/>
              <a:t>6.3.2 </a:t>
            </a:r>
            <a:r>
              <a:rPr lang="zh-CN" altLang="en-US"/>
              <a:t>数据说明</a:t>
            </a:r>
          </a:p>
        </p:txBody>
      </p:sp>
      <p:sp>
        <p:nvSpPr>
          <p:cNvPr id="77827" name="Rectangle 3"/>
          <p:cNvSpPr>
            <a:spLocks noGrp="1" noChangeArrowheads="1"/>
          </p:cNvSpPr>
          <p:nvPr>
            <p:ph type="body" idx="1"/>
          </p:nvPr>
        </p:nvSpPr>
        <p:spPr/>
        <p:txBody>
          <a:bodyPr/>
          <a:lstStyle/>
          <a:p>
            <a:r>
              <a:rPr lang="en-US" altLang="en-US">
                <a:solidFill>
                  <a:srgbClr val="CC0000"/>
                </a:solidFill>
              </a:rPr>
              <a:t>【 </a:t>
            </a:r>
            <a:r>
              <a:rPr lang="en-US" altLang="zh-CN">
                <a:solidFill>
                  <a:srgbClr val="CC0000"/>
                </a:solidFill>
              </a:rPr>
              <a:t>1</a:t>
            </a:r>
            <a:r>
              <a:rPr lang="zh-CN" altLang="en-US">
                <a:solidFill>
                  <a:srgbClr val="CC0000"/>
                </a:solidFill>
              </a:rPr>
              <a:t>、数据说明的次序应当规范化</a:t>
            </a:r>
            <a:r>
              <a:rPr lang="en-US" altLang="en-US">
                <a:solidFill>
                  <a:srgbClr val="CC0000"/>
                </a:solidFill>
              </a:rPr>
              <a:t>】</a:t>
            </a:r>
            <a:endParaRPr lang="en-US" altLang="zh-CN">
              <a:solidFill>
                <a:srgbClr val="CC0000"/>
              </a:solidFill>
            </a:endParaRPr>
          </a:p>
          <a:p>
            <a:r>
              <a:rPr lang="en-US" altLang="en-US">
                <a:solidFill>
                  <a:srgbClr val="CC0000"/>
                </a:solidFill>
              </a:rPr>
              <a:t>【 </a:t>
            </a:r>
            <a:r>
              <a:rPr lang="en-US" altLang="zh-CN">
                <a:solidFill>
                  <a:srgbClr val="CC0000"/>
                </a:solidFill>
              </a:rPr>
              <a:t>2</a:t>
            </a:r>
            <a:r>
              <a:rPr lang="zh-CN" altLang="en-US">
                <a:solidFill>
                  <a:srgbClr val="CC0000"/>
                </a:solidFill>
              </a:rPr>
              <a:t>、说明语句中变量安排有序化</a:t>
            </a:r>
            <a:r>
              <a:rPr lang="en-US" altLang="en-US">
                <a:solidFill>
                  <a:srgbClr val="CC0000"/>
                </a:solidFill>
              </a:rPr>
              <a:t>】</a:t>
            </a:r>
            <a:endParaRPr lang="en-US" altLang="zh-CN">
              <a:solidFill>
                <a:srgbClr val="CC0000"/>
              </a:solidFill>
            </a:endParaRPr>
          </a:p>
          <a:p>
            <a:pPr lvl="1"/>
            <a:r>
              <a:rPr lang="zh-CN" altLang="en-US"/>
              <a:t>数据说明的</a:t>
            </a:r>
            <a:r>
              <a:rPr lang="zh-CN" altLang="en-US">
                <a:solidFill>
                  <a:srgbClr val="FF0000"/>
                </a:solidFill>
              </a:rPr>
              <a:t>次序与语法无关</a:t>
            </a:r>
            <a:r>
              <a:rPr lang="zh-CN" altLang="en-US"/>
              <a:t>，其次序是任意的。</a:t>
            </a:r>
          </a:p>
          <a:p>
            <a:pPr lvl="1"/>
            <a:r>
              <a:rPr lang="zh-CN" altLang="en-US"/>
              <a:t>出于阅读、理解和维护的需要，最好使其规范化，</a:t>
            </a:r>
            <a:r>
              <a:rPr lang="zh-CN" altLang="en-US">
                <a:solidFill>
                  <a:srgbClr val="FF0000"/>
                </a:solidFill>
              </a:rPr>
              <a:t>使数据说明的先后次序固定</a:t>
            </a:r>
            <a:r>
              <a:rPr lang="zh-CN" altLang="en-US"/>
              <a:t>。</a:t>
            </a:r>
          </a:p>
          <a:p>
            <a:pPr lvl="1"/>
            <a:r>
              <a:rPr lang="zh-CN" altLang="en-US">
                <a:solidFill>
                  <a:srgbClr val="FF0000"/>
                </a:solidFill>
              </a:rPr>
              <a:t>方便查找数据</a:t>
            </a:r>
            <a:r>
              <a:rPr lang="zh-CN" altLang="en-US"/>
              <a:t>，也有利于测试，排错和维护。</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9EA82576-CCBF-4F91-BD38-5E364D2BE30F}" type="datetime1">
              <a:rPr lang="zh-CN" altLang="en-US"/>
              <a:pPr/>
              <a:t>2018/12/24</a:t>
            </a:fld>
            <a:endParaRPr lang="en-US" altLang="zh-CN"/>
          </a:p>
        </p:txBody>
      </p:sp>
      <p:sp>
        <p:nvSpPr>
          <p:cNvPr id="6" name="灯片编号占位符 4"/>
          <p:cNvSpPr>
            <a:spLocks noGrp="1"/>
          </p:cNvSpPr>
          <p:nvPr>
            <p:ph type="sldNum" sz="quarter" idx="11"/>
          </p:nvPr>
        </p:nvSpPr>
        <p:spPr/>
        <p:txBody>
          <a:bodyPr/>
          <a:lstStyle/>
          <a:p>
            <a:fld id="{F72D1384-2F17-4A9D-98B7-05E32EE66D45}" type="slidenum">
              <a:rPr lang="en-US" altLang="zh-CN"/>
              <a:pPr/>
              <a:t>65</a:t>
            </a:fld>
            <a:endParaRPr lang="en-US" altLang="zh-CN"/>
          </a:p>
        </p:txBody>
      </p:sp>
      <p:sp>
        <p:nvSpPr>
          <p:cNvPr id="79874" name="Rectangle 2"/>
          <p:cNvSpPr>
            <a:spLocks noGrp="1" noChangeArrowheads="1"/>
          </p:cNvSpPr>
          <p:nvPr>
            <p:ph type="title"/>
          </p:nvPr>
        </p:nvSpPr>
        <p:spPr/>
        <p:txBody>
          <a:bodyPr/>
          <a:lstStyle/>
          <a:p>
            <a:r>
              <a:rPr lang="en-US" altLang="zh-CN"/>
              <a:t>6.3.2 </a:t>
            </a:r>
            <a:r>
              <a:rPr lang="zh-CN" altLang="en-US"/>
              <a:t>数据说明</a:t>
            </a:r>
          </a:p>
        </p:txBody>
      </p:sp>
      <p:sp>
        <p:nvSpPr>
          <p:cNvPr id="79875" name="Rectangle 3"/>
          <p:cNvSpPr>
            <a:spLocks noGrp="1" noChangeArrowheads="1"/>
          </p:cNvSpPr>
          <p:nvPr>
            <p:ph type="body" idx="1"/>
          </p:nvPr>
        </p:nvSpPr>
        <p:spPr/>
        <p:txBody>
          <a:bodyPr/>
          <a:lstStyle/>
          <a:p>
            <a:r>
              <a:rPr lang="en-US" altLang="en-US">
                <a:solidFill>
                  <a:srgbClr val="CC0000"/>
                </a:solidFill>
              </a:rPr>
              <a:t>【 </a:t>
            </a:r>
            <a:r>
              <a:rPr lang="en-US" altLang="zh-CN">
                <a:solidFill>
                  <a:srgbClr val="CC0000"/>
                </a:solidFill>
              </a:rPr>
              <a:t>3</a:t>
            </a:r>
            <a:r>
              <a:rPr lang="zh-CN" altLang="en-US">
                <a:solidFill>
                  <a:srgbClr val="CC0000"/>
                </a:solidFill>
              </a:rPr>
              <a:t>、使用注释说明复杂数据结构</a:t>
            </a:r>
            <a:r>
              <a:rPr lang="en-US" altLang="en-US">
                <a:solidFill>
                  <a:srgbClr val="CC0000"/>
                </a:solidFill>
              </a:rPr>
              <a:t>】</a:t>
            </a:r>
            <a:endParaRPr lang="en-US" altLang="zh-CN">
              <a:solidFill>
                <a:srgbClr val="CC0000"/>
              </a:solidFill>
            </a:endParaRPr>
          </a:p>
          <a:p>
            <a:pPr lvl="1"/>
            <a:r>
              <a:rPr lang="zh-CN" altLang="en-US"/>
              <a:t>如果设计了一个复杂的数据结构，应当使用注释来做必要的补充。</a:t>
            </a:r>
          </a:p>
        </p:txBody>
      </p:sp>
      <p:pic>
        <p:nvPicPr>
          <p:cNvPr id="79878" name="Picture 6"/>
          <p:cNvPicPr>
            <a:picLocks noChangeAspect="1" noChangeArrowheads="1"/>
          </p:cNvPicPr>
          <p:nvPr/>
        </p:nvPicPr>
        <p:blipFill>
          <a:blip r:embed="rId2" cstate="print"/>
          <a:srcRect/>
          <a:stretch>
            <a:fillRect/>
          </a:stretch>
        </p:blipFill>
        <p:spPr bwMode="auto">
          <a:xfrm>
            <a:off x="685800" y="2362200"/>
            <a:ext cx="8153400" cy="41751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79875">
                                            <p:txEl>
                                              <p:pRg st="1" end="1"/>
                                            </p:txEl>
                                          </p:spTgt>
                                        </p:tgtEl>
                                        <p:attrNameLst>
                                          <p:attrName>style.visibility</p:attrName>
                                        </p:attrNameLst>
                                      </p:cBhvr>
                                      <p:to>
                                        <p:strVal val="visible"/>
                                      </p:to>
                                    </p:set>
                                    <p:animEffect transition="in" filter="strips(downRight)">
                                      <p:cBhvr>
                                        <p:cTn id="7" dur="500"/>
                                        <p:tgtEl>
                                          <p:spTgt spid="7987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9878"/>
                                        </p:tgtEl>
                                        <p:attrNameLst>
                                          <p:attrName>style.visibility</p:attrName>
                                        </p:attrNameLst>
                                      </p:cBhvr>
                                      <p:to>
                                        <p:strVal val="visible"/>
                                      </p:to>
                                    </p:set>
                                    <p:anim calcmode="lin" valueType="num">
                                      <p:cBhvr additive="base">
                                        <p:cTn id="12" dur="500" fill="hold"/>
                                        <p:tgtEl>
                                          <p:spTgt spid="79878"/>
                                        </p:tgtEl>
                                        <p:attrNameLst>
                                          <p:attrName>ppt_x</p:attrName>
                                        </p:attrNameLst>
                                      </p:cBhvr>
                                      <p:tavLst>
                                        <p:tav tm="0">
                                          <p:val>
                                            <p:strVal val="#ppt_x"/>
                                          </p:val>
                                        </p:tav>
                                        <p:tav tm="100000">
                                          <p:val>
                                            <p:strVal val="#ppt_x"/>
                                          </p:val>
                                        </p:tav>
                                      </p:tavLst>
                                    </p:anim>
                                    <p:anim calcmode="lin" valueType="num">
                                      <p:cBhvr additive="base">
                                        <p:cTn id="13" dur="500" fill="hold"/>
                                        <p:tgtEl>
                                          <p:spTgt spid="798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7C345E1-6509-494C-AD8C-9D7B7F7E08D7}"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47E071FF-DF47-41D8-AAD7-954A877E62E0}" type="slidenum">
              <a:rPr lang="en-US" altLang="zh-CN"/>
              <a:pPr/>
              <a:t>66</a:t>
            </a:fld>
            <a:endParaRPr lang="en-US" altLang="zh-CN"/>
          </a:p>
        </p:txBody>
      </p:sp>
      <p:sp>
        <p:nvSpPr>
          <p:cNvPr id="62466" name="Rectangle 2"/>
          <p:cNvSpPr>
            <a:spLocks noGrp="1" noChangeArrowheads="1"/>
          </p:cNvSpPr>
          <p:nvPr>
            <p:ph type="title"/>
          </p:nvPr>
        </p:nvSpPr>
        <p:spPr/>
        <p:txBody>
          <a:bodyPr/>
          <a:lstStyle/>
          <a:p>
            <a:r>
              <a:rPr lang="en-US" altLang="zh-CN"/>
              <a:t>6.3.3 </a:t>
            </a:r>
            <a:r>
              <a:rPr lang="zh-CN" altLang="en-US"/>
              <a:t>语句结构</a:t>
            </a:r>
          </a:p>
        </p:txBody>
      </p:sp>
      <p:sp>
        <p:nvSpPr>
          <p:cNvPr id="62467" name="Rectangle 3"/>
          <p:cNvSpPr>
            <a:spLocks noGrp="1" noChangeArrowheads="1"/>
          </p:cNvSpPr>
          <p:nvPr>
            <p:ph type="body" idx="1"/>
          </p:nvPr>
        </p:nvSpPr>
        <p:spPr/>
        <p:txBody>
          <a:bodyPr/>
          <a:lstStyle/>
          <a:p>
            <a:r>
              <a:rPr lang="zh-CN" altLang="en-US"/>
              <a:t>在设计阶段确定了软件的逻辑结构，但</a:t>
            </a:r>
            <a:r>
              <a:rPr lang="zh-CN" altLang="en-US">
                <a:solidFill>
                  <a:srgbClr val="CC0000"/>
                </a:solidFill>
              </a:rPr>
              <a:t>构造单个语句则是编码阶段的任务</a:t>
            </a:r>
            <a:r>
              <a:rPr lang="zh-CN" altLang="en-US"/>
              <a:t>。</a:t>
            </a:r>
          </a:p>
          <a:p>
            <a:r>
              <a:rPr lang="zh-CN" altLang="en-US"/>
              <a:t>语句构造力求</a:t>
            </a:r>
            <a:r>
              <a:rPr lang="zh-CN" altLang="en-US">
                <a:solidFill>
                  <a:srgbClr val="CC0000"/>
                </a:solidFill>
              </a:rPr>
              <a:t>简单</a:t>
            </a:r>
            <a:r>
              <a:rPr lang="zh-CN" altLang="en-US"/>
              <a:t>、</a:t>
            </a:r>
            <a:r>
              <a:rPr lang="zh-CN" altLang="en-US">
                <a:solidFill>
                  <a:srgbClr val="CC0000"/>
                </a:solidFill>
              </a:rPr>
              <a:t>直接</a:t>
            </a:r>
            <a:r>
              <a:rPr lang="zh-CN" altLang="en-US"/>
              <a:t>，</a:t>
            </a:r>
            <a:r>
              <a:rPr lang="zh-CN" altLang="en-US">
                <a:solidFill>
                  <a:srgbClr val="3333CC"/>
                </a:solidFill>
              </a:rPr>
              <a:t>不能为了片面追求效率而使语句复杂化</a:t>
            </a:r>
            <a:r>
              <a:rPr lang="zh-CN" altLang="en-US"/>
              <a:t>。</a:t>
            </a:r>
          </a:p>
          <a:p>
            <a:pPr>
              <a:buFont typeface="Wingdings" pitchFamily="2" charset="2"/>
              <a:buNone/>
            </a:pPr>
            <a:endParaRPr lang="en-US" altLang="zh-CN"/>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395F443-E616-47E9-AA41-959D8BABC1A3}"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7FA2C646-ED5B-4851-AE93-56D9960877AA}" type="slidenum">
              <a:rPr lang="en-US" altLang="zh-CN"/>
              <a:pPr/>
              <a:t>67</a:t>
            </a:fld>
            <a:endParaRPr lang="en-US" altLang="zh-CN"/>
          </a:p>
        </p:txBody>
      </p:sp>
      <p:sp>
        <p:nvSpPr>
          <p:cNvPr id="82946" name="Rectangle 2"/>
          <p:cNvSpPr>
            <a:spLocks noGrp="1" noChangeArrowheads="1"/>
          </p:cNvSpPr>
          <p:nvPr>
            <p:ph type="title"/>
          </p:nvPr>
        </p:nvSpPr>
        <p:spPr/>
        <p:txBody>
          <a:bodyPr/>
          <a:lstStyle/>
          <a:p>
            <a:r>
              <a:rPr lang="en-US" altLang="zh-CN"/>
              <a:t>6.3.3 </a:t>
            </a:r>
            <a:r>
              <a:rPr lang="zh-CN" altLang="en-US"/>
              <a:t>语句结构</a:t>
            </a:r>
          </a:p>
        </p:txBody>
      </p:sp>
      <p:sp>
        <p:nvSpPr>
          <p:cNvPr id="82947" name="Rectangle 3"/>
          <p:cNvSpPr>
            <a:spLocks noGrp="1" noChangeArrowheads="1"/>
          </p:cNvSpPr>
          <p:nvPr>
            <p:ph type="body" idx="1"/>
          </p:nvPr>
        </p:nvSpPr>
        <p:spPr/>
        <p:txBody>
          <a:bodyPr/>
          <a:lstStyle/>
          <a:p>
            <a:r>
              <a:rPr lang="en-US" altLang="zh-CN">
                <a:solidFill>
                  <a:srgbClr val="CC0000"/>
                </a:solidFill>
              </a:rPr>
              <a:t>【1</a:t>
            </a:r>
            <a:r>
              <a:rPr lang="zh-CN" altLang="en-US">
                <a:solidFill>
                  <a:srgbClr val="CC0000"/>
                </a:solidFill>
              </a:rPr>
              <a:t>、在一行内只写一条语句</a:t>
            </a:r>
            <a:r>
              <a:rPr lang="en-US" altLang="zh-CN">
                <a:solidFill>
                  <a:srgbClr val="CC0000"/>
                </a:solidFill>
              </a:rPr>
              <a:t>】</a:t>
            </a:r>
          </a:p>
          <a:p>
            <a:pPr lvl="1"/>
            <a:r>
              <a:rPr lang="zh-CN" altLang="en-US"/>
              <a:t>在</a:t>
            </a:r>
            <a:r>
              <a:rPr lang="zh-CN" altLang="en-US">
                <a:solidFill>
                  <a:srgbClr val="CC0000"/>
                </a:solidFill>
              </a:rPr>
              <a:t>一行内只写一条语句</a:t>
            </a:r>
            <a:r>
              <a:rPr lang="zh-CN" altLang="en-US"/>
              <a:t>，并且采取适当的</a:t>
            </a:r>
            <a:r>
              <a:rPr lang="zh-CN" altLang="en-US">
                <a:solidFill>
                  <a:srgbClr val="CC0000"/>
                </a:solidFill>
              </a:rPr>
              <a:t>移行（向右缩进）</a:t>
            </a:r>
            <a:r>
              <a:rPr lang="zh-CN" altLang="en-US"/>
              <a:t>，使程序的</a:t>
            </a:r>
            <a:r>
              <a:rPr lang="zh-CN" altLang="en-US">
                <a:solidFill>
                  <a:srgbClr val="CC0000"/>
                </a:solidFill>
              </a:rPr>
              <a:t>逻辑和功能</a:t>
            </a:r>
            <a:r>
              <a:rPr lang="zh-CN" altLang="en-US"/>
              <a:t>变得更加明确。</a:t>
            </a:r>
          </a:p>
          <a:p>
            <a:pPr lvl="1"/>
            <a:r>
              <a:rPr lang="zh-CN" altLang="en-US"/>
              <a:t>许多程序设计语言允许在</a:t>
            </a:r>
            <a:r>
              <a:rPr lang="zh-CN" altLang="en-US">
                <a:solidFill>
                  <a:srgbClr val="3333CC"/>
                </a:solidFill>
              </a:rPr>
              <a:t>一行内写多个语句</a:t>
            </a:r>
            <a:r>
              <a:rPr lang="zh-CN" altLang="en-US"/>
              <a:t>。但这种方式会</a:t>
            </a:r>
            <a:r>
              <a:rPr lang="zh-CN" altLang="en-US">
                <a:solidFill>
                  <a:srgbClr val="3333CC"/>
                </a:solidFill>
              </a:rPr>
              <a:t>使程序可读性变差</a:t>
            </a:r>
            <a:r>
              <a:rPr lang="zh-CN" altLang="en-US"/>
              <a:t>，不可取。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anim to="" calcmode="lin" valueType="num">
                                      <p:cBhvr>
                                        <p:cTn id="7" dur="1" fill="hold"/>
                                        <p:tgtEl>
                                          <p:spTgt spid="82947">
                                            <p:txEl>
                                              <p:pRg st="0" end="0"/>
                                            </p:txEl>
                                          </p:spTgt>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82947">
                                            <p:txEl>
                                              <p:pRg st="1" end="1"/>
                                            </p:txEl>
                                          </p:spTgt>
                                        </p:tgtEl>
                                        <p:attrNameLst>
                                          <p:attrName>style.visibility</p:attrName>
                                        </p:attrNameLst>
                                      </p:cBhvr>
                                      <p:to>
                                        <p:strVal val="visible"/>
                                      </p:to>
                                    </p:set>
                                    <p:anim to="" calcmode="lin" valueType="num">
                                      <p:cBhvr>
                                        <p:cTn id="10" dur="1" fill="hold"/>
                                        <p:tgtEl>
                                          <p:spTgt spid="82947">
                                            <p:txEl>
                                              <p:pRg st="1" end="1"/>
                                            </p:txEl>
                                          </p:spTgt>
                                        </p:tgtEl>
                                        <p:attrNameLst>
                                          <p:attrName/>
                                        </p:attrNameLst>
                                      </p:cBhvr>
                                    </p:anim>
                                  </p:childTnLst>
                                </p:cTn>
                              </p:par>
                              <p:par>
                                <p:cTn id="11" presetID="24" presetClass="entr" presetSubtype="0" fill="hold" grpId="0" nodeType="withEffect">
                                  <p:stCondLst>
                                    <p:cond delay="0"/>
                                  </p:stCondLst>
                                  <p:childTnLst>
                                    <p:set>
                                      <p:cBhvr>
                                        <p:cTn id="12" dur="1" fill="hold">
                                          <p:stCondLst>
                                            <p:cond delay="0"/>
                                          </p:stCondLst>
                                        </p:cTn>
                                        <p:tgtEl>
                                          <p:spTgt spid="82947">
                                            <p:txEl>
                                              <p:pRg st="2" end="2"/>
                                            </p:txEl>
                                          </p:spTgt>
                                        </p:tgtEl>
                                        <p:attrNameLst>
                                          <p:attrName>style.visibility</p:attrName>
                                        </p:attrNameLst>
                                      </p:cBhvr>
                                      <p:to>
                                        <p:strVal val="visible"/>
                                      </p:to>
                                    </p:set>
                                    <p:anim to="" calcmode="lin" valueType="num">
                                      <p:cBhvr>
                                        <p:cTn id="13" dur="1" fill="hold"/>
                                        <p:tgtEl>
                                          <p:spTgt spid="82947">
                                            <p:txEl>
                                              <p:pRg st="2" end="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D95CE2CA-479E-4259-8FE7-5535C49EC92D}" type="datetime1">
              <a:rPr lang="zh-CN" altLang="en-US"/>
              <a:pPr/>
              <a:t>2018/12/24</a:t>
            </a:fld>
            <a:endParaRPr lang="en-US" altLang="zh-CN"/>
          </a:p>
        </p:txBody>
      </p:sp>
      <p:sp>
        <p:nvSpPr>
          <p:cNvPr id="6" name="灯片编号占位符 4"/>
          <p:cNvSpPr>
            <a:spLocks noGrp="1"/>
          </p:cNvSpPr>
          <p:nvPr>
            <p:ph type="sldNum" sz="quarter" idx="11"/>
          </p:nvPr>
        </p:nvSpPr>
        <p:spPr/>
        <p:txBody>
          <a:bodyPr/>
          <a:lstStyle/>
          <a:p>
            <a:fld id="{FE08783F-61BA-498F-807B-FF93134946B6}" type="slidenum">
              <a:rPr lang="en-US" altLang="zh-CN"/>
              <a:pPr/>
              <a:t>68</a:t>
            </a:fld>
            <a:endParaRPr lang="en-US" altLang="zh-CN"/>
          </a:p>
        </p:txBody>
      </p:sp>
      <p:sp>
        <p:nvSpPr>
          <p:cNvPr id="86018" name="Rectangle 2"/>
          <p:cNvSpPr>
            <a:spLocks noGrp="1" noChangeArrowheads="1"/>
          </p:cNvSpPr>
          <p:nvPr>
            <p:ph type="title"/>
          </p:nvPr>
        </p:nvSpPr>
        <p:spPr/>
        <p:txBody>
          <a:bodyPr/>
          <a:lstStyle/>
          <a:p>
            <a:r>
              <a:rPr lang="en-US" altLang="zh-CN"/>
              <a:t>6.3.3 </a:t>
            </a:r>
            <a:r>
              <a:rPr lang="zh-CN" altLang="en-US"/>
              <a:t>语句结构</a:t>
            </a:r>
          </a:p>
        </p:txBody>
      </p:sp>
      <p:sp>
        <p:nvSpPr>
          <p:cNvPr id="86019" name="Rectangle 3"/>
          <p:cNvSpPr>
            <a:spLocks noGrp="1" noChangeArrowheads="1"/>
          </p:cNvSpPr>
          <p:nvPr>
            <p:ph type="body" idx="1"/>
          </p:nvPr>
        </p:nvSpPr>
        <p:spPr/>
        <p:txBody>
          <a:bodyPr/>
          <a:lstStyle/>
          <a:p>
            <a:r>
              <a:rPr lang="en-US" altLang="zh-CN">
                <a:solidFill>
                  <a:srgbClr val="CC0000"/>
                </a:solidFill>
              </a:rPr>
              <a:t>【1</a:t>
            </a:r>
            <a:r>
              <a:rPr lang="zh-CN" altLang="en-US">
                <a:solidFill>
                  <a:srgbClr val="CC0000"/>
                </a:solidFill>
              </a:rPr>
              <a:t>、在一行内只写一条语句</a:t>
            </a:r>
            <a:r>
              <a:rPr lang="en-US" altLang="zh-CN">
                <a:solidFill>
                  <a:srgbClr val="CC0000"/>
                </a:solidFill>
              </a:rPr>
              <a:t>】</a:t>
            </a:r>
            <a:endParaRPr lang="en-US" altLang="zh-CN" sz="3600"/>
          </a:p>
          <a:p>
            <a:r>
              <a:rPr lang="zh-CN" altLang="en-US"/>
              <a:t>如，有一段升序排列程序</a:t>
            </a:r>
            <a:br>
              <a:rPr lang="zh-CN" altLang="en-US"/>
            </a:br>
            <a:r>
              <a:rPr lang="en-US" altLang="zh-CN">
                <a:solidFill>
                  <a:srgbClr val="0000FF"/>
                </a:solidFill>
              </a:rPr>
              <a:t>FOR</a:t>
            </a:r>
            <a:r>
              <a:rPr lang="en-US" altLang="zh-CN"/>
              <a:t> I:=1 </a:t>
            </a:r>
            <a:r>
              <a:rPr lang="en-US" altLang="zh-CN">
                <a:solidFill>
                  <a:srgbClr val="0000FF"/>
                </a:solidFill>
              </a:rPr>
              <a:t>TO</a:t>
            </a:r>
            <a:r>
              <a:rPr lang="en-US" altLang="zh-CN"/>
              <a:t> N</a:t>
            </a:r>
            <a:r>
              <a:rPr lang="zh-CN" altLang="en-US"/>
              <a:t>－</a:t>
            </a:r>
            <a:r>
              <a:rPr lang="en-US" altLang="zh-CN"/>
              <a:t>1 </a:t>
            </a:r>
            <a:r>
              <a:rPr lang="en-US" altLang="zh-CN">
                <a:solidFill>
                  <a:srgbClr val="0000FF"/>
                </a:solidFill>
              </a:rPr>
              <a:t>DO</a:t>
            </a:r>
            <a:r>
              <a:rPr lang="en-US" altLang="zh-CN"/>
              <a:t> </a:t>
            </a:r>
            <a:r>
              <a:rPr lang="en-US" altLang="zh-CN">
                <a:solidFill>
                  <a:srgbClr val="0000FF"/>
                </a:solidFill>
              </a:rPr>
              <a:t>BEGIN</a:t>
            </a:r>
            <a:r>
              <a:rPr lang="en-US" altLang="zh-CN"/>
              <a:t> T:=I</a:t>
            </a:r>
            <a:r>
              <a:rPr lang="zh-CN" altLang="en-US"/>
              <a:t>；</a:t>
            </a:r>
            <a:r>
              <a:rPr lang="en-US" altLang="zh-CN">
                <a:solidFill>
                  <a:srgbClr val="0000FF"/>
                </a:solidFill>
              </a:rPr>
              <a:t>FOR</a:t>
            </a:r>
            <a:r>
              <a:rPr lang="en-US" altLang="zh-CN"/>
              <a:t> J:=I</a:t>
            </a:r>
            <a:r>
              <a:rPr lang="zh-CN" altLang="en-US"/>
              <a:t>＋</a:t>
            </a:r>
            <a:r>
              <a:rPr lang="en-US" altLang="zh-CN"/>
              <a:t>1 </a:t>
            </a:r>
            <a:r>
              <a:rPr lang="en-US" altLang="zh-CN">
                <a:solidFill>
                  <a:srgbClr val="0000FF"/>
                </a:solidFill>
              </a:rPr>
              <a:t>TO</a:t>
            </a:r>
            <a:r>
              <a:rPr lang="en-US" altLang="zh-CN"/>
              <a:t> N </a:t>
            </a:r>
            <a:r>
              <a:rPr lang="en-US" altLang="zh-CN">
                <a:solidFill>
                  <a:srgbClr val="0000FF"/>
                </a:solidFill>
              </a:rPr>
              <a:t>DO</a:t>
            </a:r>
            <a:r>
              <a:rPr lang="en-US" altLang="zh-CN"/>
              <a:t> </a:t>
            </a:r>
            <a:r>
              <a:rPr lang="en-US" altLang="zh-CN">
                <a:solidFill>
                  <a:srgbClr val="0000FF"/>
                </a:solidFill>
              </a:rPr>
              <a:t>IF</a:t>
            </a:r>
            <a:r>
              <a:rPr lang="en-US" altLang="zh-CN"/>
              <a:t> A[J]</a:t>
            </a:r>
            <a:r>
              <a:rPr lang="zh-CN" altLang="en-US"/>
              <a:t>＜</a:t>
            </a:r>
            <a:r>
              <a:rPr lang="en-US" altLang="zh-CN"/>
              <a:t>A[T] </a:t>
            </a:r>
            <a:r>
              <a:rPr lang="en-US" altLang="zh-CN">
                <a:solidFill>
                  <a:srgbClr val="0000FF"/>
                </a:solidFill>
              </a:rPr>
              <a:t>THEN</a:t>
            </a:r>
            <a:r>
              <a:rPr lang="en-US" altLang="zh-CN"/>
              <a:t> T:=J</a:t>
            </a:r>
            <a:r>
              <a:rPr lang="zh-CN" altLang="en-US"/>
              <a:t>；</a:t>
            </a:r>
            <a:r>
              <a:rPr lang="en-US" altLang="zh-CN">
                <a:solidFill>
                  <a:srgbClr val="0000FF"/>
                </a:solidFill>
              </a:rPr>
              <a:t>IF</a:t>
            </a:r>
            <a:r>
              <a:rPr lang="en-US" altLang="zh-CN"/>
              <a:t> T≠I </a:t>
            </a:r>
            <a:r>
              <a:rPr lang="en-US" altLang="zh-CN">
                <a:solidFill>
                  <a:srgbClr val="0000FF"/>
                </a:solidFill>
              </a:rPr>
              <a:t>THEN</a:t>
            </a:r>
            <a:r>
              <a:rPr lang="en-US" altLang="zh-CN"/>
              <a:t> </a:t>
            </a:r>
            <a:r>
              <a:rPr lang="en-US" altLang="zh-CN">
                <a:solidFill>
                  <a:srgbClr val="0000FF"/>
                </a:solidFill>
              </a:rPr>
              <a:t>BEGIN</a:t>
            </a:r>
            <a:r>
              <a:rPr lang="en-US" altLang="zh-CN"/>
              <a:t>  WORK:=A[T]</a:t>
            </a:r>
            <a:r>
              <a:rPr lang="zh-CN" altLang="en-US"/>
              <a:t>；</a:t>
            </a:r>
            <a:r>
              <a:rPr lang="en-US" altLang="zh-CN"/>
              <a:t>A[T]:=A[I]</a:t>
            </a:r>
            <a:r>
              <a:rPr lang="zh-CN" altLang="en-US"/>
              <a:t>；</a:t>
            </a:r>
            <a:r>
              <a:rPr lang="en-US" altLang="zh-CN"/>
              <a:t>A[I]:=WORK</a:t>
            </a:r>
            <a:r>
              <a:rPr lang="zh-CN" altLang="en-US"/>
              <a:t>；</a:t>
            </a:r>
            <a:r>
              <a:rPr lang="en-US" altLang="zh-CN">
                <a:solidFill>
                  <a:srgbClr val="0000FF"/>
                </a:solidFill>
              </a:rPr>
              <a:t>END</a:t>
            </a:r>
            <a:r>
              <a:rPr lang="en-US" altLang="zh-CN"/>
              <a:t> </a:t>
            </a:r>
            <a:r>
              <a:rPr lang="en-US" altLang="zh-CN">
                <a:solidFill>
                  <a:srgbClr val="0000FF"/>
                </a:solidFill>
              </a:rPr>
              <a:t>END</a:t>
            </a:r>
            <a:r>
              <a:rPr lang="zh-CN" altLang="en-US"/>
              <a:t>；</a:t>
            </a:r>
            <a:endParaRPr lang="zh-CN" altLang="en-US">
              <a:solidFill>
                <a:srgbClr val="CC0000"/>
              </a:solidFill>
            </a:endParaRPr>
          </a:p>
        </p:txBody>
      </p:sp>
      <p:sp>
        <p:nvSpPr>
          <p:cNvPr id="86020" name="Rectangle 4"/>
          <p:cNvSpPr>
            <a:spLocks noChangeArrowheads="1"/>
          </p:cNvSpPr>
          <p:nvPr/>
        </p:nvSpPr>
        <p:spPr bwMode="auto">
          <a:xfrm>
            <a:off x="1752600" y="4114800"/>
            <a:ext cx="5899150" cy="1373188"/>
          </a:xfrm>
          <a:prstGeom prst="rect">
            <a:avLst/>
          </a:prstGeom>
          <a:solidFill>
            <a:srgbClr val="0000FF"/>
          </a:solidFill>
          <a:ln w="9525">
            <a:noFill/>
            <a:miter lim="800000"/>
            <a:headEnd/>
            <a:tailEnd/>
          </a:ln>
          <a:effectLst/>
        </p:spPr>
        <p:txBody>
          <a:bodyPr wrap="none">
            <a:spAutoFit/>
          </a:bodyPr>
          <a:lstStyle/>
          <a:p>
            <a:pPr algn="ctr"/>
            <a:r>
              <a:rPr lang="zh-CN" altLang="en-US" sz="2800" b="1">
                <a:solidFill>
                  <a:schemeClr val="bg1"/>
                </a:solidFill>
                <a:ea typeface="黑体" pitchFamily="2" charset="-122"/>
              </a:rPr>
              <a:t>由于一行中包括了多个语句，</a:t>
            </a:r>
          </a:p>
          <a:p>
            <a:pPr algn="ctr"/>
            <a:r>
              <a:rPr lang="zh-CN" altLang="en-US" sz="2800" b="1">
                <a:solidFill>
                  <a:schemeClr val="bg1"/>
                </a:solidFill>
                <a:ea typeface="黑体" pitchFamily="2" charset="-122"/>
              </a:rPr>
              <a:t>掩盖了程序的循环结构和条件结构，</a:t>
            </a:r>
          </a:p>
          <a:p>
            <a:pPr algn="ctr"/>
            <a:r>
              <a:rPr lang="zh-CN" altLang="en-US" sz="2800" b="1">
                <a:solidFill>
                  <a:schemeClr val="bg1"/>
                </a:solidFill>
                <a:ea typeface="黑体" pitchFamily="2" charset="-122"/>
              </a:rPr>
              <a:t>使其可读性变得很差。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6019">
                                            <p:txEl>
                                              <p:pRg st="1" end="1"/>
                                            </p:txEl>
                                          </p:spTgt>
                                        </p:tgtEl>
                                        <p:attrNameLst>
                                          <p:attrName>style.visibility</p:attrName>
                                        </p:attrNameLst>
                                      </p:cBhvr>
                                      <p:to>
                                        <p:strVal val="visible"/>
                                      </p:to>
                                    </p:set>
                                    <p:anim calcmode="lin" valueType="num">
                                      <p:cBhvr additive="base">
                                        <p:cTn id="7" dur="500" fill="hold"/>
                                        <p:tgtEl>
                                          <p:spTgt spid="8601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60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6020"/>
                                        </p:tgtEl>
                                        <p:attrNameLst>
                                          <p:attrName>style.visibility</p:attrName>
                                        </p:attrNameLst>
                                      </p:cBhvr>
                                      <p:to>
                                        <p:strVal val="visible"/>
                                      </p:to>
                                    </p:set>
                                    <p:anim calcmode="lin" valueType="num">
                                      <p:cBhvr additive="base">
                                        <p:cTn id="13" dur="500" fill="hold"/>
                                        <p:tgtEl>
                                          <p:spTgt spid="86020"/>
                                        </p:tgtEl>
                                        <p:attrNameLst>
                                          <p:attrName>ppt_x</p:attrName>
                                        </p:attrNameLst>
                                      </p:cBhvr>
                                      <p:tavLst>
                                        <p:tav tm="0">
                                          <p:val>
                                            <p:strVal val="#ppt_x"/>
                                          </p:val>
                                        </p:tav>
                                        <p:tav tm="100000">
                                          <p:val>
                                            <p:strVal val="#ppt_x"/>
                                          </p:val>
                                        </p:tav>
                                      </p:tavLst>
                                    </p:anim>
                                    <p:anim calcmode="lin" valueType="num">
                                      <p:cBhvr additive="base">
                                        <p:cTn id="14" dur="500" fill="hold"/>
                                        <p:tgtEl>
                                          <p:spTgt spid="860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3A3B4124-C217-4ABF-AFD5-95FC1E0F3A68}" type="datetime1">
              <a:rPr lang="zh-CN" altLang="en-US"/>
              <a:pPr/>
              <a:t>2018/12/24</a:t>
            </a:fld>
            <a:endParaRPr lang="en-US" altLang="zh-CN"/>
          </a:p>
        </p:txBody>
      </p:sp>
      <p:sp>
        <p:nvSpPr>
          <p:cNvPr id="6" name="灯片编号占位符 4"/>
          <p:cNvSpPr>
            <a:spLocks noGrp="1"/>
          </p:cNvSpPr>
          <p:nvPr>
            <p:ph type="sldNum" sz="quarter" idx="11"/>
          </p:nvPr>
        </p:nvSpPr>
        <p:spPr/>
        <p:txBody>
          <a:bodyPr/>
          <a:lstStyle/>
          <a:p>
            <a:fld id="{E951E65C-0509-4FB0-B17D-CF9ABA5D8363}" type="slidenum">
              <a:rPr lang="en-US" altLang="zh-CN"/>
              <a:pPr/>
              <a:t>69</a:t>
            </a:fld>
            <a:endParaRPr lang="en-US" altLang="zh-CN"/>
          </a:p>
        </p:txBody>
      </p:sp>
      <p:sp>
        <p:nvSpPr>
          <p:cNvPr id="88066" name="Rectangle 2"/>
          <p:cNvSpPr>
            <a:spLocks noGrp="1" noChangeArrowheads="1"/>
          </p:cNvSpPr>
          <p:nvPr>
            <p:ph type="title"/>
          </p:nvPr>
        </p:nvSpPr>
        <p:spPr/>
        <p:txBody>
          <a:bodyPr/>
          <a:lstStyle/>
          <a:p>
            <a:r>
              <a:rPr lang="en-US" altLang="zh-CN"/>
              <a:t>6.3.3 </a:t>
            </a:r>
            <a:r>
              <a:rPr lang="zh-CN" altLang="en-US"/>
              <a:t>语句结构</a:t>
            </a:r>
          </a:p>
        </p:txBody>
      </p:sp>
      <p:sp>
        <p:nvSpPr>
          <p:cNvPr id="88067" name="Rectangle 3"/>
          <p:cNvSpPr>
            <a:spLocks noGrp="1" noChangeArrowheads="1"/>
          </p:cNvSpPr>
          <p:nvPr>
            <p:ph type="body" idx="1"/>
          </p:nvPr>
        </p:nvSpPr>
        <p:spPr/>
        <p:txBody>
          <a:bodyPr/>
          <a:lstStyle/>
          <a:p>
            <a:pPr>
              <a:lnSpc>
                <a:spcPct val="80000"/>
              </a:lnSpc>
            </a:pPr>
            <a:r>
              <a:rPr lang="en-US" altLang="zh-CN" sz="2400">
                <a:solidFill>
                  <a:srgbClr val="CC0000"/>
                </a:solidFill>
              </a:rPr>
              <a:t>【1</a:t>
            </a:r>
            <a:r>
              <a:rPr lang="zh-CN" altLang="en-US" sz="2400">
                <a:solidFill>
                  <a:srgbClr val="CC0000"/>
                </a:solidFill>
              </a:rPr>
              <a:t>、在一行内只写一条语句</a:t>
            </a:r>
            <a:r>
              <a:rPr lang="en-US" altLang="zh-CN" sz="2400">
                <a:solidFill>
                  <a:srgbClr val="CC0000"/>
                </a:solidFill>
              </a:rPr>
              <a:t>】</a:t>
            </a:r>
            <a:endParaRPr lang="en-US" altLang="zh-CN" sz="3200"/>
          </a:p>
          <a:p>
            <a:pPr>
              <a:lnSpc>
                <a:spcPct val="80000"/>
              </a:lnSpc>
            </a:pPr>
            <a:r>
              <a:rPr lang="en-US" altLang="zh-CN" sz="2400">
                <a:solidFill>
                  <a:srgbClr val="0000FF"/>
                </a:solidFill>
              </a:rPr>
              <a:t>FOR</a:t>
            </a:r>
            <a:r>
              <a:rPr lang="en-US" altLang="zh-CN" sz="2400"/>
              <a:t>  I:=1  </a:t>
            </a:r>
            <a:r>
              <a:rPr lang="en-US" altLang="zh-CN" sz="2400">
                <a:solidFill>
                  <a:srgbClr val="0000FF"/>
                </a:solidFill>
              </a:rPr>
              <a:t>TO</a:t>
            </a:r>
            <a:r>
              <a:rPr lang="en-US" altLang="zh-CN" sz="2400"/>
              <a:t>  N-1  </a:t>
            </a:r>
            <a:r>
              <a:rPr lang="en-US" altLang="zh-CN" sz="2400">
                <a:solidFill>
                  <a:srgbClr val="0000FF"/>
                </a:solidFill>
              </a:rPr>
              <a:t>DO</a:t>
            </a:r>
          </a:p>
          <a:p>
            <a:pPr>
              <a:lnSpc>
                <a:spcPct val="80000"/>
              </a:lnSpc>
            </a:pPr>
            <a:r>
              <a:rPr lang="en-US" altLang="zh-CN" sz="2400">
                <a:solidFill>
                  <a:srgbClr val="0000FF"/>
                </a:solidFill>
              </a:rPr>
              <a:t>BEGIN</a:t>
            </a:r>
          </a:p>
          <a:p>
            <a:pPr>
              <a:lnSpc>
                <a:spcPct val="80000"/>
              </a:lnSpc>
            </a:pPr>
            <a:r>
              <a:rPr lang="en-US" altLang="zh-CN" sz="2400"/>
              <a:t>T:=I</a:t>
            </a:r>
            <a:r>
              <a:rPr lang="zh-CN" altLang="en-US" sz="2400"/>
              <a:t>；</a:t>
            </a:r>
          </a:p>
          <a:p>
            <a:pPr>
              <a:lnSpc>
                <a:spcPct val="80000"/>
              </a:lnSpc>
            </a:pPr>
            <a:r>
              <a:rPr lang="en-US" altLang="zh-CN" sz="2400">
                <a:solidFill>
                  <a:srgbClr val="0000FF"/>
                </a:solidFill>
              </a:rPr>
              <a:t>FOR</a:t>
            </a:r>
            <a:r>
              <a:rPr lang="en-US" altLang="zh-CN" sz="2400"/>
              <a:t>  J:=I</a:t>
            </a:r>
            <a:r>
              <a:rPr lang="zh-CN" altLang="en-US" sz="2400"/>
              <a:t>＋</a:t>
            </a:r>
            <a:r>
              <a:rPr lang="en-US" altLang="zh-CN" sz="2400"/>
              <a:t>1  </a:t>
            </a:r>
            <a:r>
              <a:rPr lang="en-US" altLang="zh-CN" sz="2400">
                <a:solidFill>
                  <a:srgbClr val="0000FF"/>
                </a:solidFill>
              </a:rPr>
              <a:t>TO</a:t>
            </a:r>
            <a:r>
              <a:rPr lang="en-US" altLang="zh-CN" sz="2400"/>
              <a:t>  N  </a:t>
            </a:r>
            <a:r>
              <a:rPr lang="en-US" altLang="zh-CN" sz="2400">
                <a:solidFill>
                  <a:srgbClr val="0000FF"/>
                </a:solidFill>
              </a:rPr>
              <a:t>DO</a:t>
            </a:r>
          </a:p>
          <a:p>
            <a:pPr>
              <a:lnSpc>
                <a:spcPct val="80000"/>
              </a:lnSpc>
            </a:pPr>
            <a:r>
              <a:rPr lang="en-US" altLang="zh-CN" sz="2400">
                <a:solidFill>
                  <a:srgbClr val="0000FF"/>
                </a:solidFill>
              </a:rPr>
              <a:t>IF</a:t>
            </a:r>
            <a:r>
              <a:rPr lang="en-US" altLang="zh-CN" sz="2400"/>
              <a:t>  A[J]</a:t>
            </a:r>
            <a:r>
              <a:rPr lang="zh-CN" altLang="en-US" sz="2400"/>
              <a:t>＜</a:t>
            </a:r>
            <a:r>
              <a:rPr lang="en-US" altLang="zh-CN" sz="2400"/>
              <a:t>A[T]  </a:t>
            </a:r>
            <a:r>
              <a:rPr lang="en-US" altLang="zh-CN" sz="2400">
                <a:solidFill>
                  <a:srgbClr val="0000FF"/>
                </a:solidFill>
              </a:rPr>
              <a:t>THEN</a:t>
            </a:r>
            <a:r>
              <a:rPr lang="en-US" altLang="zh-CN" sz="2400"/>
              <a:t>  T:=J</a:t>
            </a:r>
            <a:r>
              <a:rPr lang="zh-CN" altLang="en-US" sz="2400"/>
              <a:t>；</a:t>
            </a:r>
          </a:p>
          <a:p>
            <a:pPr>
              <a:lnSpc>
                <a:spcPct val="80000"/>
              </a:lnSpc>
            </a:pPr>
            <a:r>
              <a:rPr lang="en-US" altLang="zh-CN" sz="2400">
                <a:solidFill>
                  <a:srgbClr val="0000FF"/>
                </a:solidFill>
              </a:rPr>
              <a:t>IF</a:t>
            </a:r>
            <a:r>
              <a:rPr lang="en-US" altLang="zh-CN" sz="2400"/>
              <a:t>  T≠I  </a:t>
            </a:r>
            <a:r>
              <a:rPr lang="en-US" altLang="zh-CN" sz="2400">
                <a:solidFill>
                  <a:srgbClr val="0000FF"/>
                </a:solidFill>
              </a:rPr>
              <a:t>THEN</a:t>
            </a:r>
          </a:p>
          <a:p>
            <a:pPr>
              <a:lnSpc>
                <a:spcPct val="80000"/>
              </a:lnSpc>
            </a:pPr>
            <a:r>
              <a:rPr lang="en-US" altLang="zh-CN" sz="2400">
                <a:solidFill>
                  <a:srgbClr val="0000FF"/>
                </a:solidFill>
              </a:rPr>
              <a:t>BEGIN</a:t>
            </a:r>
          </a:p>
          <a:p>
            <a:pPr>
              <a:lnSpc>
                <a:spcPct val="80000"/>
              </a:lnSpc>
            </a:pPr>
            <a:r>
              <a:rPr lang="en-US" altLang="zh-CN" sz="2400"/>
              <a:t>WORK:=A[T]</a:t>
            </a:r>
            <a:r>
              <a:rPr lang="zh-CN" altLang="en-US" sz="2400"/>
              <a:t>；</a:t>
            </a:r>
          </a:p>
          <a:p>
            <a:pPr>
              <a:lnSpc>
                <a:spcPct val="80000"/>
              </a:lnSpc>
            </a:pPr>
            <a:r>
              <a:rPr lang="en-US" altLang="zh-CN" sz="2400"/>
              <a:t>A[T]:=A[I]</a:t>
            </a:r>
            <a:r>
              <a:rPr lang="zh-CN" altLang="en-US" sz="2400"/>
              <a:t>；</a:t>
            </a:r>
          </a:p>
          <a:p>
            <a:pPr>
              <a:lnSpc>
                <a:spcPct val="80000"/>
              </a:lnSpc>
            </a:pPr>
            <a:r>
              <a:rPr lang="en-US" altLang="zh-CN" sz="2400"/>
              <a:t>A[I]:=WORK</a:t>
            </a:r>
            <a:r>
              <a:rPr lang="zh-CN" altLang="en-US" sz="2400"/>
              <a:t>；</a:t>
            </a:r>
          </a:p>
          <a:p>
            <a:pPr>
              <a:lnSpc>
                <a:spcPct val="80000"/>
              </a:lnSpc>
            </a:pPr>
            <a:r>
              <a:rPr lang="en-US" altLang="zh-CN" sz="2400">
                <a:solidFill>
                  <a:srgbClr val="0000FF"/>
                </a:solidFill>
              </a:rPr>
              <a:t>END</a:t>
            </a:r>
          </a:p>
          <a:p>
            <a:pPr>
              <a:lnSpc>
                <a:spcPct val="80000"/>
              </a:lnSpc>
            </a:pPr>
            <a:r>
              <a:rPr lang="en-US" altLang="zh-CN" sz="2400">
                <a:solidFill>
                  <a:srgbClr val="0000FF"/>
                </a:solidFill>
              </a:rPr>
              <a:t>END</a:t>
            </a:r>
          </a:p>
        </p:txBody>
      </p:sp>
      <p:sp>
        <p:nvSpPr>
          <p:cNvPr id="88069" name="Rectangle 5"/>
          <p:cNvSpPr>
            <a:spLocks noChangeArrowheads="1"/>
          </p:cNvSpPr>
          <p:nvPr/>
        </p:nvSpPr>
        <p:spPr bwMode="auto">
          <a:xfrm>
            <a:off x="6324600" y="1676400"/>
            <a:ext cx="1811338" cy="519113"/>
          </a:xfrm>
          <a:prstGeom prst="rect">
            <a:avLst/>
          </a:prstGeom>
          <a:solidFill>
            <a:srgbClr val="0000FF"/>
          </a:solidFill>
          <a:ln w="9525" algn="ctr">
            <a:noFill/>
            <a:miter lim="800000"/>
            <a:headEnd/>
            <a:tailEnd/>
          </a:ln>
          <a:effectLst/>
        </p:spPr>
        <p:txBody>
          <a:bodyPr wrap="none">
            <a:spAutoFit/>
          </a:bodyPr>
          <a:lstStyle/>
          <a:p>
            <a:pPr algn="ctr"/>
            <a:r>
              <a:rPr lang="zh-CN" altLang="en-US" sz="2800" b="1">
                <a:solidFill>
                  <a:schemeClr val="bg1"/>
                </a:solidFill>
                <a:ea typeface="黑体" pitchFamily="2" charset="-122"/>
              </a:rPr>
              <a:t>改进布局</a:t>
            </a:r>
            <a:r>
              <a:rPr lang="en-US" altLang="zh-CN" sz="2800" b="1">
                <a:solidFill>
                  <a:schemeClr val="bg1"/>
                </a:solidFill>
                <a:ea typeface="黑体" pitchFamily="2" charset="-122"/>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8067">
                                            <p:txEl>
                                              <p:pRg st="1" end="1"/>
                                            </p:txEl>
                                          </p:spTgt>
                                        </p:tgtEl>
                                        <p:attrNameLst>
                                          <p:attrName>style.visibility</p:attrName>
                                        </p:attrNameLst>
                                      </p:cBhvr>
                                      <p:to>
                                        <p:strVal val="visible"/>
                                      </p:to>
                                    </p:set>
                                    <p:anim calcmode="lin" valueType="num">
                                      <p:cBhvr additive="base">
                                        <p:cTn id="7" dur="500" fill="hold"/>
                                        <p:tgtEl>
                                          <p:spTgt spid="8806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8067">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8067">
                                            <p:txEl>
                                              <p:pRg st="2" end="2"/>
                                            </p:txEl>
                                          </p:spTgt>
                                        </p:tgtEl>
                                        <p:attrNameLst>
                                          <p:attrName>style.visibility</p:attrName>
                                        </p:attrNameLst>
                                      </p:cBhvr>
                                      <p:to>
                                        <p:strVal val="visible"/>
                                      </p:to>
                                    </p:set>
                                    <p:anim calcmode="lin" valueType="num">
                                      <p:cBhvr additive="base">
                                        <p:cTn id="12" dur="500" fill="hold"/>
                                        <p:tgtEl>
                                          <p:spTgt spid="88067">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8067">
                                            <p:txEl>
                                              <p:pRg st="2" end="2"/>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8067">
                                            <p:txEl>
                                              <p:pRg st="3" end="3"/>
                                            </p:txEl>
                                          </p:spTgt>
                                        </p:tgtEl>
                                        <p:attrNameLst>
                                          <p:attrName>style.visibility</p:attrName>
                                        </p:attrNameLst>
                                      </p:cBhvr>
                                      <p:to>
                                        <p:strVal val="visible"/>
                                      </p:to>
                                    </p:set>
                                    <p:anim calcmode="lin" valueType="num">
                                      <p:cBhvr additive="base">
                                        <p:cTn id="17" dur="500" fill="hold"/>
                                        <p:tgtEl>
                                          <p:spTgt spid="8806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8067">
                                            <p:txEl>
                                              <p:pRg st="3" end="3"/>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88067">
                                            <p:txEl>
                                              <p:pRg st="4" end="4"/>
                                            </p:txEl>
                                          </p:spTgt>
                                        </p:tgtEl>
                                        <p:attrNameLst>
                                          <p:attrName>style.visibility</p:attrName>
                                        </p:attrNameLst>
                                      </p:cBhvr>
                                      <p:to>
                                        <p:strVal val="visible"/>
                                      </p:to>
                                    </p:set>
                                    <p:anim calcmode="lin" valueType="num">
                                      <p:cBhvr additive="base">
                                        <p:cTn id="22" dur="500" fill="hold"/>
                                        <p:tgtEl>
                                          <p:spTgt spid="88067">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88067">
                                            <p:txEl>
                                              <p:pRg st="4" end="4"/>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88067">
                                            <p:txEl>
                                              <p:pRg st="5" end="5"/>
                                            </p:txEl>
                                          </p:spTgt>
                                        </p:tgtEl>
                                        <p:attrNameLst>
                                          <p:attrName>style.visibility</p:attrName>
                                        </p:attrNameLst>
                                      </p:cBhvr>
                                      <p:to>
                                        <p:strVal val="visible"/>
                                      </p:to>
                                    </p:set>
                                    <p:anim calcmode="lin" valueType="num">
                                      <p:cBhvr additive="base">
                                        <p:cTn id="27" dur="500" fill="hold"/>
                                        <p:tgtEl>
                                          <p:spTgt spid="88067">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8067">
                                            <p:txEl>
                                              <p:pRg st="5" end="5"/>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88067">
                                            <p:txEl>
                                              <p:pRg st="6" end="6"/>
                                            </p:txEl>
                                          </p:spTgt>
                                        </p:tgtEl>
                                        <p:attrNameLst>
                                          <p:attrName>style.visibility</p:attrName>
                                        </p:attrNameLst>
                                      </p:cBhvr>
                                      <p:to>
                                        <p:strVal val="visible"/>
                                      </p:to>
                                    </p:set>
                                    <p:anim calcmode="lin" valueType="num">
                                      <p:cBhvr additive="base">
                                        <p:cTn id="32" dur="500" fill="hold"/>
                                        <p:tgtEl>
                                          <p:spTgt spid="88067">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88067">
                                            <p:txEl>
                                              <p:pRg st="6" end="6"/>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88067">
                                            <p:txEl>
                                              <p:pRg st="7" end="7"/>
                                            </p:txEl>
                                          </p:spTgt>
                                        </p:tgtEl>
                                        <p:attrNameLst>
                                          <p:attrName>style.visibility</p:attrName>
                                        </p:attrNameLst>
                                      </p:cBhvr>
                                      <p:to>
                                        <p:strVal val="visible"/>
                                      </p:to>
                                    </p:set>
                                    <p:anim calcmode="lin" valueType="num">
                                      <p:cBhvr additive="base">
                                        <p:cTn id="37" dur="500" fill="hold"/>
                                        <p:tgtEl>
                                          <p:spTgt spid="88067">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8067">
                                            <p:txEl>
                                              <p:pRg st="7" end="7"/>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88067">
                                            <p:txEl>
                                              <p:pRg st="8" end="8"/>
                                            </p:txEl>
                                          </p:spTgt>
                                        </p:tgtEl>
                                        <p:attrNameLst>
                                          <p:attrName>style.visibility</p:attrName>
                                        </p:attrNameLst>
                                      </p:cBhvr>
                                      <p:to>
                                        <p:strVal val="visible"/>
                                      </p:to>
                                    </p:set>
                                    <p:anim calcmode="lin" valueType="num">
                                      <p:cBhvr additive="base">
                                        <p:cTn id="42" dur="500" fill="hold"/>
                                        <p:tgtEl>
                                          <p:spTgt spid="88067">
                                            <p:txEl>
                                              <p:pRg st="8" end="8"/>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88067">
                                            <p:txEl>
                                              <p:pRg st="8" end="8"/>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88067">
                                            <p:txEl>
                                              <p:pRg st="9" end="9"/>
                                            </p:txEl>
                                          </p:spTgt>
                                        </p:tgtEl>
                                        <p:attrNameLst>
                                          <p:attrName>style.visibility</p:attrName>
                                        </p:attrNameLst>
                                      </p:cBhvr>
                                      <p:to>
                                        <p:strVal val="visible"/>
                                      </p:to>
                                    </p:set>
                                    <p:anim calcmode="lin" valueType="num">
                                      <p:cBhvr additive="base">
                                        <p:cTn id="47" dur="500" fill="hold"/>
                                        <p:tgtEl>
                                          <p:spTgt spid="88067">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88067">
                                            <p:txEl>
                                              <p:pRg st="9" end="9"/>
                                            </p:txEl>
                                          </p:spTgt>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nodeType="afterEffect">
                                  <p:stCondLst>
                                    <p:cond delay="0"/>
                                  </p:stCondLst>
                                  <p:childTnLst>
                                    <p:set>
                                      <p:cBhvr>
                                        <p:cTn id="51" dur="1" fill="hold">
                                          <p:stCondLst>
                                            <p:cond delay="0"/>
                                          </p:stCondLst>
                                        </p:cTn>
                                        <p:tgtEl>
                                          <p:spTgt spid="88067">
                                            <p:txEl>
                                              <p:pRg st="10" end="10"/>
                                            </p:txEl>
                                          </p:spTgt>
                                        </p:tgtEl>
                                        <p:attrNameLst>
                                          <p:attrName>style.visibility</p:attrName>
                                        </p:attrNameLst>
                                      </p:cBhvr>
                                      <p:to>
                                        <p:strVal val="visible"/>
                                      </p:to>
                                    </p:set>
                                    <p:anim calcmode="lin" valueType="num">
                                      <p:cBhvr additive="base">
                                        <p:cTn id="52" dur="500" fill="hold"/>
                                        <p:tgtEl>
                                          <p:spTgt spid="88067">
                                            <p:txEl>
                                              <p:pRg st="10" end="1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88067">
                                            <p:txEl>
                                              <p:pRg st="10" end="10"/>
                                            </p:txEl>
                                          </p:spTgt>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nodeType="afterEffect">
                                  <p:stCondLst>
                                    <p:cond delay="0"/>
                                  </p:stCondLst>
                                  <p:childTnLst>
                                    <p:set>
                                      <p:cBhvr>
                                        <p:cTn id="56" dur="1" fill="hold">
                                          <p:stCondLst>
                                            <p:cond delay="0"/>
                                          </p:stCondLst>
                                        </p:cTn>
                                        <p:tgtEl>
                                          <p:spTgt spid="88067">
                                            <p:txEl>
                                              <p:pRg st="11" end="11"/>
                                            </p:txEl>
                                          </p:spTgt>
                                        </p:tgtEl>
                                        <p:attrNameLst>
                                          <p:attrName>style.visibility</p:attrName>
                                        </p:attrNameLst>
                                      </p:cBhvr>
                                      <p:to>
                                        <p:strVal val="visible"/>
                                      </p:to>
                                    </p:set>
                                    <p:anim calcmode="lin" valueType="num">
                                      <p:cBhvr additive="base">
                                        <p:cTn id="57" dur="500" fill="hold"/>
                                        <p:tgtEl>
                                          <p:spTgt spid="88067">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88067">
                                            <p:txEl>
                                              <p:pRg st="11" end="11"/>
                                            </p:txEl>
                                          </p:spTgt>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nodeType="afterEffect">
                                  <p:stCondLst>
                                    <p:cond delay="0"/>
                                  </p:stCondLst>
                                  <p:childTnLst>
                                    <p:set>
                                      <p:cBhvr>
                                        <p:cTn id="61" dur="1" fill="hold">
                                          <p:stCondLst>
                                            <p:cond delay="0"/>
                                          </p:stCondLst>
                                        </p:cTn>
                                        <p:tgtEl>
                                          <p:spTgt spid="88067">
                                            <p:txEl>
                                              <p:pRg st="12" end="12"/>
                                            </p:txEl>
                                          </p:spTgt>
                                        </p:tgtEl>
                                        <p:attrNameLst>
                                          <p:attrName>style.visibility</p:attrName>
                                        </p:attrNameLst>
                                      </p:cBhvr>
                                      <p:to>
                                        <p:strVal val="visible"/>
                                      </p:to>
                                    </p:set>
                                    <p:anim calcmode="lin" valueType="num">
                                      <p:cBhvr additive="base">
                                        <p:cTn id="62" dur="500" fill="hold"/>
                                        <p:tgtEl>
                                          <p:spTgt spid="88067">
                                            <p:txEl>
                                              <p:pRg st="12" end="12"/>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88067">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1D2B5B2-34BE-4897-A4AA-C572CD31EC16}"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0534EB9B-EC59-4B76-A614-9B1DC7640781}" type="slidenum">
              <a:rPr lang="en-US" altLang="zh-CN"/>
              <a:pPr/>
              <a:t>7</a:t>
            </a:fld>
            <a:endParaRPr lang="en-US" altLang="zh-CN"/>
          </a:p>
        </p:txBody>
      </p:sp>
      <p:sp>
        <p:nvSpPr>
          <p:cNvPr id="181250" name="Rectangle 2"/>
          <p:cNvSpPr>
            <a:spLocks noGrp="1" noChangeArrowheads="1"/>
          </p:cNvSpPr>
          <p:nvPr>
            <p:ph type="title"/>
          </p:nvPr>
        </p:nvSpPr>
        <p:spPr/>
        <p:txBody>
          <a:bodyPr/>
          <a:lstStyle/>
          <a:p>
            <a:r>
              <a:rPr lang="en-US" altLang="zh-CN"/>
              <a:t>6.1 </a:t>
            </a:r>
            <a:r>
              <a:rPr lang="zh-CN" altLang="en-US"/>
              <a:t>编码概念</a:t>
            </a:r>
          </a:p>
        </p:txBody>
      </p:sp>
      <p:sp>
        <p:nvSpPr>
          <p:cNvPr id="181251" name="Rectangle 3"/>
          <p:cNvSpPr>
            <a:spLocks noGrp="1" noChangeArrowheads="1"/>
          </p:cNvSpPr>
          <p:nvPr>
            <p:ph type="body" idx="1"/>
          </p:nvPr>
        </p:nvSpPr>
        <p:spPr/>
        <p:txBody>
          <a:bodyPr/>
          <a:lstStyle/>
          <a:p>
            <a:r>
              <a:rPr lang="en-US" altLang="zh-CN" dirty="0">
                <a:solidFill>
                  <a:srgbClr val="CC0000"/>
                </a:solidFill>
              </a:rPr>
              <a:t>【㈠</a:t>
            </a:r>
            <a:r>
              <a:rPr lang="zh-CN" altLang="en-US" dirty="0">
                <a:solidFill>
                  <a:srgbClr val="CC0000"/>
                </a:solidFill>
              </a:rPr>
              <a:t>目标</a:t>
            </a:r>
            <a:r>
              <a:rPr lang="en-US" altLang="zh-CN" dirty="0">
                <a:solidFill>
                  <a:srgbClr val="CC0000"/>
                </a:solidFill>
              </a:rPr>
              <a:t>】</a:t>
            </a:r>
          </a:p>
          <a:p>
            <a:pPr lvl="1"/>
            <a:r>
              <a:rPr lang="zh-CN" altLang="en-US" dirty="0" smtClean="0"/>
              <a:t>产生</a:t>
            </a:r>
            <a:r>
              <a:rPr lang="zh-CN" altLang="en-US" dirty="0" smtClean="0">
                <a:solidFill>
                  <a:srgbClr val="3333CC"/>
                </a:solidFill>
              </a:rPr>
              <a:t>正确可靠</a:t>
            </a:r>
            <a:r>
              <a:rPr lang="zh-CN" altLang="en-US" dirty="0" smtClean="0"/>
              <a:t>、</a:t>
            </a:r>
            <a:r>
              <a:rPr lang="zh-CN" altLang="en-US" dirty="0" smtClean="0">
                <a:solidFill>
                  <a:srgbClr val="CC0000"/>
                </a:solidFill>
              </a:rPr>
              <a:t>简明清晰</a:t>
            </a:r>
            <a:r>
              <a:rPr lang="zh-CN" altLang="en-US" dirty="0" smtClean="0"/>
              <a:t>、具有</a:t>
            </a:r>
            <a:r>
              <a:rPr lang="zh-CN" altLang="en-US" dirty="0" smtClean="0">
                <a:solidFill>
                  <a:srgbClr val="3333CC"/>
                </a:solidFill>
              </a:rPr>
              <a:t>较高效率</a:t>
            </a:r>
            <a:r>
              <a:rPr lang="zh-CN" altLang="en-US" dirty="0" smtClean="0"/>
              <a:t>的源程序</a:t>
            </a:r>
            <a:r>
              <a:rPr lang="zh-CN" altLang="en-US" dirty="0"/>
              <a:t>。</a:t>
            </a:r>
          </a:p>
          <a:p>
            <a:r>
              <a:rPr lang="en-US" altLang="zh-CN" dirty="0">
                <a:solidFill>
                  <a:srgbClr val="CC0000"/>
                </a:solidFill>
              </a:rPr>
              <a:t>【</a:t>
            </a:r>
            <a:r>
              <a:rPr lang="zh-CN" altLang="en-US" dirty="0">
                <a:solidFill>
                  <a:srgbClr val="CC0000"/>
                </a:solidFill>
              </a:rPr>
              <a:t>结构化的程序设计</a:t>
            </a:r>
            <a:r>
              <a:rPr lang="en-US" altLang="zh-CN" dirty="0" smtClean="0">
                <a:solidFill>
                  <a:srgbClr val="CC0000"/>
                </a:solidFill>
              </a:rPr>
              <a:t>】—</a:t>
            </a:r>
            <a:r>
              <a:rPr lang="zh-CN" altLang="en-US" sz="2600" dirty="0">
                <a:solidFill>
                  <a:srgbClr val="3333CC"/>
                </a:solidFill>
              </a:rPr>
              <a:t>“</a:t>
            </a:r>
            <a:r>
              <a:rPr lang="zh-CN" altLang="en-US" sz="2600" dirty="0" smtClean="0">
                <a:solidFill>
                  <a:srgbClr val="3333CC"/>
                </a:solidFill>
              </a:rPr>
              <a:t>过程式程序设计”子集</a:t>
            </a:r>
          </a:p>
          <a:p>
            <a:r>
              <a:rPr lang="en-US" altLang="zh-CN" sz="2400" kern="1200" dirty="0" smtClean="0">
                <a:latin typeface="Arial" charset="0"/>
                <a:ea typeface="宋体" pitchFamily="2" charset="-122"/>
              </a:rPr>
              <a:t>Structured Programming</a:t>
            </a:r>
            <a:endParaRPr lang="en-US" altLang="zh-CN" sz="2600" dirty="0">
              <a:solidFill>
                <a:srgbClr val="3333CC"/>
              </a:solidFill>
            </a:endParaRPr>
          </a:p>
          <a:p>
            <a:pPr lvl="1"/>
            <a:r>
              <a:rPr lang="en-US" altLang="zh-CN" dirty="0">
                <a:solidFill>
                  <a:srgbClr val="CC0000"/>
                </a:solidFill>
              </a:rPr>
              <a:t>⑴</a:t>
            </a:r>
            <a:r>
              <a:rPr lang="zh-CN" altLang="en-US" dirty="0">
                <a:solidFill>
                  <a:srgbClr val="CC0000"/>
                </a:solidFill>
              </a:rPr>
              <a:t>严格控制</a:t>
            </a:r>
            <a:r>
              <a:rPr lang="en-US" altLang="zh-CN" dirty="0">
                <a:solidFill>
                  <a:srgbClr val="CC0000"/>
                </a:solidFill>
              </a:rPr>
              <a:t>GOTO</a:t>
            </a:r>
            <a:r>
              <a:rPr lang="zh-CN" altLang="en-US" dirty="0">
                <a:solidFill>
                  <a:srgbClr val="CC0000"/>
                </a:solidFill>
              </a:rPr>
              <a:t>语句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81251">
                                            <p:txEl>
                                              <p:pRg st="2" end="2"/>
                                            </p:txEl>
                                          </p:spTgt>
                                        </p:tgtEl>
                                        <p:attrNameLst>
                                          <p:attrName>style.visibility</p:attrName>
                                        </p:attrNameLst>
                                      </p:cBhvr>
                                      <p:to>
                                        <p:strVal val="visible"/>
                                      </p:to>
                                    </p:set>
                                    <p:animEffect transition="in" filter="strips(downRight)">
                                      <p:cBhvr>
                                        <p:cTn id="7" dur="500"/>
                                        <p:tgtEl>
                                          <p:spTgt spid="18125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81251">
                                            <p:txEl>
                                              <p:pRg st="3" end="3"/>
                                            </p:txEl>
                                          </p:spTgt>
                                        </p:tgtEl>
                                        <p:attrNameLst>
                                          <p:attrName>style.visibility</p:attrName>
                                        </p:attrNameLst>
                                      </p:cBhvr>
                                      <p:to>
                                        <p:strVal val="visible"/>
                                      </p:to>
                                    </p:set>
                                    <p:animEffect transition="in" filter="strips(downRight)">
                                      <p:cBhvr>
                                        <p:cTn id="12" dur="500"/>
                                        <p:tgtEl>
                                          <p:spTgt spid="181251">
                                            <p:txEl>
                                              <p:pRg st="3" end="3"/>
                                            </p:txEl>
                                          </p:spTgt>
                                        </p:tgtEl>
                                      </p:cBhvr>
                                    </p:animEffect>
                                  </p:childTnLst>
                                </p:cTn>
                              </p:par>
                              <p:par>
                                <p:cTn id="13" presetID="18" presetClass="entr" presetSubtype="6" fill="hold" grpId="0" nodeType="withEffect">
                                  <p:stCondLst>
                                    <p:cond delay="0"/>
                                  </p:stCondLst>
                                  <p:childTnLst>
                                    <p:set>
                                      <p:cBhvr>
                                        <p:cTn id="14" dur="1" fill="hold">
                                          <p:stCondLst>
                                            <p:cond delay="0"/>
                                          </p:stCondLst>
                                        </p:cTn>
                                        <p:tgtEl>
                                          <p:spTgt spid="181251">
                                            <p:txEl>
                                              <p:pRg st="4" end="4"/>
                                            </p:txEl>
                                          </p:spTgt>
                                        </p:tgtEl>
                                        <p:attrNameLst>
                                          <p:attrName>style.visibility</p:attrName>
                                        </p:attrNameLst>
                                      </p:cBhvr>
                                      <p:to>
                                        <p:strVal val="visible"/>
                                      </p:to>
                                    </p:set>
                                    <p:animEffect transition="in" filter="strips(downRight)">
                                      <p:cBhvr>
                                        <p:cTn id="15" dur="500"/>
                                        <p:tgtEl>
                                          <p:spTgt spid="1812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5119F29B-00D1-4AC7-8177-19A3CCABD74B}" type="datetime1">
              <a:rPr lang="zh-CN" altLang="en-US"/>
              <a:pPr/>
              <a:t>2018/12/24</a:t>
            </a:fld>
            <a:endParaRPr lang="en-US" altLang="zh-CN"/>
          </a:p>
        </p:txBody>
      </p:sp>
      <p:sp>
        <p:nvSpPr>
          <p:cNvPr id="6" name="灯片编号占位符 4"/>
          <p:cNvSpPr>
            <a:spLocks noGrp="1"/>
          </p:cNvSpPr>
          <p:nvPr>
            <p:ph type="sldNum" sz="quarter" idx="11"/>
          </p:nvPr>
        </p:nvSpPr>
        <p:spPr/>
        <p:txBody>
          <a:bodyPr/>
          <a:lstStyle/>
          <a:p>
            <a:fld id="{7A575F74-637C-4C3F-BC34-95757AD74CFB}" type="slidenum">
              <a:rPr lang="en-US" altLang="zh-CN"/>
              <a:pPr/>
              <a:t>70</a:t>
            </a:fld>
            <a:endParaRPr lang="en-US" altLang="zh-CN"/>
          </a:p>
        </p:txBody>
      </p:sp>
      <p:sp>
        <p:nvSpPr>
          <p:cNvPr id="89090" name="Rectangle 2"/>
          <p:cNvSpPr>
            <a:spLocks noGrp="1" noChangeArrowheads="1"/>
          </p:cNvSpPr>
          <p:nvPr>
            <p:ph type="title"/>
          </p:nvPr>
        </p:nvSpPr>
        <p:spPr/>
        <p:txBody>
          <a:bodyPr/>
          <a:lstStyle/>
          <a:p>
            <a:r>
              <a:rPr lang="en-US" altLang="zh-CN"/>
              <a:t>6.3.3 </a:t>
            </a:r>
            <a:r>
              <a:rPr lang="zh-CN" altLang="en-US"/>
              <a:t>语句结构</a:t>
            </a:r>
          </a:p>
        </p:txBody>
      </p:sp>
      <p:sp>
        <p:nvSpPr>
          <p:cNvPr id="89091" name="Rectangle 3"/>
          <p:cNvSpPr>
            <a:spLocks noGrp="1" noChangeArrowheads="1"/>
          </p:cNvSpPr>
          <p:nvPr>
            <p:ph type="body" idx="1"/>
          </p:nvPr>
        </p:nvSpPr>
        <p:spPr/>
        <p:txBody>
          <a:bodyPr/>
          <a:lstStyle/>
          <a:p>
            <a:pPr>
              <a:lnSpc>
                <a:spcPct val="80000"/>
              </a:lnSpc>
            </a:pPr>
            <a:r>
              <a:rPr lang="en-US" altLang="zh-CN" sz="2400">
                <a:solidFill>
                  <a:srgbClr val="CC0000"/>
                </a:solidFill>
              </a:rPr>
              <a:t>【1</a:t>
            </a:r>
            <a:r>
              <a:rPr lang="zh-CN" altLang="en-US" sz="2400">
                <a:solidFill>
                  <a:srgbClr val="CC0000"/>
                </a:solidFill>
              </a:rPr>
              <a:t>、在一行内只写一条语句</a:t>
            </a:r>
            <a:r>
              <a:rPr lang="en-US" altLang="zh-CN" sz="2400">
                <a:solidFill>
                  <a:srgbClr val="CC0000"/>
                </a:solidFill>
              </a:rPr>
              <a:t>】</a:t>
            </a:r>
            <a:endParaRPr lang="en-US" altLang="zh-CN" sz="3200"/>
          </a:p>
          <a:p>
            <a:pPr>
              <a:lnSpc>
                <a:spcPct val="80000"/>
              </a:lnSpc>
            </a:pPr>
            <a:r>
              <a:rPr lang="en-US" altLang="zh-CN" sz="2400">
                <a:solidFill>
                  <a:srgbClr val="0000FF"/>
                </a:solidFill>
              </a:rPr>
              <a:t>FOR</a:t>
            </a:r>
            <a:r>
              <a:rPr lang="en-US" altLang="zh-CN" sz="2400"/>
              <a:t>  I:=1  </a:t>
            </a:r>
            <a:r>
              <a:rPr lang="en-US" altLang="zh-CN" sz="2400">
                <a:solidFill>
                  <a:srgbClr val="0000FF"/>
                </a:solidFill>
              </a:rPr>
              <a:t>TO</a:t>
            </a:r>
            <a:r>
              <a:rPr lang="en-US" altLang="zh-CN" sz="2400"/>
              <a:t>  N-1  </a:t>
            </a:r>
            <a:r>
              <a:rPr lang="en-US" altLang="zh-CN" sz="2400">
                <a:solidFill>
                  <a:srgbClr val="0000FF"/>
                </a:solidFill>
              </a:rPr>
              <a:t>DO</a:t>
            </a:r>
          </a:p>
          <a:p>
            <a:pPr>
              <a:lnSpc>
                <a:spcPct val="80000"/>
              </a:lnSpc>
            </a:pPr>
            <a:r>
              <a:rPr lang="en-US" altLang="zh-CN" sz="2400">
                <a:solidFill>
                  <a:srgbClr val="0000FF"/>
                </a:solidFill>
              </a:rPr>
              <a:t>BEGIN</a:t>
            </a:r>
          </a:p>
          <a:p>
            <a:pPr>
              <a:lnSpc>
                <a:spcPct val="80000"/>
              </a:lnSpc>
            </a:pPr>
            <a:r>
              <a:rPr lang="en-US" altLang="zh-CN" sz="2400"/>
              <a:t>    T:=I</a:t>
            </a:r>
            <a:r>
              <a:rPr lang="zh-CN" altLang="en-US" sz="2400"/>
              <a:t>；</a:t>
            </a:r>
          </a:p>
          <a:p>
            <a:pPr>
              <a:lnSpc>
                <a:spcPct val="80000"/>
              </a:lnSpc>
            </a:pPr>
            <a:r>
              <a:rPr lang="zh-CN" altLang="en-US" sz="2400">
                <a:solidFill>
                  <a:srgbClr val="0000FF"/>
                </a:solidFill>
              </a:rPr>
              <a:t>    </a:t>
            </a:r>
            <a:r>
              <a:rPr lang="en-US" altLang="zh-CN" sz="2400">
                <a:solidFill>
                  <a:srgbClr val="0000FF"/>
                </a:solidFill>
              </a:rPr>
              <a:t>FOR</a:t>
            </a:r>
            <a:r>
              <a:rPr lang="en-US" altLang="zh-CN" sz="2400"/>
              <a:t>  J:=I</a:t>
            </a:r>
            <a:r>
              <a:rPr lang="zh-CN" altLang="en-US" sz="2400"/>
              <a:t>＋</a:t>
            </a:r>
            <a:r>
              <a:rPr lang="en-US" altLang="zh-CN" sz="2400"/>
              <a:t>1  </a:t>
            </a:r>
            <a:r>
              <a:rPr lang="en-US" altLang="zh-CN" sz="2400">
                <a:solidFill>
                  <a:srgbClr val="0000FF"/>
                </a:solidFill>
              </a:rPr>
              <a:t>TO</a:t>
            </a:r>
            <a:r>
              <a:rPr lang="en-US" altLang="zh-CN" sz="2400"/>
              <a:t>  N  </a:t>
            </a:r>
            <a:r>
              <a:rPr lang="en-US" altLang="zh-CN" sz="2400">
                <a:solidFill>
                  <a:srgbClr val="0000FF"/>
                </a:solidFill>
              </a:rPr>
              <a:t>DO</a:t>
            </a:r>
          </a:p>
          <a:p>
            <a:pPr>
              <a:lnSpc>
                <a:spcPct val="80000"/>
              </a:lnSpc>
            </a:pPr>
            <a:r>
              <a:rPr lang="en-US" altLang="zh-CN" sz="2400">
                <a:solidFill>
                  <a:srgbClr val="0000FF"/>
                </a:solidFill>
              </a:rPr>
              <a:t>        IF</a:t>
            </a:r>
            <a:r>
              <a:rPr lang="en-US" altLang="zh-CN" sz="2400"/>
              <a:t>  A[J]</a:t>
            </a:r>
            <a:r>
              <a:rPr lang="zh-CN" altLang="en-US" sz="2400"/>
              <a:t>＜</a:t>
            </a:r>
            <a:r>
              <a:rPr lang="en-US" altLang="zh-CN" sz="2400"/>
              <a:t>A[T]  </a:t>
            </a:r>
            <a:r>
              <a:rPr lang="en-US" altLang="zh-CN" sz="2400">
                <a:solidFill>
                  <a:srgbClr val="0000FF"/>
                </a:solidFill>
              </a:rPr>
              <a:t>THEN</a:t>
            </a:r>
            <a:r>
              <a:rPr lang="en-US" altLang="zh-CN" sz="2400"/>
              <a:t>  T:=J</a:t>
            </a:r>
            <a:r>
              <a:rPr lang="zh-CN" altLang="en-US" sz="2400"/>
              <a:t>；</a:t>
            </a:r>
          </a:p>
          <a:p>
            <a:pPr>
              <a:lnSpc>
                <a:spcPct val="80000"/>
              </a:lnSpc>
            </a:pPr>
            <a:r>
              <a:rPr lang="zh-CN" altLang="en-US" sz="2400">
                <a:solidFill>
                  <a:srgbClr val="0000FF"/>
                </a:solidFill>
              </a:rPr>
              <a:t>    </a:t>
            </a:r>
            <a:r>
              <a:rPr lang="en-US" altLang="zh-CN" sz="2400">
                <a:solidFill>
                  <a:srgbClr val="0000FF"/>
                </a:solidFill>
              </a:rPr>
              <a:t>IF</a:t>
            </a:r>
            <a:r>
              <a:rPr lang="en-US" altLang="zh-CN" sz="2400"/>
              <a:t>  T≠I  </a:t>
            </a:r>
            <a:r>
              <a:rPr lang="en-US" altLang="zh-CN" sz="2400">
                <a:solidFill>
                  <a:srgbClr val="0000FF"/>
                </a:solidFill>
              </a:rPr>
              <a:t>THEN</a:t>
            </a:r>
          </a:p>
          <a:p>
            <a:pPr>
              <a:lnSpc>
                <a:spcPct val="80000"/>
              </a:lnSpc>
            </a:pPr>
            <a:r>
              <a:rPr lang="en-US" altLang="zh-CN" sz="2400">
                <a:solidFill>
                  <a:srgbClr val="0000FF"/>
                </a:solidFill>
              </a:rPr>
              <a:t>    BEGIN</a:t>
            </a:r>
          </a:p>
          <a:p>
            <a:pPr>
              <a:lnSpc>
                <a:spcPct val="80000"/>
              </a:lnSpc>
            </a:pPr>
            <a:r>
              <a:rPr lang="en-US" altLang="zh-CN" sz="2400"/>
              <a:t>        WORK:=A[T]</a:t>
            </a:r>
            <a:r>
              <a:rPr lang="zh-CN" altLang="en-US" sz="2400"/>
              <a:t>；</a:t>
            </a:r>
          </a:p>
          <a:p>
            <a:pPr>
              <a:lnSpc>
                <a:spcPct val="80000"/>
              </a:lnSpc>
            </a:pPr>
            <a:r>
              <a:rPr lang="zh-CN" altLang="en-US" sz="2400"/>
              <a:t>        </a:t>
            </a:r>
            <a:r>
              <a:rPr lang="en-US" altLang="zh-CN" sz="2400"/>
              <a:t>A[T]:=A[I]</a:t>
            </a:r>
            <a:r>
              <a:rPr lang="zh-CN" altLang="en-US" sz="2400"/>
              <a:t>；</a:t>
            </a:r>
          </a:p>
          <a:p>
            <a:pPr>
              <a:lnSpc>
                <a:spcPct val="80000"/>
              </a:lnSpc>
            </a:pPr>
            <a:r>
              <a:rPr lang="zh-CN" altLang="en-US" sz="2400"/>
              <a:t>        </a:t>
            </a:r>
            <a:r>
              <a:rPr lang="en-US" altLang="zh-CN" sz="2400"/>
              <a:t>A[I]:=WORK</a:t>
            </a:r>
            <a:r>
              <a:rPr lang="zh-CN" altLang="en-US" sz="2400"/>
              <a:t>；</a:t>
            </a:r>
          </a:p>
          <a:p>
            <a:pPr>
              <a:lnSpc>
                <a:spcPct val="80000"/>
              </a:lnSpc>
            </a:pPr>
            <a:r>
              <a:rPr lang="zh-CN" altLang="en-US" sz="2400">
                <a:solidFill>
                  <a:srgbClr val="0000FF"/>
                </a:solidFill>
              </a:rPr>
              <a:t>    </a:t>
            </a:r>
            <a:r>
              <a:rPr lang="en-US" altLang="zh-CN" sz="2400">
                <a:solidFill>
                  <a:srgbClr val="0000FF"/>
                </a:solidFill>
              </a:rPr>
              <a:t>END</a:t>
            </a:r>
          </a:p>
          <a:p>
            <a:pPr>
              <a:lnSpc>
                <a:spcPct val="80000"/>
              </a:lnSpc>
            </a:pPr>
            <a:r>
              <a:rPr lang="en-US" altLang="zh-CN" sz="2400">
                <a:solidFill>
                  <a:srgbClr val="0000FF"/>
                </a:solidFill>
              </a:rPr>
              <a:t>END</a:t>
            </a:r>
          </a:p>
        </p:txBody>
      </p:sp>
      <p:sp>
        <p:nvSpPr>
          <p:cNvPr id="89092" name="Rectangle 4"/>
          <p:cNvSpPr>
            <a:spLocks noChangeArrowheads="1"/>
          </p:cNvSpPr>
          <p:nvPr/>
        </p:nvSpPr>
        <p:spPr bwMode="auto">
          <a:xfrm>
            <a:off x="6324600" y="1676400"/>
            <a:ext cx="1811338" cy="519113"/>
          </a:xfrm>
          <a:prstGeom prst="rect">
            <a:avLst/>
          </a:prstGeom>
          <a:solidFill>
            <a:srgbClr val="FF0000"/>
          </a:solidFill>
          <a:ln w="9525" algn="ctr">
            <a:noFill/>
            <a:miter lim="800000"/>
            <a:headEnd/>
            <a:tailEnd/>
          </a:ln>
          <a:effectLst/>
        </p:spPr>
        <p:txBody>
          <a:bodyPr wrap="none">
            <a:spAutoFit/>
          </a:bodyPr>
          <a:lstStyle/>
          <a:p>
            <a:pPr algn="ctr"/>
            <a:r>
              <a:rPr lang="zh-CN" altLang="en-US" sz="2800" b="1">
                <a:solidFill>
                  <a:schemeClr val="bg1"/>
                </a:solidFill>
                <a:ea typeface="黑体" pitchFamily="2" charset="-122"/>
              </a:rPr>
              <a:t>改进布局</a:t>
            </a:r>
            <a:r>
              <a:rPr lang="en-US" altLang="zh-CN" sz="2800" b="1">
                <a:solidFill>
                  <a:schemeClr val="bg1"/>
                </a:solidFill>
                <a:ea typeface="黑体" pitchFamily="2" charset="-122"/>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 presetClass="entr" presetSubtype="4" fill="hold" nodeType="afterEffect">
                                  <p:stCondLst>
                                    <p:cond delay="0"/>
                                  </p:stCondLst>
                                  <p:childTnLst>
                                    <p:set>
                                      <p:cBhvr>
                                        <p:cTn id="6" dur="1" fill="hold">
                                          <p:stCondLst>
                                            <p:cond delay="0"/>
                                          </p:stCondLst>
                                        </p:cTn>
                                        <p:tgtEl>
                                          <p:spTgt spid="89091">
                                            <p:txEl>
                                              <p:pRg st="1" end="1"/>
                                            </p:txEl>
                                          </p:spTgt>
                                        </p:tgtEl>
                                        <p:attrNameLst>
                                          <p:attrName>style.visibility</p:attrName>
                                        </p:attrNameLst>
                                      </p:cBhvr>
                                      <p:to>
                                        <p:strVal val="visible"/>
                                      </p:to>
                                    </p:set>
                                    <p:anim calcmode="lin" valueType="num">
                                      <p:cBhvr additive="base">
                                        <p:cTn id="7" dur="500" fill="hold"/>
                                        <p:tgtEl>
                                          <p:spTgt spid="8909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9091">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89091">
                                            <p:txEl>
                                              <p:pRg st="2" end="2"/>
                                            </p:txEl>
                                          </p:spTgt>
                                        </p:tgtEl>
                                        <p:attrNameLst>
                                          <p:attrName>style.visibility</p:attrName>
                                        </p:attrNameLst>
                                      </p:cBhvr>
                                      <p:to>
                                        <p:strVal val="visible"/>
                                      </p:to>
                                    </p:set>
                                    <p:anim calcmode="lin" valueType="num">
                                      <p:cBhvr additive="base">
                                        <p:cTn id="12" dur="500" fill="hold"/>
                                        <p:tgtEl>
                                          <p:spTgt spid="89091">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9091">
                                            <p:txEl>
                                              <p:pRg st="2" end="2"/>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fill="hold" nodeType="afterEffect">
                                  <p:stCondLst>
                                    <p:cond delay="0"/>
                                  </p:stCondLst>
                                  <p:childTnLst>
                                    <p:set>
                                      <p:cBhvr>
                                        <p:cTn id="16" dur="1" fill="hold">
                                          <p:stCondLst>
                                            <p:cond delay="0"/>
                                          </p:stCondLst>
                                        </p:cTn>
                                        <p:tgtEl>
                                          <p:spTgt spid="89091">
                                            <p:txEl>
                                              <p:pRg st="3" end="3"/>
                                            </p:txEl>
                                          </p:spTgt>
                                        </p:tgtEl>
                                        <p:attrNameLst>
                                          <p:attrName>style.visibility</p:attrName>
                                        </p:attrNameLst>
                                      </p:cBhvr>
                                      <p:to>
                                        <p:strVal val="visible"/>
                                      </p:to>
                                    </p:set>
                                    <p:anim calcmode="lin" valueType="num">
                                      <p:cBhvr additive="base">
                                        <p:cTn id="17" dur="500" fill="hold"/>
                                        <p:tgtEl>
                                          <p:spTgt spid="89091">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9091">
                                            <p:txEl>
                                              <p:pRg st="3" end="3"/>
                                            </p:txEl>
                                          </p:spTgt>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 presetClass="entr" presetSubtype="4" fill="hold" nodeType="afterEffect">
                                  <p:stCondLst>
                                    <p:cond delay="0"/>
                                  </p:stCondLst>
                                  <p:childTnLst>
                                    <p:set>
                                      <p:cBhvr>
                                        <p:cTn id="21" dur="1" fill="hold">
                                          <p:stCondLst>
                                            <p:cond delay="0"/>
                                          </p:stCondLst>
                                        </p:cTn>
                                        <p:tgtEl>
                                          <p:spTgt spid="89091">
                                            <p:txEl>
                                              <p:pRg st="4" end="4"/>
                                            </p:txEl>
                                          </p:spTgt>
                                        </p:tgtEl>
                                        <p:attrNameLst>
                                          <p:attrName>style.visibility</p:attrName>
                                        </p:attrNameLst>
                                      </p:cBhvr>
                                      <p:to>
                                        <p:strVal val="visible"/>
                                      </p:to>
                                    </p:set>
                                    <p:anim calcmode="lin" valueType="num">
                                      <p:cBhvr additive="base">
                                        <p:cTn id="22" dur="500" fill="hold"/>
                                        <p:tgtEl>
                                          <p:spTgt spid="89091">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89091">
                                            <p:txEl>
                                              <p:pRg st="4" end="4"/>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2" presetClass="entr" presetSubtype="4" fill="hold" nodeType="afterEffect">
                                  <p:stCondLst>
                                    <p:cond delay="0"/>
                                  </p:stCondLst>
                                  <p:childTnLst>
                                    <p:set>
                                      <p:cBhvr>
                                        <p:cTn id="26" dur="1" fill="hold">
                                          <p:stCondLst>
                                            <p:cond delay="0"/>
                                          </p:stCondLst>
                                        </p:cTn>
                                        <p:tgtEl>
                                          <p:spTgt spid="89091">
                                            <p:txEl>
                                              <p:pRg st="5" end="5"/>
                                            </p:txEl>
                                          </p:spTgt>
                                        </p:tgtEl>
                                        <p:attrNameLst>
                                          <p:attrName>style.visibility</p:attrName>
                                        </p:attrNameLst>
                                      </p:cBhvr>
                                      <p:to>
                                        <p:strVal val="visible"/>
                                      </p:to>
                                    </p:set>
                                    <p:anim calcmode="lin" valueType="num">
                                      <p:cBhvr additive="base">
                                        <p:cTn id="27" dur="500" fill="hold"/>
                                        <p:tgtEl>
                                          <p:spTgt spid="89091">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9091">
                                            <p:txEl>
                                              <p:pRg st="5" end="5"/>
                                            </p:txEl>
                                          </p:spTgt>
                                        </p:tgtEl>
                                        <p:attrNameLst>
                                          <p:attrName>ppt_y</p:attrName>
                                        </p:attrNameLst>
                                      </p:cBhvr>
                                      <p:tavLst>
                                        <p:tav tm="0">
                                          <p:val>
                                            <p:strVal val="1+#ppt_h/2"/>
                                          </p:val>
                                        </p:tav>
                                        <p:tav tm="100000">
                                          <p:val>
                                            <p:strVal val="#ppt_y"/>
                                          </p:val>
                                        </p:tav>
                                      </p:tavLst>
                                    </p:anim>
                                  </p:childTnLst>
                                </p:cTn>
                              </p:par>
                            </p:childTnLst>
                          </p:cTn>
                        </p:par>
                        <p:par>
                          <p:cTn id="29" fill="hold">
                            <p:stCondLst>
                              <p:cond delay="3000"/>
                            </p:stCondLst>
                            <p:childTnLst>
                              <p:par>
                                <p:cTn id="30" presetID="2" presetClass="entr" presetSubtype="4" fill="hold" nodeType="afterEffect">
                                  <p:stCondLst>
                                    <p:cond delay="0"/>
                                  </p:stCondLst>
                                  <p:childTnLst>
                                    <p:set>
                                      <p:cBhvr>
                                        <p:cTn id="31" dur="1" fill="hold">
                                          <p:stCondLst>
                                            <p:cond delay="0"/>
                                          </p:stCondLst>
                                        </p:cTn>
                                        <p:tgtEl>
                                          <p:spTgt spid="89091">
                                            <p:txEl>
                                              <p:pRg st="6" end="6"/>
                                            </p:txEl>
                                          </p:spTgt>
                                        </p:tgtEl>
                                        <p:attrNameLst>
                                          <p:attrName>style.visibility</p:attrName>
                                        </p:attrNameLst>
                                      </p:cBhvr>
                                      <p:to>
                                        <p:strVal val="visible"/>
                                      </p:to>
                                    </p:set>
                                    <p:anim calcmode="lin" valueType="num">
                                      <p:cBhvr additive="base">
                                        <p:cTn id="32" dur="500" fill="hold"/>
                                        <p:tgtEl>
                                          <p:spTgt spid="89091">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89091">
                                            <p:txEl>
                                              <p:pRg st="6" end="6"/>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500"/>
                            </p:stCondLst>
                            <p:childTnLst>
                              <p:par>
                                <p:cTn id="35" presetID="2" presetClass="entr" presetSubtype="4" fill="hold" nodeType="afterEffect">
                                  <p:stCondLst>
                                    <p:cond delay="0"/>
                                  </p:stCondLst>
                                  <p:childTnLst>
                                    <p:set>
                                      <p:cBhvr>
                                        <p:cTn id="36" dur="1" fill="hold">
                                          <p:stCondLst>
                                            <p:cond delay="0"/>
                                          </p:stCondLst>
                                        </p:cTn>
                                        <p:tgtEl>
                                          <p:spTgt spid="89091">
                                            <p:txEl>
                                              <p:pRg st="7" end="7"/>
                                            </p:txEl>
                                          </p:spTgt>
                                        </p:tgtEl>
                                        <p:attrNameLst>
                                          <p:attrName>style.visibility</p:attrName>
                                        </p:attrNameLst>
                                      </p:cBhvr>
                                      <p:to>
                                        <p:strVal val="visible"/>
                                      </p:to>
                                    </p:set>
                                    <p:anim calcmode="lin" valueType="num">
                                      <p:cBhvr additive="base">
                                        <p:cTn id="37" dur="500" fill="hold"/>
                                        <p:tgtEl>
                                          <p:spTgt spid="89091">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9091">
                                            <p:txEl>
                                              <p:pRg st="7" end="7"/>
                                            </p:txEl>
                                          </p:spTgt>
                                        </p:tgtEl>
                                        <p:attrNameLst>
                                          <p:attrName>ppt_y</p:attrName>
                                        </p:attrNameLst>
                                      </p:cBhvr>
                                      <p:tavLst>
                                        <p:tav tm="0">
                                          <p:val>
                                            <p:strVal val="1+#ppt_h/2"/>
                                          </p:val>
                                        </p:tav>
                                        <p:tav tm="100000">
                                          <p:val>
                                            <p:strVal val="#ppt_y"/>
                                          </p:val>
                                        </p:tav>
                                      </p:tavLst>
                                    </p:anim>
                                  </p:childTnLst>
                                </p:cTn>
                              </p:par>
                            </p:childTnLst>
                          </p:cTn>
                        </p:par>
                        <p:par>
                          <p:cTn id="39" fill="hold">
                            <p:stCondLst>
                              <p:cond delay="4000"/>
                            </p:stCondLst>
                            <p:childTnLst>
                              <p:par>
                                <p:cTn id="40" presetID="2" presetClass="entr" presetSubtype="4" fill="hold" nodeType="afterEffect">
                                  <p:stCondLst>
                                    <p:cond delay="0"/>
                                  </p:stCondLst>
                                  <p:childTnLst>
                                    <p:set>
                                      <p:cBhvr>
                                        <p:cTn id="41" dur="1" fill="hold">
                                          <p:stCondLst>
                                            <p:cond delay="0"/>
                                          </p:stCondLst>
                                        </p:cTn>
                                        <p:tgtEl>
                                          <p:spTgt spid="89091">
                                            <p:txEl>
                                              <p:pRg st="8" end="8"/>
                                            </p:txEl>
                                          </p:spTgt>
                                        </p:tgtEl>
                                        <p:attrNameLst>
                                          <p:attrName>style.visibility</p:attrName>
                                        </p:attrNameLst>
                                      </p:cBhvr>
                                      <p:to>
                                        <p:strVal val="visible"/>
                                      </p:to>
                                    </p:set>
                                    <p:anim calcmode="lin" valueType="num">
                                      <p:cBhvr additive="base">
                                        <p:cTn id="42" dur="500" fill="hold"/>
                                        <p:tgtEl>
                                          <p:spTgt spid="89091">
                                            <p:txEl>
                                              <p:pRg st="8" end="8"/>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89091">
                                            <p:txEl>
                                              <p:pRg st="8" end="8"/>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500"/>
                            </p:stCondLst>
                            <p:childTnLst>
                              <p:par>
                                <p:cTn id="45" presetID="2" presetClass="entr" presetSubtype="4" fill="hold" nodeType="afterEffect">
                                  <p:stCondLst>
                                    <p:cond delay="0"/>
                                  </p:stCondLst>
                                  <p:childTnLst>
                                    <p:set>
                                      <p:cBhvr>
                                        <p:cTn id="46" dur="1" fill="hold">
                                          <p:stCondLst>
                                            <p:cond delay="0"/>
                                          </p:stCondLst>
                                        </p:cTn>
                                        <p:tgtEl>
                                          <p:spTgt spid="89091">
                                            <p:txEl>
                                              <p:pRg st="9" end="9"/>
                                            </p:txEl>
                                          </p:spTgt>
                                        </p:tgtEl>
                                        <p:attrNameLst>
                                          <p:attrName>style.visibility</p:attrName>
                                        </p:attrNameLst>
                                      </p:cBhvr>
                                      <p:to>
                                        <p:strVal val="visible"/>
                                      </p:to>
                                    </p:set>
                                    <p:anim calcmode="lin" valueType="num">
                                      <p:cBhvr additive="base">
                                        <p:cTn id="47" dur="500" fill="hold"/>
                                        <p:tgtEl>
                                          <p:spTgt spid="89091">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89091">
                                            <p:txEl>
                                              <p:pRg st="9" end="9"/>
                                            </p:txEl>
                                          </p:spTgt>
                                        </p:tgtEl>
                                        <p:attrNameLst>
                                          <p:attrName>ppt_y</p:attrName>
                                        </p:attrNameLst>
                                      </p:cBhvr>
                                      <p:tavLst>
                                        <p:tav tm="0">
                                          <p:val>
                                            <p:strVal val="1+#ppt_h/2"/>
                                          </p:val>
                                        </p:tav>
                                        <p:tav tm="100000">
                                          <p:val>
                                            <p:strVal val="#ppt_y"/>
                                          </p:val>
                                        </p:tav>
                                      </p:tavLst>
                                    </p:anim>
                                  </p:childTnLst>
                                </p:cTn>
                              </p:par>
                            </p:childTnLst>
                          </p:cTn>
                        </p:par>
                        <p:par>
                          <p:cTn id="49" fill="hold">
                            <p:stCondLst>
                              <p:cond delay="5000"/>
                            </p:stCondLst>
                            <p:childTnLst>
                              <p:par>
                                <p:cTn id="50" presetID="2" presetClass="entr" presetSubtype="4" fill="hold" nodeType="afterEffect">
                                  <p:stCondLst>
                                    <p:cond delay="0"/>
                                  </p:stCondLst>
                                  <p:childTnLst>
                                    <p:set>
                                      <p:cBhvr>
                                        <p:cTn id="51" dur="1" fill="hold">
                                          <p:stCondLst>
                                            <p:cond delay="0"/>
                                          </p:stCondLst>
                                        </p:cTn>
                                        <p:tgtEl>
                                          <p:spTgt spid="89091">
                                            <p:txEl>
                                              <p:pRg st="10" end="10"/>
                                            </p:txEl>
                                          </p:spTgt>
                                        </p:tgtEl>
                                        <p:attrNameLst>
                                          <p:attrName>style.visibility</p:attrName>
                                        </p:attrNameLst>
                                      </p:cBhvr>
                                      <p:to>
                                        <p:strVal val="visible"/>
                                      </p:to>
                                    </p:set>
                                    <p:anim calcmode="lin" valueType="num">
                                      <p:cBhvr additive="base">
                                        <p:cTn id="52" dur="500" fill="hold"/>
                                        <p:tgtEl>
                                          <p:spTgt spid="89091">
                                            <p:txEl>
                                              <p:pRg st="10" end="1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89091">
                                            <p:txEl>
                                              <p:pRg st="10" end="10"/>
                                            </p:txEl>
                                          </p:spTgt>
                                        </p:tgtEl>
                                        <p:attrNameLst>
                                          <p:attrName>ppt_y</p:attrName>
                                        </p:attrNameLst>
                                      </p:cBhvr>
                                      <p:tavLst>
                                        <p:tav tm="0">
                                          <p:val>
                                            <p:strVal val="1+#ppt_h/2"/>
                                          </p:val>
                                        </p:tav>
                                        <p:tav tm="100000">
                                          <p:val>
                                            <p:strVal val="#ppt_y"/>
                                          </p:val>
                                        </p:tav>
                                      </p:tavLst>
                                    </p:anim>
                                  </p:childTnLst>
                                </p:cTn>
                              </p:par>
                            </p:childTnLst>
                          </p:cTn>
                        </p:par>
                        <p:par>
                          <p:cTn id="54" fill="hold">
                            <p:stCondLst>
                              <p:cond delay="5500"/>
                            </p:stCondLst>
                            <p:childTnLst>
                              <p:par>
                                <p:cTn id="55" presetID="2" presetClass="entr" presetSubtype="4" fill="hold" nodeType="afterEffect">
                                  <p:stCondLst>
                                    <p:cond delay="0"/>
                                  </p:stCondLst>
                                  <p:childTnLst>
                                    <p:set>
                                      <p:cBhvr>
                                        <p:cTn id="56" dur="1" fill="hold">
                                          <p:stCondLst>
                                            <p:cond delay="0"/>
                                          </p:stCondLst>
                                        </p:cTn>
                                        <p:tgtEl>
                                          <p:spTgt spid="89091">
                                            <p:txEl>
                                              <p:pRg st="11" end="11"/>
                                            </p:txEl>
                                          </p:spTgt>
                                        </p:tgtEl>
                                        <p:attrNameLst>
                                          <p:attrName>style.visibility</p:attrName>
                                        </p:attrNameLst>
                                      </p:cBhvr>
                                      <p:to>
                                        <p:strVal val="visible"/>
                                      </p:to>
                                    </p:set>
                                    <p:anim calcmode="lin" valueType="num">
                                      <p:cBhvr additive="base">
                                        <p:cTn id="57" dur="500" fill="hold"/>
                                        <p:tgtEl>
                                          <p:spTgt spid="89091">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89091">
                                            <p:txEl>
                                              <p:pRg st="11" end="11"/>
                                            </p:txEl>
                                          </p:spTgt>
                                        </p:tgtEl>
                                        <p:attrNameLst>
                                          <p:attrName>ppt_y</p:attrName>
                                        </p:attrNameLst>
                                      </p:cBhvr>
                                      <p:tavLst>
                                        <p:tav tm="0">
                                          <p:val>
                                            <p:strVal val="1+#ppt_h/2"/>
                                          </p:val>
                                        </p:tav>
                                        <p:tav tm="100000">
                                          <p:val>
                                            <p:strVal val="#ppt_y"/>
                                          </p:val>
                                        </p:tav>
                                      </p:tavLst>
                                    </p:anim>
                                  </p:childTnLst>
                                </p:cTn>
                              </p:par>
                            </p:childTnLst>
                          </p:cTn>
                        </p:par>
                        <p:par>
                          <p:cTn id="59" fill="hold">
                            <p:stCondLst>
                              <p:cond delay="6000"/>
                            </p:stCondLst>
                            <p:childTnLst>
                              <p:par>
                                <p:cTn id="60" presetID="2" presetClass="entr" presetSubtype="4" fill="hold" nodeType="afterEffect">
                                  <p:stCondLst>
                                    <p:cond delay="0"/>
                                  </p:stCondLst>
                                  <p:childTnLst>
                                    <p:set>
                                      <p:cBhvr>
                                        <p:cTn id="61" dur="1" fill="hold">
                                          <p:stCondLst>
                                            <p:cond delay="0"/>
                                          </p:stCondLst>
                                        </p:cTn>
                                        <p:tgtEl>
                                          <p:spTgt spid="89091">
                                            <p:txEl>
                                              <p:pRg st="12" end="12"/>
                                            </p:txEl>
                                          </p:spTgt>
                                        </p:tgtEl>
                                        <p:attrNameLst>
                                          <p:attrName>style.visibility</p:attrName>
                                        </p:attrNameLst>
                                      </p:cBhvr>
                                      <p:to>
                                        <p:strVal val="visible"/>
                                      </p:to>
                                    </p:set>
                                    <p:anim calcmode="lin" valueType="num">
                                      <p:cBhvr additive="base">
                                        <p:cTn id="62" dur="500" fill="hold"/>
                                        <p:tgtEl>
                                          <p:spTgt spid="89091">
                                            <p:txEl>
                                              <p:pRg st="12" end="12"/>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89091">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F3D5C773-94C6-47E7-B002-711F06CC907C}" type="datetime1">
              <a:rPr lang="zh-CN" altLang="en-US"/>
              <a:pPr/>
              <a:t>2018/12/24</a:t>
            </a:fld>
            <a:endParaRPr lang="en-US" altLang="zh-CN"/>
          </a:p>
        </p:txBody>
      </p:sp>
      <p:sp>
        <p:nvSpPr>
          <p:cNvPr id="6" name="灯片编号占位符 4"/>
          <p:cNvSpPr>
            <a:spLocks noGrp="1"/>
          </p:cNvSpPr>
          <p:nvPr>
            <p:ph type="sldNum" sz="quarter" idx="11"/>
          </p:nvPr>
        </p:nvSpPr>
        <p:spPr/>
        <p:txBody>
          <a:bodyPr/>
          <a:lstStyle/>
          <a:p>
            <a:fld id="{03D04930-20EA-4E9F-9892-CCC1B8527B5F}" type="slidenum">
              <a:rPr lang="en-US" altLang="zh-CN"/>
              <a:pPr/>
              <a:t>71</a:t>
            </a:fld>
            <a:endParaRPr lang="en-US" altLang="zh-CN"/>
          </a:p>
        </p:txBody>
      </p:sp>
      <p:sp>
        <p:nvSpPr>
          <p:cNvPr id="81922" name="Rectangle 2"/>
          <p:cNvSpPr>
            <a:spLocks noGrp="1" noChangeArrowheads="1"/>
          </p:cNvSpPr>
          <p:nvPr>
            <p:ph type="title"/>
          </p:nvPr>
        </p:nvSpPr>
        <p:spPr/>
        <p:txBody>
          <a:bodyPr/>
          <a:lstStyle/>
          <a:p>
            <a:r>
              <a:rPr lang="en-US" altLang="zh-CN"/>
              <a:t>6.3.3 </a:t>
            </a:r>
            <a:r>
              <a:rPr lang="zh-CN" altLang="en-US"/>
              <a:t>语句结构</a:t>
            </a:r>
          </a:p>
        </p:txBody>
      </p:sp>
      <p:sp>
        <p:nvSpPr>
          <p:cNvPr id="81923" name="Rectangle 3"/>
          <p:cNvSpPr>
            <a:spLocks noGrp="1" noChangeArrowheads="1"/>
          </p:cNvSpPr>
          <p:nvPr>
            <p:ph type="body" idx="1"/>
          </p:nvPr>
        </p:nvSpPr>
        <p:spPr/>
        <p:txBody>
          <a:bodyPr/>
          <a:lstStyle/>
          <a:p>
            <a:r>
              <a:rPr lang="en-US" altLang="zh-CN">
                <a:solidFill>
                  <a:srgbClr val="CC0000"/>
                </a:solidFill>
              </a:rPr>
              <a:t>【2</a:t>
            </a:r>
            <a:r>
              <a:rPr lang="zh-CN" altLang="en-US">
                <a:solidFill>
                  <a:srgbClr val="CC0000"/>
                </a:solidFill>
              </a:rPr>
              <a:t>、程序编写首先应当考虑清晰性</a:t>
            </a:r>
            <a:r>
              <a:rPr lang="en-US" altLang="zh-CN">
                <a:solidFill>
                  <a:srgbClr val="CC0000"/>
                </a:solidFill>
              </a:rPr>
              <a:t>】</a:t>
            </a:r>
          </a:p>
          <a:p>
            <a:r>
              <a:rPr lang="en-US" altLang="zh-CN">
                <a:solidFill>
                  <a:srgbClr val="CC0000"/>
                </a:solidFill>
              </a:rPr>
              <a:t>【3</a:t>
            </a:r>
            <a:r>
              <a:rPr lang="zh-CN" altLang="en-US">
                <a:solidFill>
                  <a:srgbClr val="CC0000"/>
                </a:solidFill>
              </a:rPr>
              <a:t>、程序要能直截了当地说明程序员的用意</a:t>
            </a:r>
            <a:r>
              <a:rPr lang="en-US" altLang="zh-CN">
                <a:solidFill>
                  <a:srgbClr val="CC0000"/>
                </a:solidFill>
              </a:rPr>
              <a:t>】</a:t>
            </a:r>
          </a:p>
          <a:p>
            <a:pPr lvl="1"/>
            <a:r>
              <a:rPr lang="zh-CN" altLang="en-US"/>
              <a:t>程序编写</a:t>
            </a:r>
            <a:r>
              <a:rPr lang="zh-CN" altLang="en-US">
                <a:solidFill>
                  <a:srgbClr val="CC0000"/>
                </a:solidFill>
              </a:rPr>
              <a:t>首先应当考虑清晰性</a:t>
            </a:r>
            <a:r>
              <a:rPr lang="zh-CN" altLang="en-US"/>
              <a:t>，不要刻意</a:t>
            </a:r>
            <a:r>
              <a:rPr lang="zh-CN" altLang="en-US">
                <a:solidFill>
                  <a:srgbClr val="3333CC"/>
                </a:solidFill>
              </a:rPr>
              <a:t>追求技巧性</a:t>
            </a:r>
            <a:r>
              <a:rPr lang="zh-CN" altLang="en-US"/>
              <a:t>。</a:t>
            </a:r>
          </a:p>
          <a:p>
            <a:pPr lvl="1"/>
            <a:r>
              <a:rPr lang="zh-CN" altLang="en-US"/>
              <a:t>如，有一个用</a:t>
            </a:r>
            <a:r>
              <a:rPr lang="en-US" altLang="zh-CN"/>
              <a:t>Pascal</a:t>
            </a:r>
            <a:r>
              <a:rPr lang="zh-CN" altLang="en-US"/>
              <a:t>语句写出的程序段：</a:t>
            </a:r>
          </a:p>
          <a:p>
            <a:pPr lvl="2"/>
            <a:r>
              <a:rPr lang="en-US" altLang="zh-CN"/>
              <a:t>A[I] := A[I] </a:t>
            </a:r>
            <a:r>
              <a:rPr lang="zh-CN" altLang="en-US"/>
              <a:t>＋ </a:t>
            </a:r>
            <a:r>
              <a:rPr lang="en-US" altLang="zh-CN"/>
              <a:t>A[T]</a:t>
            </a:r>
            <a:r>
              <a:rPr lang="zh-CN" altLang="en-US"/>
              <a:t>；</a:t>
            </a:r>
          </a:p>
          <a:p>
            <a:pPr lvl="2"/>
            <a:r>
              <a:rPr lang="en-US" altLang="zh-CN"/>
              <a:t>A[T] := A[I] </a:t>
            </a:r>
            <a:r>
              <a:rPr lang="zh-CN" altLang="en-US"/>
              <a:t>－ </a:t>
            </a:r>
            <a:r>
              <a:rPr lang="en-US" altLang="zh-CN"/>
              <a:t>A[T]</a:t>
            </a:r>
            <a:r>
              <a:rPr lang="zh-CN" altLang="en-US"/>
              <a:t>；</a:t>
            </a:r>
          </a:p>
          <a:p>
            <a:pPr lvl="2"/>
            <a:r>
              <a:rPr lang="en-US" altLang="zh-CN"/>
              <a:t>A[I] := A[I] </a:t>
            </a:r>
            <a:r>
              <a:rPr lang="zh-CN" altLang="en-US"/>
              <a:t>－ </a:t>
            </a:r>
            <a:r>
              <a:rPr lang="en-US" altLang="zh-CN"/>
              <a:t>A[T]</a:t>
            </a:r>
            <a:r>
              <a:rPr lang="zh-CN" altLang="en-US"/>
              <a:t>；</a:t>
            </a:r>
          </a:p>
          <a:p>
            <a:pPr lvl="1"/>
            <a:r>
              <a:rPr lang="zh-CN" altLang="en-US">
                <a:solidFill>
                  <a:srgbClr val="0000FF"/>
                </a:solidFill>
              </a:rPr>
              <a:t>功能</a:t>
            </a:r>
            <a:r>
              <a:rPr lang="en-US" altLang="zh-CN">
                <a:solidFill>
                  <a:srgbClr val="0000FF"/>
                </a:solidFill>
              </a:rPr>
              <a:t>——</a:t>
            </a:r>
            <a:r>
              <a:rPr lang="zh-CN" altLang="en-US">
                <a:solidFill>
                  <a:srgbClr val="0000FF"/>
                </a:solidFill>
              </a:rPr>
              <a:t>交换</a:t>
            </a:r>
            <a:r>
              <a:rPr lang="en-US" altLang="zh-CN">
                <a:solidFill>
                  <a:srgbClr val="0000FF"/>
                </a:solidFill>
              </a:rPr>
              <a:t>A[I]</a:t>
            </a:r>
            <a:r>
              <a:rPr lang="zh-CN" altLang="en-US">
                <a:solidFill>
                  <a:srgbClr val="0000FF"/>
                </a:solidFill>
              </a:rPr>
              <a:t>和</a:t>
            </a:r>
            <a:r>
              <a:rPr lang="en-US" altLang="zh-CN">
                <a:solidFill>
                  <a:srgbClr val="0000FF"/>
                </a:solidFill>
              </a:rPr>
              <a:t>A[T]</a:t>
            </a:r>
            <a:r>
              <a:rPr lang="zh-CN" altLang="en-US">
                <a:solidFill>
                  <a:srgbClr val="0000FF"/>
                </a:solidFill>
              </a:rPr>
              <a:t>中的内容。</a:t>
            </a:r>
          </a:p>
          <a:p>
            <a:pPr lvl="1"/>
            <a:r>
              <a:rPr lang="zh-CN" altLang="en-US">
                <a:solidFill>
                  <a:srgbClr val="0000FF"/>
                </a:solidFill>
              </a:rPr>
              <a:t>目的</a:t>
            </a:r>
            <a:r>
              <a:rPr lang="en-US" altLang="zh-CN">
                <a:solidFill>
                  <a:srgbClr val="0000FF"/>
                </a:solidFill>
              </a:rPr>
              <a:t>——</a:t>
            </a:r>
            <a:r>
              <a:rPr lang="zh-CN" altLang="en-US">
                <a:solidFill>
                  <a:srgbClr val="0000FF"/>
                </a:solidFill>
              </a:rPr>
              <a:t>节省一个工作单元。</a:t>
            </a:r>
          </a:p>
        </p:txBody>
      </p:sp>
      <p:sp>
        <p:nvSpPr>
          <p:cNvPr id="81924" name="Rectangle 4"/>
          <p:cNvSpPr>
            <a:spLocks noChangeArrowheads="1"/>
          </p:cNvSpPr>
          <p:nvPr/>
        </p:nvSpPr>
        <p:spPr bwMode="auto">
          <a:xfrm>
            <a:off x="2743200" y="5943600"/>
            <a:ext cx="3740150" cy="519113"/>
          </a:xfrm>
          <a:prstGeom prst="rect">
            <a:avLst/>
          </a:prstGeom>
          <a:solidFill>
            <a:srgbClr val="FF0000"/>
          </a:solidFill>
          <a:ln w="9525" algn="ctr">
            <a:noFill/>
            <a:miter lim="800000"/>
            <a:headEnd/>
            <a:tailEnd/>
          </a:ln>
          <a:effectLst/>
        </p:spPr>
        <p:txBody>
          <a:bodyPr wrap="none">
            <a:spAutoFit/>
          </a:bodyPr>
          <a:lstStyle/>
          <a:p>
            <a:pPr algn="ctr"/>
            <a:r>
              <a:rPr lang="zh-CN" altLang="en-US" sz="2800" b="1">
                <a:solidFill>
                  <a:schemeClr val="bg1"/>
                </a:solidFill>
              </a:rPr>
              <a:t>此段程序可能不易看懂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81923">
                                            <p:txEl>
                                              <p:pRg st="3" end="3"/>
                                            </p:txEl>
                                          </p:spTgt>
                                        </p:tgtEl>
                                        <p:attrNameLst>
                                          <p:attrName>style.visibility</p:attrName>
                                        </p:attrNameLst>
                                      </p:cBhvr>
                                      <p:to>
                                        <p:strVal val="visible"/>
                                      </p:to>
                                    </p:set>
                                    <p:animEffect transition="in" filter="strips(downRight)">
                                      <p:cBhvr>
                                        <p:cTn id="7" dur="500"/>
                                        <p:tgtEl>
                                          <p:spTgt spid="81923">
                                            <p:txEl>
                                              <p:pRg st="3" end="3"/>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81923">
                                            <p:txEl>
                                              <p:pRg st="4" end="4"/>
                                            </p:txEl>
                                          </p:spTgt>
                                        </p:tgtEl>
                                        <p:attrNameLst>
                                          <p:attrName>style.visibility</p:attrName>
                                        </p:attrNameLst>
                                      </p:cBhvr>
                                      <p:to>
                                        <p:strVal val="visible"/>
                                      </p:to>
                                    </p:set>
                                    <p:animEffect transition="in" filter="strips(downRight)">
                                      <p:cBhvr>
                                        <p:cTn id="11" dur="500"/>
                                        <p:tgtEl>
                                          <p:spTgt spid="81923">
                                            <p:txEl>
                                              <p:pRg st="4" end="4"/>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81923">
                                            <p:txEl>
                                              <p:pRg st="5" end="5"/>
                                            </p:txEl>
                                          </p:spTgt>
                                        </p:tgtEl>
                                        <p:attrNameLst>
                                          <p:attrName>style.visibility</p:attrName>
                                        </p:attrNameLst>
                                      </p:cBhvr>
                                      <p:to>
                                        <p:strVal val="visible"/>
                                      </p:to>
                                    </p:set>
                                    <p:animEffect transition="in" filter="strips(downRight)">
                                      <p:cBhvr>
                                        <p:cTn id="15" dur="500"/>
                                        <p:tgtEl>
                                          <p:spTgt spid="81923">
                                            <p:txEl>
                                              <p:pRg st="5" end="5"/>
                                            </p:txEl>
                                          </p:spTgt>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81923">
                                            <p:txEl>
                                              <p:pRg st="6" end="6"/>
                                            </p:txEl>
                                          </p:spTgt>
                                        </p:tgtEl>
                                        <p:attrNameLst>
                                          <p:attrName>style.visibility</p:attrName>
                                        </p:attrNameLst>
                                      </p:cBhvr>
                                      <p:to>
                                        <p:strVal val="visible"/>
                                      </p:to>
                                    </p:set>
                                    <p:animEffect transition="in" filter="strips(downRight)">
                                      <p:cBhvr>
                                        <p:cTn id="19" dur="500"/>
                                        <p:tgtEl>
                                          <p:spTgt spid="81923">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1924"/>
                                        </p:tgtEl>
                                        <p:attrNameLst>
                                          <p:attrName>style.visibility</p:attrName>
                                        </p:attrNameLst>
                                      </p:cBhvr>
                                      <p:to>
                                        <p:strVal val="visible"/>
                                      </p:to>
                                    </p:set>
                                    <p:anim calcmode="lin" valueType="num">
                                      <p:cBhvr additive="base">
                                        <p:cTn id="24" dur="500" fill="hold"/>
                                        <p:tgtEl>
                                          <p:spTgt spid="81924"/>
                                        </p:tgtEl>
                                        <p:attrNameLst>
                                          <p:attrName>ppt_x</p:attrName>
                                        </p:attrNameLst>
                                      </p:cBhvr>
                                      <p:tavLst>
                                        <p:tav tm="0">
                                          <p:val>
                                            <p:strVal val="#ppt_x"/>
                                          </p:val>
                                        </p:tav>
                                        <p:tav tm="100000">
                                          <p:val>
                                            <p:strVal val="#ppt_x"/>
                                          </p:val>
                                        </p:tav>
                                      </p:tavLst>
                                    </p:anim>
                                    <p:anim calcmode="lin" valueType="num">
                                      <p:cBhvr additive="base">
                                        <p:cTn id="25" dur="500" fill="hold"/>
                                        <p:tgtEl>
                                          <p:spTgt spid="8192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81923">
                                            <p:txEl>
                                              <p:pRg st="7" end="7"/>
                                            </p:txEl>
                                          </p:spTgt>
                                        </p:tgtEl>
                                        <p:attrNameLst>
                                          <p:attrName>style.visibility</p:attrName>
                                        </p:attrNameLst>
                                      </p:cBhvr>
                                      <p:to>
                                        <p:strVal val="visible"/>
                                      </p:to>
                                    </p:set>
                                    <p:animEffect transition="in" filter="strips(downRight)">
                                      <p:cBhvr>
                                        <p:cTn id="30" dur="500"/>
                                        <p:tgtEl>
                                          <p:spTgt spid="8192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81923">
                                            <p:txEl>
                                              <p:pRg st="8" end="8"/>
                                            </p:txEl>
                                          </p:spTgt>
                                        </p:tgtEl>
                                        <p:attrNameLst>
                                          <p:attrName>style.visibility</p:attrName>
                                        </p:attrNameLst>
                                      </p:cBhvr>
                                      <p:to>
                                        <p:strVal val="visible"/>
                                      </p:to>
                                    </p:set>
                                    <p:animEffect transition="in" filter="strips(downRight)">
                                      <p:cBhvr>
                                        <p:cTn id="35" dur="500"/>
                                        <p:tgtEl>
                                          <p:spTgt spid="8192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xit" presetSubtype="4" fill="hold" nodeType="clickEffect">
                                  <p:stCondLst>
                                    <p:cond delay="0"/>
                                  </p:stCondLst>
                                  <p:childTnLst>
                                    <p:anim calcmode="lin" valueType="num">
                                      <p:cBhvr additive="base">
                                        <p:cTn id="39" dur="500"/>
                                        <p:tgtEl>
                                          <p:spTgt spid="81923">
                                            <p:txEl>
                                              <p:pRg st="4" end="4"/>
                                            </p:txEl>
                                          </p:spTgt>
                                        </p:tgtEl>
                                        <p:attrNameLst>
                                          <p:attrName>ppt_x</p:attrName>
                                        </p:attrNameLst>
                                      </p:cBhvr>
                                      <p:tavLst>
                                        <p:tav tm="0">
                                          <p:val>
                                            <p:strVal val="ppt_x"/>
                                          </p:val>
                                        </p:tav>
                                        <p:tav tm="100000">
                                          <p:val>
                                            <p:strVal val="ppt_x"/>
                                          </p:val>
                                        </p:tav>
                                      </p:tavLst>
                                    </p:anim>
                                    <p:anim calcmode="lin" valueType="num">
                                      <p:cBhvr additive="base">
                                        <p:cTn id="40" dur="500"/>
                                        <p:tgtEl>
                                          <p:spTgt spid="81923">
                                            <p:txEl>
                                              <p:pRg st="4" end="4"/>
                                            </p:txEl>
                                          </p:spTgt>
                                        </p:tgtEl>
                                        <p:attrNameLst>
                                          <p:attrName>ppt_y</p:attrName>
                                        </p:attrNameLst>
                                      </p:cBhvr>
                                      <p:tavLst>
                                        <p:tav tm="0">
                                          <p:val>
                                            <p:strVal val="ppt_y"/>
                                          </p:val>
                                        </p:tav>
                                        <p:tav tm="100000">
                                          <p:val>
                                            <p:strVal val="1+ppt_h/2"/>
                                          </p:val>
                                        </p:tav>
                                      </p:tavLst>
                                    </p:anim>
                                    <p:set>
                                      <p:cBhvr>
                                        <p:cTn id="41" dur="1" fill="hold">
                                          <p:stCondLst>
                                            <p:cond delay="499"/>
                                          </p:stCondLst>
                                        </p:cTn>
                                        <p:tgtEl>
                                          <p:spTgt spid="81923">
                                            <p:txEl>
                                              <p:pRg st="4" end="4"/>
                                            </p:txEl>
                                          </p:spTgt>
                                        </p:tgtEl>
                                        <p:attrNameLst>
                                          <p:attrName>style.visibility</p:attrName>
                                        </p:attrNameLst>
                                      </p:cBhvr>
                                      <p:to>
                                        <p:strVal val="hidden"/>
                                      </p:to>
                                    </p:set>
                                  </p:childTnLst>
                                </p:cTn>
                              </p:par>
                              <p:par>
                                <p:cTn id="42" presetID="2" presetClass="exit" presetSubtype="4" fill="hold" nodeType="withEffect">
                                  <p:stCondLst>
                                    <p:cond delay="0"/>
                                  </p:stCondLst>
                                  <p:childTnLst>
                                    <p:anim calcmode="lin" valueType="num">
                                      <p:cBhvr additive="base">
                                        <p:cTn id="43" dur="500"/>
                                        <p:tgtEl>
                                          <p:spTgt spid="81923">
                                            <p:txEl>
                                              <p:pRg st="5" end="5"/>
                                            </p:txEl>
                                          </p:spTgt>
                                        </p:tgtEl>
                                        <p:attrNameLst>
                                          <p:attrName>ppt_x</p:attrName>
                                        </p:attrNameLst>
                                      </p:cBhvr>
                                      <p:tavLst>
                                        <p:tav tm="0">
                                          <p:val>
                                            <p:strVal val="ppt_x"/>
                                          </p:val>
                                        </p:tav>
                                        <p:tav tm="100000">
                                          <p:val>
                                            <p:strVal val="ppt_x"/>
                                          </p:val>
                                        </p:tav>
                                      </p:tavLst>
                                    </p:anim>
                                    <p:anim calcmode="lin" valueType="num">
                                      <p:cBhvr additive="base">
                                        <p:cTn id="44" dur="500"/>
                                        <p:tgtEl>
                                          <p:spTgt spid="81923">
                                            <p:txEl>
                                              <p:pRg st="5" end="5"/>
                                            </p:txEl>
                                          </p:spTgt>
                                        </p:tgtEl>
                                        <p:attrNameLst>
                                          <p:attrName>ppt_y</p:attrName>
                                        </p:attrNameLst>
                                      </p:cBhvr>
                                      <p:tavLst>
                                        <p:tav tm="0">
                                          <p:val>
                                            <p:strVal val="ppt_y"/>
                                          </p:val>
                                        </p:tav>
                                        <p:tav tm="100000">
                                          <p:val>
                                            <p:strVal val="1+ppt_h/2"/>
                                          </p:val>
                                        </p:tav>
                                      </p:tavLst>
                                    </p:anim>
                                    <p:set>
                                      <p:cBhvr>
                                        <p:cTn id="45" dur="1" fill="hold">
                                          <p:stCondLst>
                                            <p:cond delay="499"/>
                                          </p:stCondLst>
                                        </p:cTn>
                                        <p:tgtEl>
                                          <p:spTgt spid="81923">
                                            <p:txEl>
                                              <p:pRg st="5" end="5"/>
                                            </p:txEl>
                                          </p:spTgt>
                                        </p:tgtEl>
                                        <p:attrNameLst>
                                          <p:attrName>style.visibility</p:attrName>
                                        </p:attrNameLst>
                                      </p:cBhvr>
                                      <p:to>
                                        <p:strVal val="hidden"/>
                                      </p:to>
                                    </p:set>
                                  </p:childTnLst>
                                </p:cTn>
                              </p:par>
                              <p:par>
                                <p:cTn id="46" presetID="2" presetClass="exit" presetSubtype="4" fill="hold" nodeType="withEffect">
                                  <p:stCondLst>
                                    <p:cond delay="0"/>
                                  </p:stCondLst>
                                  <p:childTnLst>
                                    <p:anim calcmode="lin" valueType="num">
                                      <p:cBhvr additive="base">
                                        <p:cTn id="47" dur="500"/>
                                        <p:tgtEl>
                                          <p:spTgt spid="81923">
                                            <p:txEl>
                                              <p:pRg st="6" end="6"/>
                                            </p:txEl>
                                          </p:spTgt>
                                        </p:tgtEl>
                                        <p:attrNameLst>
                                          <p:attrName>ppt_x</p:attrName>
                                        </p:attrNameLst>
                                      </p:cBhvr>
                                      <p:tavLst>
                                        <p:tav tm="0">
                                          <p:val>
                                            <p:strVal val="ppt_x"/>
                                          </p:val>
                                        </p:tav>
                                        <p:tav tm="100000">
                                          <p:val>
                                            <p:strVal val="ppt_x"/>
                                          </p:val>
                                        </p:tav>
                                      </p:tavLst>
                                    </p:anim>
                                    <p:anim calcmode="lin" valueType="num">
                                      <p:cBhvr additive="base">
                                        <p:cTn id="48" dur="500"/>
                                        <p:tgtEl>
                                          <p:spTgt spid="81923">
                                            <p:txEl>
                                              <p:pRg st="6" end="6"/>
                                            </p:txEl>
                                          </p:spTgt>
                                        </p:tgtEl>
                                        <p:attrNameLst>
                                          <p:attrName>ppt_y</p:attrName>
                                        </p:attrNameLst>
                                      </p:cBhvr>
                                      <p:tavLst>
                                        <p:tav tm="0">
                                          <p:val>
                                            <p:strVal val="ppt_y"/>
                                          </p:val>
                                        </p:tav>
                                        <p:tav tm="100000">
                                          <p:val>
                                            <p:strVal val="1+ppt_h/2"/>
                                          </p:val>
                                        </p:tav>
                                      </p:tavLst>
                                    </p:anim>
                                    <p:set>
                                      <p:cBhvr>
                                        <p:cTn id="49" dur="1" fill="hold">
                                          <p:stCondLst>
                                            <p:cond delay="499"/>
                                          </p:stCondLst>
                                        </p:cTn>
                                        <p:tgtEl>
                                          <p:spTgt spid="81923">
                                            <p:txEl>
                                              <p:pRg st="6" end="6"/>
                                            </p:txEl>
                                          </p:spTgt>
                                        </p:tgtEl>
                                        <p:attrNameLst>
                                          <p:attrName>style.visibility</p:attrName>
                                        </p:attrNameLst>
                                      </p:cBhvr>
                                      <p:to>
                                        <p:strVal val="hidden"/>
                                      </p:to>
                                    </p:set>
                                  </p:childTnLst>
                                </p:cTn>
                              </p:par>
                              <p:par>
                                <p:cTn id="50" presetID="2" presetClass="exit" presetSubtype="4" fill="hold" nodeType="withEffect">
                                  <p:stCondLst>
                                    <p:cond delay="0"/>
                                  </p:stCondLst>
                                  <p:childTnLst>
                                    <p:anim calcmode="lin" valueType="num">
                                      <p:cBhvr additive="base">
                                        <p:cTn id="51" dur="500"/>
                                        <p:tgtEl>
                                          <p:spTgt spid="81923">
                                            <p:txEl>
                                              <p:pRg st="7" end="7"/>
                                            </p:txEl>
                                          </p:spTgt>
                                        </p:tgtEl>
                                        <p:attrNameLst>
                                          <p:attrName>ppt_x</p:attrName>
                                        </p:attrNameLst>
                                      </p:cBhvr>
                                      <p:tavLst>
                                        <p:tav tm="0">
                                          <p:val>
                                            <p:strVal val="ppt_x"/>
                                          </p:val>
                                        </p:tav>
                                        <p:tav tm="100000">
                                          <p:val>
                                            <p:strVal val="ppt_x"/>
                                          </p:val>
                                        </p:tav>
                                      </p:tavLst>
                                    </p:anim>
                                    <p:anim calcmode="lin" valueType="num">
                                      <p:cBhvr additive="base">
                                        <p:cTn id="52" dur="500"/>
                                        <p:tgtEl>
                                          <p:spTgt spid="81923">
                                            <p:txEl>
                                              <p:pRg st="7" end="7"/>
                                            </p:txEl>
                                          </p:spTgt>
                                        </p:tgtEl>
                                        <p:attrNameLst>
                                          <p:attrName>ppt_y</p:attrName>
                                        </p:attrNameLst>
                                      </p:cBhvr>
                                      <p:tavLst>
                                        <p:tav tm="0">
                                          <p:val>
                                            <p:strVal val="ppt_y"/>
                                          </p:val>
                                        </p:tav>
                                        <p:tav tm="100000">
                                          <p:val>
                                            <p:strVal val="1+ppt_h/2"/>
                                          </p:val>
                                        </p:tav>
                                      </p:tavLst>
                                    </p:anim>
                                    <p:set>
                                      <p:cBhvr>
                                        <p:cTn id="53" dur="1" fill="hold">
                                          <p:stCondLst>
                                            <p:cond delay="499"/>
                                          </p:stCondLst>
                                        </p:cTn>
                                        <p:tgtEl>
                                          <p:spTgt spid="81923">
                                            <p:txEl>
                                              <p:pRg st="7" end="7"/>
                                            </p:txEl>
                                          </p:spTgt>
                                        </p:tgtEl>
                                        <p:attrNameLst>
                                          <p:attrName>style.visibility</p:attrName>
                                        </p:attrNameLst>
                                      </p:cBhvr>
                                      <p:to>
                                        <p:strVal val="hidden"/>
                                      </p:to>
                                    </p:set>
                                  </p:childTnLst>
                                </p:cTn>
                              </p:par>
                              <p:par>
                                <p:cTn id="54" presetID="2" presetClass="exit" presetSubtype="4" fill="hold" nodeType="withEffect">
                                  <p:stCondLst>
                                    <p:cond delay="0"/>
                                  </p:stCondLst>
                                  <p:childTnLst>
                                    <p:anim calcmode="lin" valueType="num">
                                      <p:cBhvr additive="base">
                                        <p:cTn id="55" dur="500"/>
                                        <p:tgtEl>
                                          <p:spTgt spid="81923">
                                            <p:txEl>
                                              <p:pRg st="8" end="8"/>
                                            </p:txEl>
                                          </p:spTgt>
                                        </p:tgtEl>
                                        <p:attrNameLst>
                                          <p:attrName>ppt_x</p:attrName>
                                        </p:attrNameLst>
                                      </p:cBhvr>
                                      <p:tavLst>
                                        <p:tav tm="0">
                                          <p:val>
                                            <p:strVal val="ppt_x"/>
                                          </p:val>
                                        </p:tav>
                                        <p:tav tm="100000">
                                          <p:val>
                                            <p:strVal val="ppt_x"/>
                                          </p:val>
                                        </p:tav>
                                      </p:tavLst>
                                    </p:anim>
                                    <p:anim calcmode="lin" valueType="num">
                                      <p:cBhvr additive="base">
                                        <p:cTn id="56" dur="500"/>
                                        <p:tgtEl>
                                          <p:spTgt spid="81923">
                                            <p:txEl>
                                              <p:pRg st="8" end="8"/>
                                            </p:txEl>
                                          </p:spTgt>
                                        </p:tgtEl>
                                        <p:attrNameLst>
                                          <p:attrName>ppt_y</p:attrName>
                                        </p:attrNameLst>
                                      </p:cBhvr>
                                      <p:tavLst>
                                        <p:tav tm="0">
                                          <p:val>
                                            <p:strVal val="ppt_y"/>
                                          </p:val>
                                        </p:tav>
                                        <p:tav tm="100000">
                                          <p:val>
                                            <p:strVal val="1+ppt_h/2"/>
                                          </p:val>
                                        </p:tav>
                                      </p:tavLst>
                                    </p:anim>
                                    <p:set>
                                      <p:cBhvr>
                                        <p:cTn id="57" dur="1" fill="hold">
                                          <p:stCondLst>
                                            <p:cond delay="499"/>
                                          </p:stCondLst>
                                        </p:cTn>
                                        <p:tgtEl>
                                          <p:spTgt spid="81923">
                                            <p:txEl>
                                              <p:pRg st="8" end="8"/>
                                            </p:txEl>
                                          </p:spTgt>
                                        </p:tgtEl>
                                        <p:attrNameLst>
                                          <p:attrName>style.visibility</p:attrName>
                                        </p:attrNameLst>
                                      </p:cBhvr>
                                      <p:to>
                                        <p:strVal val="hidden"/>
                                      </p:to>
                                    </p:set>
                                  </p:childTnLst>
                                </p:cTn>
                              </p:par>
                              <p:par>
                                <p:cTn id="58" presetID="2" presetClass="exit" presetSubtype="4" fill="hold" grpId="1" nodeType="withEffect">
                                  <p:stCondLst>
                                    <p:cond delay="0"/>
                                  </p:stCondLst>
                                  <p:childTnLst>
                                    <p:anim calcmode="lin" valueType="num">
                                      <p:cBhvr additive="base">
                                        <p:cTn id="59" dur="500"/>
                                        <p:tgtEl>
                                          <p:spTgt spid="81924"/>
                                        </p:tgtEl>
                                        <p:attrNameLst>
                                          <p:attrName>ppt_x</p:attrName>
                                        </p:attrNameLst>
                                      </p:cBhvr>
                                      <p:tavLst>
                                        <p:tav tm="0">
                                          <p:val>
                                            <p:strVal val="ppt_x"/>
                                          </p:val>
                                        </p:tav>
                                        <p:tav tm="100000">
                                          <p:val>
                                            <p:strVal val="ppt_x"/>
                                          </p:val>
                                        </p:tav>
                                      </p:tavLst>
                                    </p:anim>
                                    <p:anim calcmode="lin" valueType="num">
                                      <p:cBhvr additive="base">
                                        <p:cTn id="60" dur="500"/>
                                        <p:tgtEl>
                                          <p:spTgt spid="81924"/>
                                        </p:tgtEl>
                                        <p:attrNameLst>
                                          <p:attrName>ppt_y</p:attrName>
                                        </p:attrNameLst>
                                      </p:cBhvr>
                                      <p:tavLst>
                                        <p:tav tm="0">
                                          <p:val>
                                            <p:strVal val="ppt_y"/>
                                          </p:val>
                                        </p:tav>
                                        <p:tav tm="100000">
                                          <p:val>
                                            <p:strVal val="1+ppt_h/2"/>
                                          </p:val>
                                        </p:tav>
                                      </p:tavLst>
                                    </p:anim>
                                    <p:set>
                                      <p:cBhvr>
                                        <p:cTn id="61" dur="1" fill="hold">
                                          <p:stCondLst>
                                            <p:cond delay="499"/>
                                          </p:stCondLst>
                                        </p:cTn>
                                        <p:tgtEl>
                                          <p:spTgt spid="819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4" grpId="0" animBg="1"/>
      <p:bldP spid="81924"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420AA82A-2F8F-42A8-82D3-391526F09B5D}" type="datetime1">
              <a:rPr lang="zh-CN" altLang="en-US"/>
              <a:pPr/>
              <a:t>2018/12/24</a:t>
            </a:fld>
            <a:endParaRPr lang="en-US" altLang="zh-CN"/>
          </a:p>
        </p:txBody>
      </p:sp>
      <p:sp>
        <p:nvSpPr>
          <p:cNvPr id="6" name="灯片编号占位符 4"/>
          <p:cNvSpPr>
            <a:spLocks noGrp="1"/>
          </p:cNvSpPr>
          <p:nvPr>
            <p:ph type="sldNum" sz="quarter" idx="11"/>
          </p:nvPr>
        </p:nvSpPr>
        <p:spPr/>
        <p:txBody>
          <a:bodyPr/>
          <a:lstStyle/>
          <a:p>
            <a:fld id="{EA6500D0-A1F8-4BBC-99D5-EB2977D49CCC}" type="slidenum">
              <a:rPr lang="en-US" altLang="zh-CN"/>
              <a:pPr/>
              <a:t>72</a:t>
            </a:fld>
            <a:endParaRPr lang="en-US" altLang="zh-CN"/>
          </a:p>
        </p:txBody>
      </p:sp>
      <p:sp>
        <p:nvSpPr>
          <p:cNvPr id="90114" name="Rectangle 2"/>
          <p:cNvSpPr>
            <a:spLocks noGrp="1" noChangeArrowheads="1"/>
          </p:cNvSpPr>
          <p:nvPr>
            <p:ph type="title"/>
          </p:nvPr>
        </p:nvSpPr>
        <p:spPr/>
        <p:txBody>
          <a:bodyPr/>
          <a:lstStyle/>
          <a:p>
            <a:r>
              <a:rPr lang="en-US" altLang="zh-CN"/>
              <a:t>6.3.3 </a:t>
            </a:r>
            <a:r>
              <a:rPr lang="zh-CN" altLang="en-US"/>
              <a:t>语句结构</a:t>
            </a:r>
          </a:p>
        </p:txBody>
      </p:sp>
      <p:sp>
        <p:nvSpPr>
          <p:cNvPr id="90115" name="Rectangle 3"/>
          <p:cNvSpPr>
            <a:spLocks noGrp="1" noChangeArrowheads="1"/>
          </p:cNvSpPr>
          <p:nvPr>
            <p:ph type="body" idx="1"/>
          </p:nvPr>
        </p:nvSpPr>
        <p:spPr/>
        <p:txBody>
          <a:bodyPr/>
          <a:lstStyle/>
          <a:p>
            <a:r>
              <a:rPr lang="en-US" altLang="zh-CN">
                <a:solidFill>
                  <a:srgbClr val="CC0000"/>
                </a:solidFill>
              </a:rPr>
              <a:t>【2</a:t>
            </a:r>
            <a:r>
              <a:rPr lang="zh-CN" altLang="en-US">
                <a:solidFill>
                  <a:srgbClr val="CC0000"/>
                </a:solidFill>
              </a:rPr>
              <a:t>、程序编写首先应当考虑清晰性</a:t>
            </a:r>
            <a:r>
              <a:rPr lang="en-US" altLang="zh-CN">
                <a:solidFill>
                  <a:srgbClr val="CC0000"/>
                </a:solidFill>
              </a:rPr>
              <a:t>】</a:t>
            </a:r>
          </a:p>
          <a:p>
            <a:r>
              <a:rPr lang="en-US" altLang="zh-CN">
                <a:solidFill>
                  <a:srgbClr val="CC0000"/>
                </a:solidFill>
              </a:rPr>
              <a:t>【3</a:t>
            </a:r>
            <a:r>
              <a:rPr lang="zh-CN" altLang="en-US">
                <a:solidFill>
                  <a:srgbClr val="CC0000"/>
                </a:solidFill>
              </a:rPr>
              <a:t>、程序要能直截了当地说明程序员的用意</a:t>
            </a:r>
            <a:r>
              <a:rPr lang="en-US" altLang="zh-CN">
                <a:solidFill>
                  <a:srgbClr val="CC0000"/>
                </a:solidFill>
              </a:rPr>
              <a:t>】</a:t>
            </a:r>
          </a:p>
          <a:p>
            <a:pPr lvl="1"/>
            <a:r>
              <a:rPr lang="zh-CN" altLang="en-US"/>
              <a:t>程序编写</a:t>
            </a:r>
            <a:r>
              <a:rPr lang="zh-CN" altLang="en-US">
                <a:solidFill>
                  <a:srgbClr val="CC0000"/>
                </a:solidFill>
              </a:rPr>
              <a:t>首先应当考虑清晰性</a:t>
            </a:r>
            <a:r>
              <a:rPr lang="zh-CN" altLang="en-US"/>
              <a:t>，不要刻意</a:t>
            </a:r>
            <a:r>
              <a:rPr lang="zh-CN" altLang="en-US">
                <a:solidFill>
                  <a:srgbClr val="3333CC"/>
                </a:solidFill>
              </a:rPr>
              <a:t>追求技巧性</a:t>
            </a:r>
            <a:r>
              <a:rPr lang="zh-CN" altLang="en-US"/>
              <a:t>。</a:t>
            </a:r>
          </a:p>
          <a:p>
            <a:pPr lvl="1"/>
            <a:r>
              <a:rPr lang="zh-CN" altLang="en-US"/>
              <a:t>如，有一个用</a:t>
            </a:r>
            <a:r>
              <a:rPr lang="en-US" altLang="zh-CN"/>
              <a:t>Pascal</a:t>
            </a:r>
            <a:r>
              <a:rPr lang="zh-CN" altLang="en-US"/>
              <a:t>语句写出的程序段：</a:t>
            </a:r>
          </a:p>
          <a:p>
            <a:pPr lvl="2"/>
            <a:r>
              <a:rPr lang="zh-CN" altLang="en-US">
                <a:solidFill>
                  <a:srgbClr val="FF0000"/>
                </a:solidFill>
              </a:rPr>
              <a:t>改写后</a:t>
            </a:r>
            <a:r>
              <a:rPr lang="zh-CN" altLang="en-US">
                <a:solidFill>
                  <a:srgbClr val="FF0000"/>
                </a:solidFill>
                <a:sym typeface="Wingdings" pitchFamily="2" charset="2"/>
              </a:rPr>
              <a:t></a:t>
            </a:r>
            <a:endParaRPr lang="zh-CN" altLang="en-US">
              <a:solidFill>
                <a:srgbClr val="FF0000"/>
              </a:solidFill>
            </a:endParaRPr>
          </a:p>
          <a:p>
            <a:pPr lvl="2"/>
            <a:r>
              <a:rPr lang="zh-CN" altLang="en-US"/>
              <a:t> </a:t>
            </a:r>
            <a:r>
              <a:rPr lang="en-US" altLang="zh-CN"/>
              <a:t>WORK := A[T]</a:t>
            </a:r>
            <a:r>
              <a:rPr lang="zh-CN" altLang="en-US"/>
              <a:t>；</a:t>
            </a:r>
          </a:p>
          <a:p>
            <a:pPr lvl="2"/>
            <a:r>
              <a:rPr lang="en-US" altLang="zh-CN"/>
              <a:t>A[T] := A[I]</a:t>
            </a:r>
            <a:r>
              <a:rPr lang="zh-CN" altLang="en-US"/>
              <a:t>；</a:t>
            </a:r>
          </a:p>
          <a:p>
            <a:pPr lvl="2"/>
            <a:r>
              <a:rPr lang="en-US" altLang="zh-CN"/>
              <a:t>A[I] := WORK</a:t>
            </a:r>
            <a:r>
              <a:rPr lang="zh-CN" altLang="en-US"/>
              <a:t>；</a:t>
            </a:r>
          </a:p>
        </p:txBody>
      </p:sp>
      <p:sp>
        <p:nvSpPr>
          <p:cNvPr id="90116" name="Rectangle 4"/>
          <p:cNvSpPr>
            <a:spLocks noChangeArrowheads="1"/>
          </p:cNvSpPr>
          <p:nvPr/>
        </p:nvSpPr>
        <p:spPr bwMode="auto">
          <a:xfrm>
            <a:off x="3128963" y="5562600"/>
            <a:ext cx="2317750" cy="519113"/>
          </a:xfrm>
          <a:prstGeom prst="rect">
            <a:avLst/>
          </a:prstGeom>
          <a:solidFill>
            <a:srgbClr val="0000FF"/>
          </a:solidFill>
          <a:ln w="9525" algn="ctr">
            <a:noFill/>
            <a:miter lim="800000"/>
            <a:headEnd/>
            <a:tailEnd/>
          </a:ln>
          <a:effectLst/>
        </p:spPr>
        <p:txBody>
          <a:bodyPr wrap="none">
            <a:spAutoFit/>
          </a:bodyPr>
          <a:lstStyle/>
          <a:p>
            <a:pPr algn="ctr"/>
            <a:r>
              <a:rPr lang="zh-CN" altLang="en-US" sz="2800" b="1">
                <a:solidFill>
                  <a:schemeClr val="bg1"/>
                </a:solidFill>
                <a:ea typeface="黑体" pitchFamily="2" charset="-122"/>
              </a:rPr>
              <a:t>读者一目了然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0115">
                                            <p:txEl>
                                              <p:pRg st="4" end="4"/>
                                            </p:txEl>
                                          </p:spTgt>
                                        </p:tgtEl>
                                        <p:attrNameLst>
                                          <p:attrName>style.visibility</p:attrName>
                                        </p:attrNameLst>
                                      </p:cBhvr>
                                      <p:to>
                                        <p:strVal val="visible"/>
                                      </p:to>
                                    </p:set>
                                    <p:animEffect transition="in" filter="strips(downRight)">
                                      <p:cBhvr>
                                        <p:cTn id="7" dur="500"/>
                                        <p:tgtEl>
                                          <p:spTgt spid="901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90115">
                                            <p:txEl>
                                              <p:pRg st="5" end="5"/>
                                            </p:txEl>
                                          </p:spTgt>
                                        </p:tgtEl>
                                        <p:attrNameLst>
                                          <p:attrName>style.visibility</p:attrName>
                                        </p:attrNameLst>
                                      </p:cBhvr>
                                      <p:to>
                                        <p:strVal val="visible"/>
                                      </p:to>
                                    </p:set>
                                    <p:animEffect transition="in" filter="strips(downRight)">
                                      <p:cBhvr>
                                        <p:cTn id="12" dur="500"/>
                                        <p:tgtEl>
                                          <p:spTgt spid="901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90115">
                                            <p:txEl>
                                              <p:pRg st="6" end="6"/>
                                            </p:txEl>
                                          </p:spTgt>
                                        </p:tgtEl>
                                        <p:attrNameLst>
                                          <p:attrName>style.visibility</p:attrName>
                                        </p:attrNameLst>
                                      </p:cBhvr>
                                      <p:to>
                                        <p:strVal val="visible"/>
                                      </p:to>
                                    </p:set>
                                    <p:animEffect transition="in" filter="strips(downRight)">
                                      <p:cBhvr>
                                        <p:cTn id="17" dur="500"/>
                                        <p:tgtEl>
                                          <p:spTgt spid="901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90115">
                                            <p:txEl>
                                              <p:pRg st="7" end="7"/>
                                            </p:txEl>
                                          </p:spTgt>
                                        </p:tgtEl>
                                        <p:attrNameLst>
                                          <p:attrName>style.visibility</p:attrName>
                                        </p:attrNameLst>
                                      </p:cBhvr>
                                      <p:to>
                                        <p:strVal val="visible"/>
                                      </p:to>
                                    </p:set>
                                    <p:animEffect transition="in" filter="strips(downRight)">
                                      <p:cBhvr>
                                        <p:cTn id="22" dur="500"/>
                                        <p:tgtEl>
                                          <p:spTgt spid="90115">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0116"/>
                                        </p:tgtEl>
                                        <p:attrNameLst>
                                          <p:attrName>style.visibility</p:attrName>
                                        </p:attrNameLst>
                                      </p:cBhvr>
                                      <p:to>
                                        <p:strVal val="visible"/>
                                      </p:to>
                                    </p:set>
                                    <p:anim calcmode="lin" valueType="num">
                                      <p:cBhvr additive="base">
                                        <p:cTn id="27" dur="500" fill="hold"/>
                                        <p:tgtEl>
                                          <p:spTgt spid="90116"/>
                                        </p:tgtEl>
                                        <p:attrNameLst>
                                          <p:attrName>ppt_x</p:attrName>
                                        </p:attrNameLst>
                                      </p:cBhvr>
                                      <p:tavLst>
                                        <p:tav tm="0">
                                          <p:val>
                                            <p:strVal val="#ppt_x"/>
                                          </p:val>
                                        </p:tav>
                                        <p:tav tm="100000">
                                          <p:val>
                                            <p:strVal val="#ppt_x"/>
                                          </p:val>
                                        </p:tav>
                                      </p:tavLst>
                                    </p:anim>
                                    <p:anim calcmode="lin" valueType="num">
                                      <p:cBhvr additive="base">
                                        <p:cTn id="28" dur="500" fill="hold"/>
                                        <p:tgtEl>
                                          <p:spTgt spid="901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88732F8-90E4-419C-8960-7B759173C59D}"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CECB7482-BF42-4145-8E54-85B18A152A8F}" type="slidenum">
              <a:rPr lang="en-US" altLang="zh-CN"/>
              <a:pPr/>
              <a:t>73</a:t>
            </a:fld>
            <a:endParaRPr lang="en-US" altLang="zh-CN"/>
          </a:p>
        </p:txBody>
      </p:sp>
      <p:sp>
        <p:nvSpPr>
          <p:cNvPr id="91138" name="Rectangle 2"/>
          <p:cNvSpPr>
            <a:spLocks noGrp="1" noChangeArrowheads="1"/>
          </p:cNvSpPr>
          <p:nvPr>
            <p:ph type="title"/>
          </p:nvPr>
        </p:nvSpPr>
        <p:spPr/>
        <p:txBody>
          <a:bodyPr/>
          <a:lstStyle/>
          <a:p>
            <a:r>
              <a:rPr lang="en-US" altLang="zh-CN"/>
              <a:t>6.3.3 </a:t>
            </a:r>
            <a:r>
              <a:rPr lang="zh-CN" altLang="en-US"/>
              <a:t>语句结构</a:t>
            </a:r>
          </a:p>
        </p:txBody>
      </p:sp>
      <p:sp>
        <p:nvSpPr>
          <p:cNvPr id="91139" name="Rectangle 3"/>
          <p:cNvSpPr>
            <a:spLocks noGrp="1" noChangeArrowheads="1"/>
          </p:cNvSpPr>
          <p:nvPr>
            <p:ph type="body" idx="1"/>
          </p:nvPr>
        </p:nvSpPr>
        <p:spPr/>
        <p:txBody>
          <a:bodyPr/>
          <a:lstStyle/>
          <a:p>
            <a:r>
              <a:rPr lang="en-US" altLang="zh-CN">
                <a:solidFill>
                  <a:srgbClr val="CC0000"/>
                </a:solidFill>
              </a:rPr>
              <a:t>【2</a:t>
            </a:r>
            <a:r>
              <a:rPr lang="zh-CN" altLang="en-US">
                <a:solidFill>
                  <a:srgbClr val="CC0000"/>
                </a:solidFill>
              </a:rPr>
              <a:t>、程序编写首先应当考虑清晰性</a:t>
            </a:r>
            <a:r>
              <a:rPr lang="en-US" altLang="zh-CN">
                <a:solidFill>
                  <a:srgbClr val="CC0000"/>
                </a:solidFill>
              </a:rPr>
              <a:t>】</a:t>
            </a:r>
          </a:p>
          <a:p>
            <a:r>
              <a:rPr lang="en-US" altLang="zh-CN">
                <a:solidFill>
                  <a:srgbClr val="CC0000"/>
                </a:solidFill>
              </a:rPr>
              <a:t>【3</a:t>
            </a:r>
            <a:r>
              <a:rPr lang="zh-CN" altLang="en-US">
                <a:solidFill>
                  <a:srgbClr val="CC0000"/>
                </a:solidFill>
              </a:rPr>
              <a:t>、程序要能直截了当地说明程序员的用意</a:t>
            </a:r>
            <a:r>
              <a:rPr lang="en-US" altLang="zh-CN">
                <a:solidFill>
                  <a:srgbClr val="CC0000"/>
                </a:solidFill>
              </a:rPr>
              <a:t>】</a:t>
            </a:r>
          </a:p>
          <a:p>
            <a:pPr lvl="1"/>
            <a:r>
              <a:rPr lang="pt-BR" altLang="zh-CN">
                <a:solidFill>
                  <a:srgbClr val="0000FF"/>
                </a:solidFill>
              </a:rPr>
              <a:t>FOR</a:t>
            </a:r>
            <a:r>
              <a:rPr lang="pt-BR" altLang="zh-CN"/>
              <a:t> I</a:t>
            </a:r>
            <a:r>
              <a:rPr lang="zh-CN" altLang="pt-BR"/>
              <a:t>＝</a:t>
            </a:r>
            <a:r>
              <a:rPr lang="pt-BR" altLang="zh-CN"/>
              <a:t>1 </a:t>
            </a:r>
            <a:r>
              <a:rPr lang="pt-BR" altLang="zh-CN">
                <a:solidFill>
                  <a:srgbClr val="0000FF"/>
                </a:solidFill>
              </a:rPr>
              <a:t>TO</a:t>
            </a:r>
            <a:r>
              <a:rPr lang="pt-BR" altLang="zh-CN"/>
              <a:t> N </a:t>
            </a:r>
            <a:r>
              <a:rPr lang="pt-BR" altLang="zh-CN">
                <a:solidFill>
                  <a:srgbClr val="0000FF"/>
                </a:solidFill>
              </a:rPr>
              <a:t>DO</a:t>
            </a:r>
          </a:p>
          <a:p>
            <a:pPr lvl="1"/>
            <a:r>
              <a:rPr lang="pt-BR" altLang="zh-CN"/>
              <a:t>    </a:t>
            </a:r>
            <a:r>
              <a:rPr lang="pt-BR" altLang="zh-CN">
                <a:solidFill>
                  <a:srgbClr val="0000FF"/>
                </a:solidFill>
              </a:rPr>
              <a:t>FOR</a:t>
            </a:r>
            <a:r>
              <a:rPr lang="pt-BR" altLang="zh-CN"/>
              <a:t> J=1 </a:t>
            </a:r>
            <a:r>
              <a:rPr lang="pt-BR" altLang="zh-CN">
                <a:solidFill>
                  <a:srgbClr val="0000FF"/>
                </a:solidFill>
              </a:rPr>
              <a:t>TO</a:t>
            </a:r>
            <a:r>
              <a:rPr lang="pt-BR" altLang="zh-CN"/>
              <a:t> N </a:t>
            </a:r>
            <a:r>
              <a:rPr lang="pt-BR" altLang="zh-CN">
                <a:solidFill>
                  <a:srgbClr val="0000FF"/>
                </a:solidFill>
              </a:rPr>
              <a:t>DO</a:t>
            </a:r>
          </a:p>
          <a:p>
            <a:pPr lvl="1"/>
            <a:r>
              <a:rPr lang="pt-BR" altLang="zh-CN"/>
              <a:t>        </a:t>
            </a:r>
            <a:r>
              <a:rPr lang="pl-PL" altLang="zh-CN"/>
              <a:t>V(I, J) </a:t>
            </a:r>
            <a:r>
              <a:rPr lang="zh-CN" altLang="pl-PL"/>
              <a:t>＝ </a:t>
            </a:r>
            <a:r>
              <a:rPr lang="pl-PL" altLang="zh-CN"/>
              <a:t>(I</a:t>
            </a:r>
            <a:r>
              <a:rPr lang="zh-CN" altLang="pl-PL"/>
              <a:t>／</a:t>
            </a:r>
            <a:r>
              <a:rPr lang="pl-PL" altLang="zh-CN"/>
              <a:t>J) * (J</a:t>
            </a:r>
            <a:r>
              <a:rPr lang="zh-CN" altLang="pl-PL"/>
              <a:t>／</a:t>
            </a:r>
            <a:r>
              <a:rPr lang="pl-PL" altLang="zh-CN"/>
              <a:t>I)</a:t>
            </a:r>
            <a:endParaRPr lang="en-US" altLang="zh-CN"/>
          </a:p>
          <a:p>
            <a:pPr lvl="1"/>
            <a:endParaRPr lang="en-US" altLang="zh-CN"/>
          </a:p>
          <a:p>
            <a:pPr lvl="1"/>
            <a:r>
              <a:rPr lang="zh-CN" altLang="pt-BR"/>
              <a:t>除法运算（／）在除数和被除数都是</a:t>
            </a:r>
            <a:r>
              <a:rPr lang="pt-BR" altLang="zh-CN">
                <a:solidFill>
                  <a:srgbClr val="0000FF"/>
                </a:solidFill>
              </a:rPr>
              <a:t>int</a:t>
            </a:r>
            <a:r>
              <a:rPr lang="zh-CN" altLang="pt-BR"/>
              <a:t>时，其结果只取整数部分。</a:t>
            </a:r>
            <a:endParaRPr lang="pt-BR"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91139">
                                            <p:txEl>
                                              <p:pRg st="2" end="2"/>
                                            </p:txEl>
                                          </p:spTgt>
                                        </p:tgtEl>
                                        <p:attrNameLst>
                                          <p:attrName>style.visibility</p:attrName>
                                        </p:attrNameLst>
                                      </p:cBhvr>
                                      <p:to>
                                        <p:strVal val="visible"/>
                                      </p:to>
                                    </p:set>
                                    <p:anim to="" calcmode="lin" valueType="num">
                                      <p:cBhvr>
                                        <p:cTn id="7" dur="1" fill="hold"/>
                                        <p:tgtEl>
                                          <p:spTgt spid="91139">
                                            <p:txEl>
                                              <p:pRg st="2" end="2"/>
                                            </p:txEl>
                                          </p:spTgt>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91139">
                                            <p:txEl>
                                              <p:pRg st="3" end="3"/>
                                            </p:txEl>
                                          </p:spTgt>
                                        </p:tgtEl>
                                        <p:attrNameLst>
                                          <p:attrName>style.visibility</p:attrName>
                                        </p:attrNameLst>
                                      </p:cBhvr>
                                      <p:to>
                                        <p:strVal val="visible"/>
                                      </p:to>
                                    </p:set>
                                    <p:anim to="" calcmode="lin" valueType="num">
                                      <p:cBhvr>
                                        <p:cTn id="10" dur="1" fill="hold"/>
                                        <p:tgtEl>
                                          <p:spTgt spid="91139">
                                            <p:txEl>
                                              <p:pRg st="3" end="3"/>
                                            </p:txEl>
                                          </p:spTgt>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91139">
                                            <p:txEl>
                                              <p:pRg st="4" end="4"/>
                                            </p:txEl>
                                          </p:spTgt>
                                        </p:tgtEl>
                                        <p:attrNameLst>
                                          <p:attrName>style.visibility</p:attrName>
                                        </p:attrNameLst>
                                      </p:cBhvr>
                                      <p:to>
                                        <p:strVal val="visible"/>
                                      </p:to>
                                    </p:set>
                                    <p:anim to="" calcmode="lin" valueType="num">
                                      <p:cBhvr>
                                        <p:cTn id="13" dur="1" fill="hold"/>
                                        <p:tgtEl>
                                          <p:spTgt spid="91139">
                                            <p:txEl>
                                              <p:pRg st="4" end="4"/>
                                            </p:txEl>
                                          </p:spTgt>
                                        </p:tgtEl>
                                        <p:attrNameLst>
                                          <p:attrName/>
                                        </p:attrNameLst>
                                      </p:cBhvr>
                                    </p:anim>
                                  </p:childTnLst>
                                </p:cTn>
                              </p:par>
                            </p:childTnLst>
                          </p:cTn>
                        </p:par>
                      </p:childTnLst>
                    </p:cTn>
                  </p:par>
                  <p:par>
                    <p:cTn id="14" fill="hold">
                      <p:stCondLst>
                        <p:cond delay="indefinite"/>
                      </p:stCondLst>
                      <p:childTnLst>
                        <p:par>
                          <p:cTn id="15" fill="hold">
                            <p:stCondLst>
                              <p:cond delay="0"/>
                            </p:stCondLst>
                            <p:childTnLst>
                              <p:par>
                                <p:cTn id="16" presetID="24" presetClass="entr" presetSubtype="0" fill="hold" nodeType="clickEffect">
                                  <p:stCondLst>
                                    <p:cond delay="0"/>
                                  </p:stCondLst>
                                  <p:childTnLst>
                                    <p:set>
                                      <p:cBhvr>
                                        <p:cTn id="17" dur="1" fill="hold">
                                          <p:stCondLst>
                                            <p:cond delay="0"/>
                                          </p:stCondLst>
                                        </p:cTn>
                                        <p:tgtEl>
                                          <p:spTgt spid="91139">
                                            <p:txEl>
                                              <p:pRg st="6" end="6"/>
                                            </p:txEl>
                                          </p:spTgt>
                                        </p:tgtEl>
                                        <p:attrNameLst>
                                          <p:attrName>style.visibility</p:attrName>
                                        </p:attrNameLst>
                                      </p:cBhvr>
                                      <p:to>
                                        <p:strVal val="visible"/>
                                      </p:to>
                                    </p:set>
                                    <p:anim to="" calcmode="lin" valueType="num">
                                      <p:cBhvr>
                                        <p:cTn id="18" dur="1" fill="hold"/>
                                        <p:tgtEl>
                                          <p:spTgt spid="91139">
                                            <p:txEl>
                                              <p:pRg st="6" end="6"/>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87F4C318-B673-4C6F-8623-B1F56F8496F1}" type="datetime1">
              <a:rPr lang="zh-CN" altLang="en-US"/>
              <a:pPr/>
              <a:t>2018/12/24</a:t>
            </a:fld>
            <a:endParaRPr lang="en-US" altLang="zh-CN"/>
          </a:p>
        </p:txBody>
      </p:sp>
      <p:sp>
        <p:nvSpPr>
          <p:cNvPr id="6" name="灯片编号占位符 4"/>
          <p:cNvSpPr>
            <a:spLocks noGrp="1"/>
          </p:cNvSpPr>
          <p:nvPr>
            <p:ph type="sldNum" sz="quarter" idx="11"/>
          </p:nvPr>
        </p:nvSpPr>
        <p:spPr/>
        <p:txBody>
          <a:bodyPr/>
          <a:lstStyle/>
          <a:p>
            <a:fld id="{62DACDB7-3E2A-4DB4-ABF8-C8404A9703C7}" type="slidenum">
              <a:rPr lang="en-US" altLang="zh-CN"/>
              <a:pPr/>
              <a:t>74</a:t>
            </a:fld>
            <a:endParaRPr lang="en-US" altLang="zh-CN"/>
          </a:p>
        </p:txBody>
      </p:sp>
      <p:sp>
        <p:nvSpPr>
          <p:cNvPr id="93186" name="Rectangle 2"/>
          <p:cNvSpPr>
            <a:spLocks noGrp="1" noChangeArrowheads="1"/>
          </p:cNvSpPr>
          <p:nvPr>
            <p:ph type="title"/>
          </p:nvPr>
        </p:nvSpPr>
        <p:spPr/>
        <p:txBody>
          <a:bodyPr/>
          <a:lstStyle/>
          <a:p>
            <a:r>
              <a:rPr lang="en-US" altLang="zh-CN"/>
              <a:t>6.3.3 </a:t>
            </a:r>
            <a:r>
              <a:rPr lang="zh-CN" altLang="en-US"/>
              <a:t>语句结构</a:t>
            </a:r>
          </a:p>
        </p:txBody>
      </p:sp>
      <p:sp>
        <p:nvSpPr>
          <p:cNvPr id="93187" name="Rectangle 3"/>
          <p:cNvSpPr>
            <a:spLocks noGrp="1" noChangeArrowheads="1"/>
          </p:cNvSpPr>
          <p:nvPr>
            <p:ph type="body" idx="1"/>
          </p:nvPr>
        </p:nvSpPr>
        <p:spPr/>
        <p:txBody>
          <a:bodyPr/>
          <a:lstStyle/>
          <a:p>
            <a:r>
              <a:rPr lang="pt-BR" altLang="zh-CN">
                <a:solidFill>
                  <a:srgbClr val="0000FF"/>
                </a:solidFill>
              </a:rPr>
              <a:t>FOR</a:t>
            </a:r>
            <a:r>
              <a:rPr lang="pt-BR" altLang="zh-CN"/>
              <a:t> I</a:t>
            </a:r>
            <a:r>
              <a:rPr lang="zh-CN" altLang="pt-BR"/>
              <a:t>＝</a:t>
            </a:r>
            <a:r>
              <a:rPr lang="pt-BR" altLang="zh-CN"/>
              <a:t>1 </a:t>
            </a:r>
            <a:r>
              <a:rPr lang="pt-BR" altLang="zh-CN">
                <a:solidFill>
                  <a:srgbClr val="0000FF"/>
                </a:solidFill>
              </a:rPr>
              <a:t>TO</a:t>
            </a:r>
            <a:r>
              <a:rPr lang="pt-BR" altLang="zh-CN"/>
              <a:t> N </a:t>
            </a:r>
            <a:r>
              <a:rPr lang="pt-BR" altLang="zh-CN">
                <a:solidFill>
                  <a:srgbClr val="0000FF"/>
                </a:solidFill>
              </a:rPr>
              <a:t>DO</a:t>
            </a:r>
          </a:p>
          <a:p>
            <a:r>
              <a:rPr lang="pt-BR" altLang="zh-CN"/>
              <a:t>    </a:t>
            </a:r>
            <a:r>
              <a:rPr lang="pt-BR" altLang="zh-CN">
                <a:solidFill>
                  <a:srgbClr val="0000FF"/>
                </a:solidFill>
              </a:rPr>
              <a:t>FOR</a:t>
            </a:r>
            <a:r>
              <a:rPr lang="pt-BR" altLang="zh-CN"/>
              <a:t> J=1 </a:t>
            </a:r>
            <a:r>
              <a:rPr lang="pt-BR" altLang="zh-CN">
                <a:solidFill>
                  <a:srgbClr val="0000FF"/>
                </a:solidFill>
              </a:rPr>
              <a:t>TO</a:t>
            </a:r>
            <a:r>
              <a:rPr lang="pt-BR" altLang="zh-CN"/>
              <a:t> N </a:t>
            </a:r>
            <a:r>
              <a:rPr lang="pt-BR" altLang="zh-CN">
                <a:solidFill>
                  <a:srgbClr val="0000FF"/>
                </a:solidFill>
              </a:rPr>
              <a:t>DO</a:t>
            </a:r>
          </a:p>
          <a:p>
            <a:r>
              <a:rPr lang="pt-BR" altLang="zh-CN"/>
              <a:t>        </a:t>
            </a:r>
            <a:r>
              <a:rPr lang="pl-PL" altLang="zh-CN"/>
              <a:t>V(I, J) </a:t>
            </a:r>
            <a:r>
              <a:rPr lang="zh-CN" altLang="pl-PL"/>
              <a:t>＝ </a:t>
            </a:r>
            <a:r>
              <a:rPr lang="pl-PL" altLang="zh-CN"/>
              <a:t>(I</a:t>
            </a:r>
            <a:r>
              <a:rPr lang="zh-CN" altLang="pl-PL"/>
              <a:t>／</a:t>
            </a:r>
            <a:r>
              <a:rPr lang="pl-PL" altLang="zh-CN"/>
              <a:t>J) * (J</a:t>
            </a:r>
            <a:r>
              <a:rPr lang="zh-CN" altLang="pl-PL"/>
              <a:t>／</a:t>
            </a:r>
            <a:r>
              <a:rPr lang="pl-PL" altLang="zh-CN"/>
              <a:t>I)</a:t>
            </a:r>
            <a:endParaRPr lang="en-US" altLang="zh-CN"/>
          </a:p>
          <a:p>
            <a:r>
              <a:rPr lang="zh-CN" altLang="pt-BR"/>
              <a:t>当</a:t>
            </a:r>
            <a:r>
              <a:rPr lang="pt-BR" altLang="zh-CN"/>
              <a:t>I≠J</a:t>
            </a:r>
            <a:r>
              <a:rPr lang="zh-CN" altLang="pt-BR"/>
              <a:t>时</a:t>
            </a:r>
            <a:r>
              <a:rPr lang="pt-BR" altLang="zh-CN"/>
              <a:t>, </a:t>
            </a:r>
            <a:r>
              <a:rPr lang="pl-PL" altLang="zh-CN"/>
              <a:t>V(I, J) = (I</a:t>
            </a:r>
            <a:r>
              <a:rPr lang="zh-CN" altLang="pl-PL"/>
              <a:t>／</a:t>
            </a:r>
            <a:r>
              <a:rPr lang="pl-PL" altLang="zh-CN"/>
              <a:t>J) * (J</a:t>
            </a:r>
            <a:r>
              <a:rPr lang="zh-CN" altLang="pl-PL"/>
              <a:t>／</a:t>
            </a:r>
            <a:r>
              <a:rPr lang="pl-PL" altLang="zh-CN"/>
              <a:t>I) = 0</a:t>
            </a:r>
            <a:endParaRPr lang="en-US" altLang="zh-CN"/>
          </a:p>
          <a:p>
            <a:pPr lvl="1"/>
            <a:r>
              <a:rPr lang="zh-CN" altLang="en-US"/>
              <a:t>当</a:t>
            </a:r>
            <a:r>
              <a:rPr lang="en-US" altLang="zh-CN"/>
              <a:t>I</a:t>
            </a:r>
            <a:r>
              <a:rPr lang="zh-CN" altLang="en-US"/>
              <a:t>＜</a:t>
            </a:r>
            <a:r>
              <a:rPr lang="en-US" altLang="zh-CN"/>
              <a:t>J</a:t>
            </a:r>
            <a:r>
              <a:rPr lang="zh-CN" altLang="en-US"/>
              <a:t>时</a:t>
            </a:r>
            <a:r>
              <a:rPr lang="en-US" altLang="zh-CN"/>
              <a:t>,  I / J = 0;</a:t>
            </a:r>
          </a:p>
          <a:p>
            <a:pPr lvl="1"/>
            <a:r>
              <a:rPr lang="zh-CN" altLang="en-US"/>
              <a:t>当</a:t>
            </a:r>
            <a:r>
              <a:rPr lang="en-US" altLang="zh-CN"/>
              <a:t>J</a:t>
            </a:r>
            <a:r>
              <a:rPr lang="zh-CN" altLang="en-US"/>
              <a:t>＜</a:t>
            </a:r>
            <a:r>
              <a:rPr lang="en-US" altLang="zh-CN"/>
              <a:t>I</a:t>
            </a:r>
            <a:r>
              <a:rPr lang="zh-CN" altLang="en-US"/>
              <a:t>时</a:t>
            </a:r>
            <a:r>
              <a:rPr lang="en-US" altLang="zh-CN"/>
              <a:t>,  J / I = 0;</a:t>
            </a:r>
          </a:p>
          <a:p>
            <a:r>
              <a:rPr lang="zh-CN" altLang="pt-BR"/>
              <a:t>当</a:t>
            </a:r>
            <a:r>
              <a:rPr lang="pt-BR" altLang="zh-CN"/>
              <a:t>I</a:t>
            </a:r>
            <a:r>
              <a:rPr lang="zh-CN" altLang="pt-BR"/>
              <a:t>＝</a:t>
            </a:r>
            <a:r>
              <a:rPr lang="pt-BR" altLang="zh-CN"/>
              <a:t>J</a:t>
            </a:r>
            <a:r>
              <a:rPr lang="zh-CN" altLang="pt-BR"/>
              <a:t>时</a:t>
            </a:r>
            <a:r>
              <a:rPr lang="pt-BR" altLang="zh-CN"/>
              <a:t>, </a:t>
            </a:r>
            <a:r>
              <a:rPr lang="pl-PL" altLang="zh-CN"/>
              <a:t>V(I, J) = (I</a:t>
            </a:r>
            <a:r>
              <a:rPr lang="zh-CN" altLang="pl-PL"/>
              <a:t>／</a:t>
            </a:r>
            <a:r>
              <a:rPr lang="pl-PL" altLang="zh-CN"/>
              <a:t>J) * (J</a:t>
            </a:r>
            <a:r>
              <a:rPr lang="zh-CN" altLang="pl-PL"/>
              <a:t>／</a:t>
            </a:r>
            <a:r>
              <a:rPr lang="pl-PL" altLang="zh-CN"/>
              <a:t>I) = 1</a:t>
            </a:r>
            <a:endParaRPr lang="pt-BR" altLang="zh-CN"/>
          </a:p>
        </p:txBody>
      </p:sp>
      <p:pic>
        <p:nvPicPr>
          <p:cNvPr id="93194" name="Picture 10"/>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143000" y="4551363"/>
            <a:ext cx="6781800" cy="23828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3187">
                                            <p:txEl>
                                              <p:pRg st="3" end="3"/>
                                            </p:txEl>
                                          </p:spTgt>
                                        </p:tgtEl>
                                        <p:attrNameLst>
                                          <p:attrName>style.visibility</p:attrName>
                                        </p:attrNameLst>
                                      </p:cBhvr>
                                      <p:to>
                                        <p:strVal val="visible"/>
                                      </p:to>
                                    </p:set>
                                    <p:animEffect transition="in" filter="strips(downRight)">
                                      <p:cBhvr>
                                        <p:cTn id="7" dur="500"/>
                                        <p:tgtEl>
                                          <p:spTgt spid="93187">
                                            <p:txEl>
                                              <p:pRg st="3" end="3"/>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93187">
                                            <p:txEl>
                                              <p:pRg st="4" end="4"/>
                                            </p:txEl>
                                          </p:spTgt>
                                        </p:tgtEl>
                                        <p:attrNameLst>
                                          <p:attrName>style.visibility</p:attrName>
                                        </p:attrNameLst>
                                      </p:cBhvr>
                                      <p:to>
                                        <p:strVal val="visible"/>
                                      </p:to>
                                    </p:set>
                                    <p:animEffect transition="in" filter="strips(downRight)">
                                      <p:cBhvr>
                                        <p:cTn id="11" dur="500"/>
                                        <p:tgtEl>
                                          <p:spTgt spid="93187">
                                            <p:txEl>
                                              <p:pRg st="4" end="4"/>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93187">
                                            <p:txEl>
                                              <p:pRg st="5" end="5"/>
                                            </p:txEl>
                                          </p:spTgt>
                                        </p:tgtEl>
                                        <p:attrNameLst>
                                          <p:attrName>style.visibility</p:attrName>
                                        </p:attrNameLst>
                                      </p:cBhvr>
                                      <p:to>
                                        <p:strVal val="visible"/>
                                      </p:to>
                                    </p:set>
                                    <p:animEffect transition="in" filter="strips(downRight)">
                                      <p:cBhvr>
                                        <p:cTn id="15" dur="500"/>
                                        <p:tgtEl>
                                          <p:spTgt spid="93187">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nodeType="clickEffect">
                                  <p:stCondLst>
                                    <p:cond delay="0"/>
                                  </p:stCondLst>
                                  <p:childTnLst>
                                    <p:set>
                                      <p:cBhvr>
                                        <p:cTn id="19" dur="1" fill="hold">
                                          <p:stCondLst>
                                            <p:cond delay="0"/>
                                          </p:stCondLst>
                                        </p:cTn>
                                        <p:tgtEl>
                                          <p:spTgt spid="93187">
                                            <p:txEl>
                                              <p:pRg st="6" end="6"/>
                                            </p:txEl>
                                          </p:spTgt>
                                        </p:tgtEl>
                                        <p:attrNameLst>
                                          <p:attrName>style.visibility</p:attrName>
                                        </p:attrNameLst>
                                      </p:cBhvr>
                                      <p:to>
                                        <p:strVal val="visible"/>
                                      </p:to>
                                    </p:set>
                                    <p:animEffect transition="in" filter="strips(downRight)">
                                      <p:cBhvr>
                                        <p:cTn id="20" dur="500"/>
                                        <p:tgtEl>
                                          <p:spTgt spid="93187">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93194"/>
                                        </p:tgtEl>
                                        <p:attrNameLst>
                                          <p:attrName>style.visibility</p:attrName>
                                        </p:attrNameLst>
                                      </p:cBhvr>
                                      <p:to>
                                        <p:strVal val="visible"/>
                                      </p:to>
                                    </p:set>
                                    <p:animEffect transition="in" filter="blinds(horizontal)">
                                      <p:cBhvr>
                                        <p:cTn id="25" dur="500"/>
                                        <p:tgtEl>
                                          <p:spTgt spid="93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6BE64DAC-45D9-4027-AE93-89EECAA22741}" type="datetime1">
              <a:rPr lang="zh-CN" altLang="en-US"/>
              <a:pPr/>
              <a:t>2018/12/24</a:t>
            </a:fld>
            <a:endParaRPr lang="en-US" altLang="zh-CN"/>
          </a:p>
        </p:txBody>
      </p:sp>
      <p:sp>
        <p:nvSpPr>
          <p:cNvPr id="6" name="灯片编号占位符 5"/>
          <p:cNvSpPr>
            <a:spLocks noGrp="1"/>
          </p:cNvSpPr>
          <p:nvPr>
            <p:ph type="sldNum" sz="quarter" idx="11"/>
          </p:nvPr>
        </p:nvSpPr>
        <p:spPr/>
        <p:txBody>
          <a:bodyPr/>
          <a:lstStyle/>
          <a:p>
            <a:fld id="{84138B6B-754B-40AF-A3E4-91D1755A0B84}" type="slidenum">
              <a:rPr lang="en-US" altLang="zh-CN"/>
              <a:pPr/>
              <a:t>75</a:t>
            </a:fld>
            <a:endParaRPr lang="en-US" altLang="zh-CN"/>
          </a:p>
        </p:txBody>
      </p:sp>
      <p:sp>
        <p:nvSpPr>
          <p:cNvPr id="199682" name="Rectangle 2"/>
          <p:cNvSpPr>
            <a:spLocks noGrp="1" noChangeArrowheads="1"/>
          </p:cNvSpPr>
          <p:nvPr>
            <p:ph type="title"/>
          </p:nvPr>
        </p:nvSpPr>
        <p:spPr/>
        <p:txBody>
          <a:bodyPr/>
          <a:lstStyle/>
          <a:p>
            <a:r>
              <a:rPr lang="zh-CN" altLang="en-US"/>
              <a:t>初始化单位矩阵</a:t>
            </a:r>
          </a:p>
        </p:txBody>
      </p:sp>
      <p:sp>
        <p:nvSpPr>
          <p:cNvPr id="199683" name="Rectangle 3"/>
          <p:cNvSpPr>
            <a:spLocks noGrp="1" noChangeArrowheads="1"/>
          </p:cNvSpPr>
          <p:nvPr>
            <p:ph type="body" sz="half" idx="1"/>
          </p:nvPr>
        </p:nvSpPr>
        <p:spPr>
          <a:xfrm>
            <a:off x="2916238" y="1700213"/>
            <a:ext cx="5815012" cy="4270375"/>
          </a:xfrm>
        </p:spPr>
        <p:txBody>
          <a:bodyPr/>
          <a:lstStyle/>
          <a:p>
            <a:r>
              <a:rPr lang="zh-CN" altLang="en-US" sz="2400" dirty="0">
                <a:solidFill>
                  <a:schemeClr val="tx2"/>
                </a:solidFill>
              </a:rPr>
              <a:t>写成以下的形式，就能让读者直接了解程序编写者的意图。</a:t>
            </a:r>
            <a:r>
              <a:rPr lang="zh-CN" altLang="en-US" sz="2400" dirty="0">
                <a:solidFill>
                  <a:schemeClr val="tx2"/>
                </a:solidFill>
                <a:ea typeface="宋体" pitchFamily="2" charset="-122"/>
              </a:rPr>
              <a:t/>
            </a:r>
            <a:br>
              <a:rPr lang="zh-CN" altLang="en-US" sz="2400" dirty="0">
                <a:solidFill>
                  <a:schemeClr val="tx2"/>
                </a:solidFill>
                <a:ea typeface="宋体" pitchFamily="2" charset="-122"/>
              </a:rPr>
            </a:br>
            <a:r>
              <a:rPr lang="zh-CN" altLang="en-US" sz="2400" dirty="0">
                <a:solidFill>
                  <a:schemeClr val="tx2"/>
                </a:solidFill>
                <a:ea typeface="宋体" pitchFamily="2" charset="-122"/>
              </a:rPr>
              <a:t>      </a:t>
            </a:r>
            <a:r>
              <a:rPr lang="en-US" altLang="zh-CN" sz="2400" b="0" dirty="0" smtClean="0">
                <a:solidFill>
                  <a:schemeClr val="tx2"/>
                </a:solidFill>
                <a:ea typeface="宋体" pitchFamily="2" charset="-122"/>
              </a:rPr>
              <a:t>FOR</a:t>
            </a:r>
            <a:r>
              <a:rPr lang="en-US" altLang="zh-CN" sz="2400" dirty="0" smtClean="0">
                <a:solidFill>
                  <a:schemeClr val="tx2"/>
                </a:solidFill>
                <a:ea typeface="宋体" pitchFamily="2" charset="-122"/>
              </a:rPr>
              <a:t> </a:t>
            </a:r>
            <a:r>
              <a:rPr lang="en-US" altLang="zh-CN" sz="2400" b="0" dirty="0" smtClean="0">
                <a:solidFill>
                  <a:schemeClr val="tx2"/>
                </a:solidFill>
                <a:ea typeface="宋体" pitchFamily="2" charset="-122"/>
              </a:rPr>
              <a:t>I</a:t>
            </a:r>
            <a:r>
              <a:rPr lang="zh-CN" altLang="en-US" sz="2400" b="0" dirty="0">
                <a:solidFill>
                  <a:schemeClr val="tx2"/>
                </a:solidFill>
                <a:ea typeface="宋体" pitchFamily="2" charset="-122"/>
              </a:rPr>
              <a:t>＝</a:t>
            </a:r>
            <a:r>
              <a:rPr lang="en-US" altLang="zh-CN" sz="2400" b="0" dirty="0">
                <a:solidFill>
                  <a:schemeClr val="tx2"/>
                </a:solidFill>
                <a:ea typeface="宋体" pitchFamily="2" charset="-122"/>
              </a:rPr>
              <a:t>1</a:t>
            </a:r>
            <a:r>
              <a:rPr lang="zh-CN" altLang="en-US" sz="2400" b="0" dirty="0">
                <a:solidFill>
                  <a:schemeClr val="tx2"/>
                </a:solidFill>
                <a:ea typeface="宋体" pitchFamily="2" charset="-122"/>
              </a:rPr>
              <a:t>，</a:t>
            </a:r>
            <a:r>
              <a:rPr lang="en-US" altLang="zh-CN" sz="2400" b="0" dirty="0">
                <a:solidFill>
                  <a:schemeClr val="tx2"/>
                </a:solidFill>
                <a:ea typeface="宋体" pitchFamily="2" charset="-122"/>
              </a:rPr>
              <a:t>N</a:t>
            </a:r>
            <a:br>
              <a:rPr lang="en-US" altLang="zh-CN" sz="2400" b="0" dirty="0">
                <a:solidFill>
                  <a:schemeClr val="tx2"/>
                </a:solidFill>
                <a:ea typeface="宋体" pitchFamily="2" charset="-122"/>
              </a:rPr>
            </a:br>
            <a:r>
              <a:rPr lang="en-US" altLang="zh-CN" sz="2400" b="0" dirty="0">
                <a:solidFill>
                  <a:schemeClr val="tx2"/>
                </a:solidFill>
                <a:ea typeface="宋体" pitchFamily="2" charset="-122"/>
              </a:rPr>
              <a:t>           </a:t>
            </a:r>
            <a:r>
              <a:rPr lang="en-US" altLang="zh-CN" sz="2400" b="0" dirty="0" smtClean="0">
                <a:solidFill>
                  <a:schemeClr val="tx2"/>
                </a:solidFill>
                <a:ea typeface="宋体" pitchFamily="2" charset="-122"/>
              </a:rPr>
              <a:t>FOR J</a:t>
            </a:r>
            <a:r>
              <a:rPr lang="zh-CN" altLang="en-US" sz="2400" b="0" dirty="0">
                <a:solidFill>
                  <a:schemeClr val="tx2"/>
                </a:solidFill>
                <a:ea typeface="宋体" pitchFamily="2" charset="-122"/>
              </a:rPr>
              <a:t>＝</a:t>
            </a:r>
            <a:r>
              <a:rPr lang="en-US" altLang="zh-CN" sz="2400" b="0" dirty="0">
                <a:solidFill>
                  <a:schemeClr val="tx2"/>
                </a:solidFill>
                <a:ea typeface="宋体" pitchFamily="2" charset="-122"/>
              </a:rPr>
              <a:t>1</a:t>
            </a:r>
            <a:r>
              <a:rPr lang="zh-CN" altLang="en-US" sz="2400" b="0" dirty="0">
                <a:solidFill>
                  <a:schemeClr val="tx2"/>
                </a:solidFill>
                <a:ea typeface="宋体" pitchFamily="2" charset="-122"/>
              </a:rPr>
              <a:t>，</a:t>
            </a:r>
            <a:r>
              <a:rPr lang="en-US" altLang="zh-CN" sz="2400" b="0" dirty="0">
                <a:solidFill>
                  <a:schemeClr val="tx2"/>
                </a:solidFill>
                <a:ea typeface="宋体" pitchFamily="2" charset="-122"/>
              </a:rPr>
              <a:t>N</a:t>
            </a:r>
            <a:br>
              <a:rPr lang="en-US" altLang="zh-CN" sz="2400" b="0" dirty="0">
                <a:solidFill>
                  <a:schemeClr val="tx2"/>
                </a:solidFill>
                <a:ea typeface="宋体" pitchFamily="2" charset="-122"/>
              </a:rPr>
            </a:br>
            <a:r>
              <a:rPr lang="en-US" altLang="zh-CN" sz="2400" b="0" dirty="0">
                <a:solidFill>
                  <a:schemeClr val="tx2"/>
                </a:solidFill>
                <a:ea typeface="宋体" pitchFamily="2" charset="-122"/>
              </a:rPr>
              <a:t>                </a:t>
            </a:r>
            <a:r>
              <a:rPr lang="en-US" altLang="zh-CN" sz="2400" b="0" dirty="0">
                <a:solidFill>
                  <a:srgbClr val="0000FF"/>
                </a:solidFill>
                <a:ea typeface="宋体" pitchFamily="2" charset="-122"/>
              </a:rPr>
              <a:t>IF ( I </a:t>
            </a:r>
            <a:r>
              <a:rPr lang="en-US" altLang="zh-CN" sz="2400" b="0" dirty="0" smtClean="0">
                <a:solidFill>
                  <a:srgbClr val="0000FF"/>
                </a:solidFill>
                <a:ea typeface="宋体" pitchFamily="2" charset="-122"/>
              </a:rPr>
              <a:t>== J </a:t>
            </a:r>
            <a:r>
              <a:rPr lang="en-US" altLang="zh-CN" sz="2400" b="0" dirty="0">
                <a:solidFill>
                  <a:srgbClr val="0000FF"/>
                </a:solidFill>
                <a:ea typeface="宋体" pitchFamily="2" charset="-122"/>
              </a:rPr>
              <a:t>) THEN</a:t>
            </a:r>
            <a:br>
              <a:rPr lang="en-US" altLang="zh-CN" sz="2400" b="0" dirty="0">
                <a:solidFill>
                  <a:srgbClr val="0000FF"/>
                </a:solidFill>
                <a:ea typeface="宋体" pitchFamily="2" charset="-122"/>
              </a:rPr>
            </a:br>
            <a:r>
              <a:rPr lang="en-US" altLang="zh-CN" sz="2400" b="0" dirty="0">
                <a:solidFill>
                  <a:srgbClr val="0000FF"/>
                </a:solidFill>
                <a:ea typeface="宋体" pitchFamily="2" charset="-122"/>
              </a:rPr>
              <a:t>                     V( I, J ) </a:t>
            </a:r>
            <a:r>
              <a:rPr lang="zh-CN" altLang="en-US" sz="2400" b="0" dirty="0">
                <a:solidFill>
                  <a:srgbClr val="0000FF"/>
                </a:solidFill>
                <a:ea typeface="宋体" pitchFamily="2" charset="-122"/>
              </a:rPr>
              <a:t>＝ </a:t>
            </a:r>
            <a:r>
              <a:rPr lang="en-US" altLang="zh-CN" sz="2400" b="0" dirty="0">
                <a:solidFill>
                  <a:srgbClr val="0000FF"/>
                </a:solidFill>
                <a:ea typeface="宋体" pitchFamily="2" charset="-122"/>
              </a:rPr>
              <a:t>1.0</a:t>
            </a:r>
            <a:br>
              <a:rPr lang="en-US" altLang="zh-CN" sz="2400" b="0" dirty="0">
                <a:solidFill>
                  <a:srgbClr val="0000FF"/>
                </a:solidFill>
                <a:ea typeface="宋体" pitchFamily="2" charset="-122"/>
              </a:rPr>
            </a:br>
            <a:r>
              <a:rPr lang="en-US" altLang="zh-CN" sz="2400" b="0" dirty="0">
                <a:solidFill>
                  <a:srgbClr val="0000FF"/>
                </a:solidFill>
                <a:ea typeface="宋体" pitchFamily="2" charset="-122"/>
              </a:rPr>
              <a:t>                ELSE</a:t>
            </a:r>
            <a:br>
              <a:rPr lang="en-US" altLang="zh-CN" sz="2400" b="0" dirty="0">
                <a:solidFill>
                  <a:srgbClr val="0000FF"/>
                </a:solidFill>
                <a:ea typeface="宋体" pitchFamily="2" charset="-122"/>
              </a:rPr>
            </a:br>
            <a:r>
              <a:rPr lang="en-US" altLang="zh-CN" sz="2400" b="0" dirty="0">
                <a:solidFill>
                  <a:srgbClr val="0000FF"/>
                </a:solidFill>
                <a:ea typeface="宋体" pitchFamily="2" charset="-122"/>
              </a:rPr>
              <a:t>                     V( I, J ) </a:t>
            </a:r>
            <a:r>
              <a:rPr lang="zh-CN" altLang="en-US" sz="2400" b="0" dirty="0">
                <a:solidFill>
                  <a:srgbClr val="0000FF"/>
                </a:solidFill>
                <a:ea typeface="宋体" pitchFamily="2" charset="-122"/>
              </a:rPr>
              <a:t>＝ </a:t>
            </a:r>
            <a:r>
              <a:rPr lang="en-US" altLang="zh-CN" sz="2400" b="0" dirty="0">
                <a:solidFill>
                  <a:srgbClr val="0000FF"/>
                </a:solidFill>
                <a:ea typeface="宋体" pitchFamily="2" charset="-122"/>
              </a:rPr>
              <a:t>0.0</a:t>
            </a:r>
            <a:br>
              <a:rPr lang="en-US" altLang="zh-CN" sz="2400" b="0" dirty="0">
                <a:solidFill>
                  <a:srgbClr val="0000FF"/>
                </a:solidFill>
                <a:ea typeface="宋体" pitchFamily="2" charset="-122"/>
              </a:rPr>
            </a:br>
            <a:r>
              <a:rPr lang="en-US" altLang="zh-CN" sz="2400" b="0" dirty="0">
                <a:solidFill>
                  <a:srgbClr val="0000FF"/>
                </a:solidFill>
                <a:ea typeface="宋体" pitchFamily="2" charset="-122"/>
              </a:rPr>
              <a:t>                ENDIF</a:t>
            </a:r>
            <a:r>
              <a:rPr lang="en-US" altLang="zh-CN" sz="2400" b="0" dirty="0">
                <a:solidFill>
                  <a:schemeClr val="tx2"/>
                </a:solidFill>
                <a:ea typeface="宋体" pitchFamily="2" charset="-122"/>
              </a:rPr>
              <a:t/>
            </a:r>
            <a:br>
              <a:rPr lang="en-US" altLang="zh-CN" sz="2400" b="0" dirty="0">
                <a:solidFill>
                  <a:schemeClr val="tx2"/>
                </a:solidFill>
                <a:ea typeface="宋体" pitchFamily="2" charset="-122"/>
              </a:rPr>
            </a:br>
            <a:r>
              <a:rPr lang="en-US" altLang="zh-CN" sz="2400" b="0" dirty="0">
                <a:solidFill>
                  <a:schemeClr val="tx2"/>
                </a:solidFill>
                <a:ea typeface="宋体" pitchFamily="2" charset="-122"/>
              </a:rPr>
              <a:t> </a:t>
            </a:r>
            <a:r>
              <a:rPr lang="en-US" altLang="zh-CN" sz="2400" b="0" dirty="0" smtClean="0">
                <a:solidFill>
                  <a:srgbClr val="0000FF"/>
                </a:solidFill>
                <a:ea typeface="宋体" pitchFamily="2" charset="-122"/>
              </a:rPr>
              <a:t>          </a:t>
            </a:r>
            <a:r>
              <a:rPr lang="en-US" altLang="zh-CN" sz="2400" b="0" dirty="0" smtClean="0">
                <a:ea typeface="宋体" pitchFamily="2" charset="-122"/>
              </a:rPr>
              <a:t>ENDFOR</a:t>
            </a:r>
            <a:endParaRPr lang="en-US" altLang="zh-CN" sz="2400" dirty="0">
              <a:ea typeface="宋体" pitchFamily="2" charset="-122"/>
            </a:endParaRPr>
          </a:p>
          <a:p>
            <a:pPr>
              <a:buNone/>
            </a:pPr>
            <a:r>
              <a:rPr lang="en-US" altLang="zh-CN" sz="2400" b="0" dirty="0" smtClean="0">
                <a:solidFill>
                  <a:schemeClr val="tx2"/>
                </a:solidFill>
                <a:ea typeface="宋体" pitchFamily="2" charset="-122"/>
              </a:rPr>
              <a:t>            ENDFOR</a:t>
            </a:r>
            <a:endParaRPr lang="en-US" altLang="zh-CN" sz="2400" b="0" dirty="0" smtClean="0">
              <a:solidFill>
                <a:srgbClr val="0000FF"/>
              </a:solidFill>
              <a:ea typeface="宋体" pitchFamily="2" charset="-122"/>
            </a:endParaRPr>
          </a:p>
        </p:txBody>
      </p:sp>
      <p:pic>
        <p:nvPicPr>
          <p:cNvPr id="199684" name="Picture 4" descr="RU%[J8}YM$}BY[%U8RCIGLI"/>
          <p:cNvPicPr>
            <a:picLocks noChangeAspect="1" noChangeArrowheads="1"/>
          </p:cNvPicPr>
          <p:nvPr/>
        </p:nvPicPr>
        <p:blipFill>
          <a:blip r:embed="rId2" cstate="print"/>
          <a:srcRect/>
          <a:stretch>
            <a:fillRect/>
          </a:stretch>
        </p:blipFill>
        <p:spPr bwMode="auto">
          <a:xfrm>
            <a:off x="609600" y="2590800"/>
            <a:ext cx="1908175" cy="2057400"/>
          </a:xfrm>
          <a:prstGeom prst="rect">
            <a:avLst/>
          </a:prstGeom>
          <a:noFill/>
        </p:spPr>
      </p:pic>
    </p:spTree>
  </p:cSld>
  <p:clrMapOvr>
    <a:masterClrMapping/>
  </p:clrMapOvr>
  <p:transition>
    <p:cover dir="l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1392D16D-8D70-44BB-869F-599D94889FD4}" type="datetime1">
              <a:rPr lang="zh-CN" altLang="en-US"/>
              <a:pPr/>
              <a:t>2018/12/24</a:t>
            </a:fld>
            <a:endParaRPr lang="en-US" altLang="zh-CN"/>
          </a:p>
        </p:txBody>
      </p:sp>
      <p:sp>
        <p:nvSpPr>
          <p:cNvPr id="6" name="灯片编号占位符 4"/>
          <p:cNvSpPr>
            <a:spLocks noGrp="1"/>
          </p:cNvSpPr>
          <p:nvPr>
            <p:ph type="sldNum" sz="quarter" idx="11"/>
          </p:nvPr>
        </p:nvSpPr>
        <p:spPr/>
        <p:txBody>
          <a:bodyPr/>
          <a:lstStyle/>
          <a:p>
            <a:fld id="{738CD45E-DD22-44F6-B305-A2E29B2B643B}" type="slidenum">
              <a:rPr lang="en-US" altLang="zh-CN"/>
              <a:pPr/>
              <a:t>76</a:t>
            </a:fld>
            <a:endParaRPr lang="en-US" altLang="zh-CN"/>
          </a:p>
        </p:txBody>
      </p:sp>
      <p:sp>
        <p:nvSpPr>
          <p:cNvPr id="95234" name="Rectangle 2"/>
          <p:cNvSpPr>
            <a:spLocks noGrp="1" noChangeArrowheads="1"/>
          </p:cNvSpPr>
          <p:nvPr>
            <p:ph type="title"/>
          </p:nvPr>
        </p:nvSpPr>
        <p:spPr/>
        <p:txBody>
          <a:bodyPr/>
          <a:lstStyle/>
          <a:p>
            <a:r>
              <a:rPr lang="en-US" altLang="zh-CN"/>
              <a:t>6.3.3 </a:t>
            </a:r>
            <a:r>
              <a:rPr lang="zh-CN" altLang="en-US"/>
              <a:t>语句结构</a:t>
            </a:r>
          </a:p>
        </p:txBody>
      </p:sp>
      <p:sp>
        <p:nvSpPr>
          <p:cNvPr id="95235" name="Rectangle 3"/>
          <p:cNvSpPr>
            <a:spLocks noGrp="1" noChangeArrowheads="1"/>
          </p:cNvSpPr>
          <p:nvPr>
            <p:ph type="body" idx="1"/>
          </p:nvPr>
        </p:nvSpPr>
        <p:spPr/>
        <p:txBody>
          <a:bodyPr/>
          <a:lstStyle/>
          <a:p>
            <a:r>
              <a:rPr lang="en-US" altLang="zh-CN"/>
              <a:t>4</a:t>
            </a:r>
            <a:r>
              <a:rPr lang="zh-CN" altLang="en-US"/>
              <a:t>、除非对效率有特殊的要求</a:t>
            </a:r>
            <a:r>
              <a:rPr lang="en-US" altLang="zh-CN"/>
              <a:t>,</a:t>
            </a:r>
            <a:r>
              <a:rPr lang="zh-CN" altLang="en-US"/>
              <a:t>程序编写要做到</a:t>
            </a:r>
            <a:r>
              <a:rPr lang="zh-CN" altLang="en-US">
                <a:solidFill>
                  <a:srgbClr val="CC0000"/>
                </a:solidFill>
              </a:rPr>
              <a:t>清晰第一，效率第二</a:t>
            </a:r>
            <a:r>
              <a:rPr lang="zh-CN" altLang="en-US"/>
              <a:t>。不要为了</a:t>
            </a:r>
            <a:r>
              <a:rPr lang="zh-CN" altLang="en-US">
                <a:solidFill>
                  <a:srgbClr val="3333CC"/>
                </a:solidFill>
              </a:rPr>
              <a:t>追求效率而丧失了清晰性</a:t>
            </a:r>
            <a:r>
              <a:rPr lang="zh-CN" altLang="en-US"/>
              <a:t>。事实上，程序效率的提高主要应</a:t>
            </a:r>
            <a:r>
              <a:rPr lang="zh-CN" altLang="en-US">
                <a:solidFill>
                  <a:srgbClr val="CC0000"/>
                </a:solidFill>
              </a:rPr>
              <a:t>通过选择高效的算法来实现</a:t>
            </a:r>
            <a:r>
              <a:rPr lang="zh-CN" altLang="en-US"/>
              <a:t>。</a:t>
            </a:r>
          </a:p>
          <a:p>
            <a:r>
              <a:rPr lang="en-US" altLang="zh-CN"/>
              <a:t>5</a:t>
            </a:r>
            <a:r>
              <a:rPr lang="zh-CN" altLang="en-US"/>
              <a:t>、</a:t>
            </a:r>
            <a:r>
              <a:rPr lang="en-US" altLang="en-US"/>
              <a:t>避免采用过于复杂的条件测试。</a:t>
            </a:r>
            <a:endParaRPr lang="zh-CN" altLang="en-US"/>
          </a:p>
          <a:p>
            <a:r>
              <a:rPr lang="en-US" altLang="zh-CN"/>
              <a:t>6</a:t>
            </a:r>
            <a:r>
              <a:rPr lang="zh-CN" altLang="en-US"/>
              <a:t>、尽量</a:t>
            </a:r>
            <a:r>
              <a:rPr lang="zh-CN" altLang="en-US">
                <a:solidFill>
                  <a:srgbClr val="0000FF"/>
                </a:solidFill>
              </a:rPr>
              <a:t>减少</a:t>
            </a:r>
            <a:r>
              <a:rPr lang="zh-CN" altLang="en-US"/>
              <a:t>使用“</a:t>
            </a:r>
            <a:r>
              <a:rPr lang="zh-CN" altLang="en-US">
                <a:solidFill>
                  <a:srgbClr val="0000FF"/>
                </a:solidFill>
              </a:rPr>
              <a:t>否定</a:t>
            </a:r>
            <a:r>
              <a:rPr lang="zh-CN" altLang="en-US"/>
              <a:t>”条件的条件语句。</a:t>
            </a:r>
          </a:p>
          <a:p>
            <a:pPr lvl="1"/>
            <a:r>
              <a:rPr lang="en-US" altLang="zh-CN" sz="2400">
                <a:solidFill>
                  <a:srgbClr val="0000FF"/>
                </a:solidFill>
              </a:rPr>
              <a:t>IF</a:t>
            </a:r>
            <a:r>
              <a:rPr lang="en-US" altLang="zh-CN" sz="2400"/>
              <a:t> </a:t>
            </a:r>
            <a:r>
              <a:rPr lang="en-US" altLang="zh-CN" sz="2400">
                <a:solidFill>
                  <a:srgbClr val="0000FF"/>
                </a:solidFill>
              </a:rPr>
              <a:t>NOT</a:t>
            </a:r>
            <a:r>
              <a:rPr lang="en-US" altLang="zh-CN" sz="2400"/>
              <a:t> </a:t>
            </a:r>
            <a:r>
              <a:rPr lang="en-US" altLang="zh-CN" sz="2400">
                <a:solidFill>
                  <a:srgbClr val="FF0000"/>
                </a:solidFill>
              </a:rPr>
              <a:t>(</a:t>
            </a:r>
            <a:r>
              <a:rPr lang="en-US" altLang="zh-CN" sz="2400"/>
              <a:t> ( CHAR</a:t>
            </a:r>
            <a:r>
              <a:rPr lang="zh-CN" altLang="en-US" sz="2400"/>
              <a:t>＜‘</a:t>
            </a:r>
            <a:r>
              <a:rPr lang="en-US" altLang="zh-CN" sz="2400"/>
              <a:t>0’ ) </a:t>
            </a:r>
            <a:r>
              <a:rPr lang="en-US" altLang="zh-CN" sz="2400">
                <a:solidFill>
                  <a:srgbClr val="0000FF"/>
                </a:solidFill>
              </a:rPr>
              <a:t>OR</a:t>
            </a:r>
            <a:r>
              <a:rPr lang="en-US" altLang="zh-CN" sz="2400"/>
              <a:t>   ( CHAR</a:t>
            </a:r>
            <a:r>
              <a:rPr lang="zh-CN" altLang="en-US" sz="2400"/>
              <a:t>＞‘</a:t>
            </a:r>
            <a:r>
              <a:rPr lang="en-US" altLang="zh-CN" sz="2400"/>
              <a:t>9’ </a:t>
            </a:r>
            <a:r>
              <a:rPr lang="en-US" altLang="zh-CN" sz="2400">
                <a:solidFill>
                  <a:srgbClr val="FF0000"/>
                </a:solidFill>
              </a:rPr>
              <a:t>) )</a:t>
            </a:r>
          </a:p>
          <a:p>
            <a:pPr lvl="1"/>
            <a:r>
              <a:rPr lang="en-US" altLang="zh-CN" sz="2400">
                <a:solidFill>
                  <a:srgbClr val="0000FF"/>
                </a:solidFill>
              </a:rPr>
              <a:t>THEN</a:t>
            </a:r>
            <a:r>
              <a:rPr lang="en-US" altLang="zh-CN" sz="2400"/>
              <a:t> ……</a:t>
            </a:r>
          </a:p>
          <a:p>
            <a:pPr lvl="1"/>
            <a:endParaRPr lang="en-US" altLang="zh-CN" sz="2400"/>
          </a:p>
          <a:p>
            <a:pPr lvl="1"/>
            <a:r>
              <a:rPr lang="en-US" altLang="zh-CN" sz="2400">
                <a:solidFill>
                  <a:srgbClr val="0000FF"/>
                </a:solidFill>
              </a:rPr>
              <a:t>IF</a:t>
            </a:r>
            <a:r>
              <a:rPr lang="en-US" altLang="zh-CN" sz="2400"/>
              <a:t> ( CHAR</a:t>
            </a:r>
            <a:r>
              <a:rPr lang="zh-CN" altLang="en-US" sz="2400"/>
              <a:t>＞＝</a:t>
            </a:r>
            <a:r>
              <a:rPr lang="en-US" altLang="zh-CN" sz="2400"/>
              <a:t>'0’ ) </a:t>
            </a:r>
            <a:r>
              <a:rPr lang="en-US" altLang="zh-CN" sz="2400">
                <a:solidFill>
                  <a:srgbClr val="0000FF"/>
                </a:solidFill>
              </a:rPr>
              <a:t>AND</a:t>
            </a:r>
            <a:r>
              <a:rPr lang="en-US" altLang="zh-CN" sz="2400"/>
              <a:t>  ( CHAR</a:t>
            </a:r>
            <a:r>
              <a:rPr lang="zh-CN" altLang="en-US" sz="2400"/>
              <a:t>＜＝</a:t>
            </a:r>
            <a:r>
              <a:rPr lang="en-US" altLang="zh-CN" sz="2400"/>
              <a:t>'9’ ) </a:t>
            </a:r>
          </a:p>
          <a:p>
            <a:pPr lvl="1"/>
            <a:r>
              <a:rPr lang="en-US" altLang="zh-CN" sz="2400">
                <a:solidFill>
                  <a:srgbClr val="0000FF"/>
                </a:solidFill>
              </a:rPr>
              <a:t>THEN</a:t>
            </a:r>
            <a:r>
              <a:rPr lang="en-US" altLang="zh-CN" sz="2400"/>
              <a:t> ……</a:t>
            </a:r>
          </a:p>
        </p:txBody>
      </p:sp>
      <p:sp>
        <p:nvSpPr>
          <p:cNvPr id="95236" name="AutoShape 4"/>
          <p:cNvSpPr>
            <a:spLocks noChangeArrowheads="1"/>
          </p:cNvSpPr>
          <p:nvPr/>
        </p:nvSpPr>
        <p:spPr bwMode="auto">
          <a:xfrm>
            <a:off x="4267200" y="4419600"/>
            <a:ext cx="533400" cy="685800"/>
          </a:xfrm>
          <a:prstGeom prst="downArrow">
            <a:avLst>
              <a:gd name="adj1" fmla="val 50000"/>
              <a:gd name="adj2" fmla="val 32143"/>
            </a:avLst>
          </a:prstGeom>
          <a:solidFill>
            <a:srgbClr val="FF9900"/>
          </a:solidFill>
          <a:ln w="9525">
            <a:solidFill>
              <a:schemeClr val="tx1"/>
            </a:solidFill>
            <a:miter lim="800000"/>
            <a:headEnd/>
            <a:tailEnd/>
          </a:ln>
          <a:effectLst/>
        </p:spPr>
        <p:txBody>
          <a:bodyPr vert="eaVert"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Effect transition="in" filter="strips(downRight)">
                                      <p:cBhvr>
                                        <p:cTn id="7" dur="500"/>
                                        <p:tgtEl>
                                          <p:spTgt spid="952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95235">
                                            <p:txEl>
                                              <p:pRg st="1" end="1"/>
                                            </p:txEl>
                                          </p:spTgt>
                                        </p:tgtEl>
                                        <p:attrNameLst>
                                          <p:attrName>style.visibility</p:attrName>
                                        </p:attrNameLst>
                                      </p:cBhvr>
                                      <p:to>
                                        <p:strVal val="visible"/>
                                      </p:to>
                                    </p:set>
                                    <p:animEffect transition="in" filter="strips(downRight)">
                                      <p:cBhvr>
                                        <p:cTn id="12" dur="500"/>
                                        <p:tgtEl>
                                          <p:spTgt spid="952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95235">
                                            <p:txEl>
                                              <p:pRg st="2" end="2"/>
                                            </p:txEl>
                                          </p:spTgt>
                                        </p:tgtEl>
                                        <p:attrNameLst>
                                          <p:attrName>style.visibility</p:attrName>
                                        </p:attrNameLst>
                                      </p:cBhvr>
                                      <p:to>
                                        <p:strVal val="visible"/>
                                      </p:to>
                                    </p:set>
                                    <p:animEffect transition="in" filter="strips(downRight)">
                                      <p:cBhvr>
                                        <p:cTn id="17" dur="500"/>
                                        <p:tgtEl>
                                          <p:spTgt spid="952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95235">
                                            <p:txEl>
                                              <p:pRg st="3" end="3"/>
                                            </p:txEl>
                                          </p:spTgt>
                                        </p:tgtEl>
                                        <p:attrNameLst>
                                          <p:attrName>style.visibility</p:attrName>
                                        </p:attrNameLst>
                                      </p:cBhvr>
                                      <p:to>
                                        <p:strVal val="visible"/>
                                      </p:to>
                                    </p:set>
                                    <p:animEffect transition="in" filter="strips(downRight)">
                                      <p:cBhvr>
                                        <p:cTn id="22" dur="500"/>
                                        <p:tgtEl>
                                          <p:spTgt spid="95235">
                                            <p:txEl>
                                              <p:pRg st="3" end="3"/>
                                            </p:txEl>
                                          </p:spTgt>
                                        </p:tgtEl>
                                      </p:cBhvr>
                                    </p:animEffect>
                                  </p:childTnLst>
                                </p:cTn>
                              </p:par>
                              <p:par>
                                <p:cTn id="23" presetID="18" presetClass="entr" presetSubtype="6" fill="hold" nodeType="withEffect">
                                  <p:stCondLst>
                                    <p:cond delay="0"/>
                                  </p:stCondLst>
                                  <p:childTnLst>
                                    <p:set>
                                      <p:cBhvr>
                                        <p:cTn id="24" dur="1" fill="hold">
                                          <p:stCondLst>
                                            <p:cond delay="0"/>
                                          </p:stCondLst>
                                        </p:cTn>
                                        <p:tgtEl>
                                          <p:spTgt spid="95235">
                                            <p:txEl>
                                              <p:pRg st="4" end="4"/>
                                            </p:txEl>
                                          </p:spTgt>
                                        </p:tgtEl>
                                        <p:attrNameLst>
                                          <p:attrName>style.visibility</p:attrName>
                                        </p:attrNameLst>
                                      </p:cBhvr>
                                      <p:to>
                                        <p:strVal val="visible"/>
                                      </p:to>
                                    </p:set>
                                    <p:animEffect transition="in" filter="strips(downRight)">
                                      <p:cBhvr>
                                        <p:cTn id="25" dur="500"/>
                                        <p:tgtEl>
                                          <p:spTgt spid="9523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95236"/>
                                        </p:tgtEl>
                                        <p:attrNameLst>
                                          <p:attrName>style.visibility</p:attrName>
                                        </p:attrNameLst>
                                      </p:cBhvr>
                                      <p:to>
                                        <p:strVal val="visible"/>
                                      </p:to>
                                    </p:set>
                                    <p:animEffect transition="in" filter="strips(downRight)">
                                      <p:cBhvr>
                                        <p:cTn id="30" dur="500"/>
                                        <p:tgtEl>
                                          <p:spTgt spid="95236"/>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95235">
                                            <p:txEl>
                                              <p:pRg st="6" end="6"/>
                                            </p:txEl>
                                          </p:spTgt>
                                        </p:tgtEl>
                                        <p:attrNameLst>
                                          <p:attrName>style.visibility</p:attrName>
                                        </p:attrNameLst>
                                      </p:cBhvr>
                                      <p:to>
                                        <p:strVal val="visible"/>
                                      </p:to>
                                    </p:set>
                                    <p:animEffect transition="in" filter="strips(downRight)">
                                      <p:cBhvr>
                                        <p:cTn id="35" dur="500"/>
                                        <p:tgtEl>
                                          <p:spTgt spid="95235">
                                            <p:txEl>
                                              <p:pRg st="6" end="6"/>
                                            </p:txEl>
                                          </p:spTgt>
                                        </p:tgtEl>
                                      </p:cBhvr>
                                    </p:animEffect>
                                  </p:childTnLst>
                                </p:cTn>
                              </p:par>
                              <p:par>
                                <p:cTn id="36" presetID="18" presetClass="entr" presetSubtype="6" fill="hold" nodeType="withEffect">
                                  <p:stCondLst>
                                    <p:cond delay="0"/>
                                  </p:stCondLst>
                                  <p:childTnLst>
                                    <p:set>
                                      <p:cBhvr>
                                        <p:cTn id="37" dur="1" fill="hold">
                                          <p:stCondLst>
                                            <p:cond delay="0"/>
                                          </p:stCondLst>
                                        </p:cTn>
                                        <p:tgtEl>
                                          <p:spTgt spid="95235">
                                            <p:txEl>
                                              <p:pRg st="7" end="7"/>
                                            </p:txEl>
                                          </p:spTgt>
                                        </p:tgtEl>
                                        <p:attrNameLst>
                                          <p:attrName>style.visibility</p:attrName>
                                        </p:attrNameLst>
                                      </p:cBhvr>
                                      <p:to>
                                        <p:strVal val="visible"/>
                                      </p:to>
                                    </p:set>
                                    <p:animEffect transition="in" filter="strips(downRight)">
                                      <p:cBhvr>
                                        <p:cTn id="38" dur="500"/>
                                        <p:tgtEl>
                                          <p:spTgt spid="952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A5F0C2A1-5748-49A3-9CC0-24B5E3FDCC7A}" type="datetime1">
              <a:rPr lang="zh-CN" altLang="en-US"/>
              <a:pPr/>
              <a:t>2018/12/24</a:t>
            </a:fld>
            <a:endParaRPr lang="en-US" altLang="zh-CN"/>
          </a:p>
        </p:txBody>
      </p:sp>
      <p:sp>
        <p:nvSpPr>
          <p:cNvPr id="7" name="灯片编号占位符 4"/>
          <p:cNvSpPr>
            <a:spLocks noGrp="1"/>
          </p:cNvSpPr>
          <p:nvPr>
            <p:ph type="sldNum" sz="quarter" idx="11"/>
          </p:nvPr>
        </p:nvSpPr>
        <p:spPr/>
        <p:txBody>
          <a:bodyPr/>
          <a:lstStyle/>
          <a:p>
            <a:fld id="{D0A5BD3C-567F-418E-A00F-6952421E8980}" type="slidenum">
              <a:rPr lang="en-US" altLang="zh-CN"/>
              <a:pPr/>
              <a:t>77</a:t>
            </a:fld>
            <a:endParaRPr lang="en-US" altLang="zh-CN"/>
          </a:p>
        </p:txBody>
      </p:sp>
      <p:sp>
        <p:nvSpPr>
          <p:cNvPr id="96258" name="Rectangle 2"/>
          <p:cNvSpPr>
            <a:spLocks noGrp="1" noChangeArrowheads="1"/>
          </p:cNvSpPr>
          <p:nvPr>
            <p:ph type="title"/>
          </p:nvPr>
        </p:nvSpPr>
        <p:spPr/>
        <p:txBody>
          <a:bodyPr/>
          <a:lstStyle/>
          <a:p>
            <a:r>
              <a:rPr lang="en-US" altLang="zh-CN"/>
              <a:t>6.3.3 </a:t>
            </a:r>
            <a:r>
              <a:rPr lang="zh-CN" altLang="en-US"/>
              <a:t>语句结构</a:t>
            </a:r>
          </a:p>
        </p:txBody>
      </p:sp>
      <p:sp>
        <p:nvSpPr>
          <p:cNvPr id="96259" name="Rectangle 3"/>
          <p:cNvSpPr>
            <a:spLocks noGrp="1" noChangeArrowheads="1"/>
          </p:cNvSpPr>
          <p:nvPr>
            <p:ph type="body" idx="1"/>
          </p:nvPr>
        </p:nvSpPr>
        <p:spPr/>
        <p:txBody>
          <a:bodyPr/>
          <a:lstStyle/>
          <a:p>
            <a:r>
              <a:rPr lang="en-US" altLang="zh-CN"/>
              <a:t>7</a:t>
            </a:r>
            <a:r>
              <a:rPr lang="zh-CN" altLang="en-US"/>
              <a:t>、 </a:t>
            </a:r>
            <a:r>
              <a:rPr lang="zh-CN" altLang="en-US">
                <a:solidFill>
                  <a:srgbClr val="0000FF"/>
                </a:solidFill>
              </a:rPr>
              <a:t>减少</a:t>
            </a:r>
            <a:r>
              <a:rPr lang="en-US" altLang="zh-CN">
                <a:solidFill>
                  <a:srgbClr val="0000FF"/>
                </a:solidFill>
              </a:rPr>
              <a:t>IF</a:t>
            </a:r>
            <a:r>
              <a:rPr lang="zh-CN" altLang="en-US">
                <a:solidFill>
                  <a:srgbClr val="0000FF"/>
                </a:solidFill>
              </a:rPr>
              <a:t>语句过多的嵌套</a:t>
            </a:r>
            <a:r>
              <a:rPr lang="zh-CN" altLang="en-US"/>
              <a:t>，避免使用</a:t>
            </a:r>
            <a:r>
              <a:rPr lang="zh-CN" altLang="en-US">
                <a:solidFill>
                  <a:srgbClr val="CC0000"/>
                </a:solidFill>
              </a:rPr>
              <a:t>空</a:t>
            </a:r>
            <a:r>
              <a:rPr lang="en-US" altLang="zh-CN">
                <a:solidFill>
                  <a:srgbClr val="CC0000"/>
                </a:solidFill>
              </a:rPr>
              <a:t>ELSE</a:t>
            </a:r>
            <a:r>
              <a:rPr lang="zh-CN" altLang="en-US">
                <a:solidFill>
                  <a:srgbClr val="CC0000"/>
                </a:solidFill>
              </a:rPr>
              <a:t>语句</a:t>
            </a:r>
            <a:r>
              <a:rPr lang="zh-CN" altLang="en-US"/>
              <a:t>和</a:t>
            </a:r>
            <a:r>
              <a:rPr lang="en-US" altLang="zh-CN">
                <a:solidFill>
                  <a:srgbClr val="CC0000"/>
                </a:solidFill>
              </a:rPr>
              <a:t>IF…  THEN IF…</a:t>
            </a:r>
            <a:r>
              <a:rPr lang="zh-CN" altLang="en-US">
                <a:solidFill>
                  <a:srgbClr val="CC0000"/>
                </a:solidFill>
              </a:rPr>
              <a:t>语句</a:t>
            </a:r>
            <a:r>
              <a:rPr lang="zh-CN" altLang="en-US"/>
              <a:t>。这种结构容易使读者产生误解。</a:t>
            </a:r>
          </a:p>
          <a:p>
            <a:pPr lvl="1"/>
            <a:r>
              <a:rPr lang="en-US" altLang="zh-CN">
                <a:solidFill>
                  <a:srgbClr val="0000FF"/>
                </a:solidFill>
              </a:rPr>
              <a:t>IF</a:t>
            </a:r>
            <a:r>
              <a:rPr lang="en-US" altLang="zh-CN"/>
              <a:t> ( CHAR</a:t>
            </a:r>
            <a:r>
              <a:rPr lang="zh-CN" altLang="en-US"/>
              <a:t>＞＝</a:t>
            </a:r>
            <a:r>
              <a:rPr lang="en-US" altLang="zh-CN"/>
              <a:t>'A’ ) </a:t>
            </a:r>
            <a:r>
              <a:rPr lang="en-US" altLang="zh-CN">
                <a:solidFill>
                  <a:srgbClr val="0000FF"/>
                </a:solidFill>
              </a:rPr>
              <a:t>THEN</a:t>
            </a:r>
          </a:p>
          <a:p>
            <a:pPr lvl="1"/>
            <a:r>
              <a:rPr lang="en-US" altLang="zh-CN"/>
              <a:t>    </a:t>
            </a:r>
            <a:r>
              <a:rPr lang="en-US" altLang="zh-CN">
                <a:solidFill>
                  <a:srgbClr val="0000FF"/>
                </a:solidFill>
              </a:rPr>
              <a:t>IF</a:t>
            </a:r>
            <a:r>
              <a:rPr lang="en-US" altLang="zh-CN"/>
              <a:t> ( CHAR</a:t>
            </a:r>
            <a:r>
              <a:rPr lang="zh-CN" altLang="en-US"/>
              <a:t>＜＝</a:t>
            </a:r>
            <a:r>
              <a:rPr lang="en-US" altLang="zh-CN"/>
              <a:t>'Z’ ) </a:t>
            </a:r>
            <a:r>
              <a:rPr lang="en-US" altLang="zh-CN">
                <a:solidFill>
                  <a:srgbClr val="0000FF"/>
                </a:solidFill>
              </a:rPr>
              <a:t>THEN</a:t>
            </a:r>
          </a:p>
          <a:p>
            <a:pPr lvl="1"/>
            <a:r>
              <a:rPr lang="en-US" altLang="zh-CN"/>
              <a:t>        </a:t>
            </a:r>
            <a:r>
              <a:rPr lang="en-US" altLang="zh-CN">
                <a:solidFill>
                  <a:srgbClr val="0000FF"/>
                </a:solidFill>
              </a:rPr>
              <a:t>PRINT</a:t>
            </a:r>
            <a:r>
              <a:rPr lang="en-US" altLang="zh-CN"/>
              <a:t> “This is a letter</a:t>
            </a:r>
            <a:r>
              <a:rPr lang="zh-CN" altLang="en-US"/>
              <a:t>。”；</a:t>
            </a:r>
          </a:p>
          <a:p>
            <a:pPr lvl="1"/>
            <a:r>
              <a:rPr lang="zh-CN" altLang="en-US"/>
              <a:t>    </a:t>
            </a:r>
            <a:r>
              <a:rPr lang="en-US" altLang="zh-CN">
                <a:solidFill>
                  <a:srgbClr val="0000FF"/>
                </a:solidFill>
              </a:rPr>
              <a:t>ELSE</a:t>
            </a:r>
          </a:p>
          <a:p>
            <a:pPr lvl="1"/>
            <a:r>
              <a:rPr lang="en-US" altLang="zh-CN"/>
              <a:t>        </a:t>
            </a:r>
            <a:r>
              <a:rPr lang="en-US" altLang="zh-CN">
                <a:solidFill>
                  <a:srgbClr val="0000FF"/>
                </a:solidFill>
              </a:rPr>
              <a:t>PRINT</a:t>
            </a:r>
            <a:r>
              <a:rPr lang="en-US" altLang="zh-CN"/>
              <a:t> “This is not a letter</a:t>
            </a:r>
            <a:r>
              <a:rPr lang="zh-CN" altLang="en-US"/>
              <a:t>。”</a:t>
            </a:r>
          </a:p>
        </p:txBody>
      </p:sp>
      <p:sp>
        <p:nvSpPr>
          <p:cNvPr id="96260" name="Rectangle 4"/>
          <p:cNvSpPr>
            <a:spLocks noChangeArrowheads="1"/>
          </p:cNvSpPr>
          <p:nvPr/>
        </p:nvSpPr>
        <p:spPr bwMode="auto">
          <a:xfrm>
            <a:off x="2393950" y="5181600"/>
            <a:ext cx="3398838" cy="519113"/>
          </a:xfrm>
          <a:prstGeom prst="rect">
            <a:avLst/>
          </a:prstGeom>
          <a:solidFill>
            <a:srgbClr val="0000FF"/>
          </a:solidFill>
          <a:ln w="9525" algn="ctr">
            <a:noFill/>
            <a:miter lim="800000"/>
            <a:headEnd/>
            <a:tailEnd/>
          </a:ln>
          <a:effectLst/>
        </p:spPr>
        <p:txBody>
          <a:bodyPr wrap="none">
            <a:spAutoFit/>
          </a:bodyPr>
          <a:lstStyle/>
          <a:p>
            <a:pPr algn="ctr"/>
            <a:r>
              <a:rPr lang="zh-CN" altLang="en-US" sz="2800" b="1">
                <a:solidFill>
                  <a:schemeClr val="bg1"/>
                </a:solidFill>
                <a:ea typeface="黑体" pitchFamily="2" charset="-122"/>
              </a:rPr>
              <a:t>可能产生二义性问题</a:t>
            </a:r>
          </a:p>
        </p:txBody>
      </p:sp>
      <p:sp>
        <p:nvSpPr>
          <p:cNvPr id="96261" name="Rectangle 5"/>
          <p:cNvSpPr>
            <a:spLocks noChangeArrowheads="1"/>
          </p:cNvSpPr>
          <p:nvPr/>
        </p:nvSpPr>
        <p:spPr bwMode="auto">
          <a:xfrm>
            <a:off x="1371600" y="3429000"/>
            <a:ext cx="5562600" cy="1447800"/>
          </a:xfrm>
          <a:prstGeom prst="rect">
            <a:avLst/>
          </a:prstGeom>
          <a:noFill/>
          <a:ln w="63500">
            <a:solidFill>
              <a:srgbClr val="0000FF"/>
            </a:solidFill>
            <a:miter lim="800000"/>
            <a:headEnd/>
            <a:tailEnd/>
          </a:ln>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Effect transition="in" filter="strips(downRight)">
                                      <p:cBhvr>
                                        <p:cTn id="7" dur="500"/>
                                        <p:tgtEl>
                                          <p:spTgt spid="962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96259">
                                            <p:txEl>
                                              <p:pRg st="1" end="1"/>
                                            </p:txEl>
                                          </p:spTgt>
                                        </p:tgtEl>
                                        <p:attrNameLst>
                                          <p:attrName>style.visibility</p:attrName>
                                        </p:attrNameLst>
                                      </p:cBhvr>
                                      <p:to>
                                        <p:strVal val="visible"/>
                                      </p:to>
                                    </p:set>
                                    <p:animEffect transition="in" filter="strips(downRight)">
                                      <p:cBhvr>
                                        <p:cTn id="12" dur="500"/>
                                        <p:tgtEl>
                                          <p:spTgt spid="96259">
                                            <p:txEl>
                                              <p:pRg st="1" end="1"/>
                                            </p:txEl>
                                          </p:spTgt>
                                        </p:tgtEl>
                                      </p:cBhvr>
                                    </p:animEffect>
                                  </p:childTnLst>
                                </p:cTn>
                              </p:par>
                            </p:childTnLst>
                          </p:cTn>
                        </p:par>
                        <p:par>
                          <p:cTn id="13" fill="hold">
                            <p:stCondLst>
                              <p:cond delay="500"/>
                            </p:stCondLst>
                            <p:childTnLst>
                              <p:par>
                                <p:cTn id="14" presetID="18" presetClass="entr" presetSubtype="6" fill="hold" nodeType="afterEffect">
                                  <p:stCondLst>
                                    <p:cond delay="0"/>
                                  </p:stCondLst>
                                  <p:childTnLst>
                                    <p:set>
                                      <p:cBhvr>
                                        <p:cTn id="15" dur="1" fill="hold">
                                          <p:stCondLst>
                                            <p:cond delay="0"/>
                                          </p:stCondLst>
                                        </p:cTn>
                                        <p:tgtEl>
                                          <p:spTgt spid="96259">
                                            <p:txEl>
                                              <p:pRg st="2" end="2"/>
                                            </p:txEl>
                                          </p:spTgt>
                                        </p:tgtEl>
                                        <p:attrNameLst>
                                          <p:attrName>style.visibility</p:attrName>
                                        </p:attrNameLst>
                                      </p:cBhvr>
                                      <p:to>
                                        <p:strVal val="visible"/>
                                      </p:to>
                                    </p:set>
                                    <p:animEffect transition="in" filter="strips(downRight)">
                                      <p:cBhvr>
                                        <p:cTn id="16" dur="500"/>
                                        <p:tgtEl>
                                          <p:spTgt spid="96259">
                                            <p:txEl>
                                              <p:pRg st="2" end="2"/>
                                            </p:txEl>
                                          </p:spTgt>
                                        </p:tgtEl>
                                      </p:cBhvr>
                                    </p:animEffect>
                                  </p:childTnLst>
                                </p:cTn>
                              </p:par>
                            </p:childTnLst>
                          </p:cTn>
                        </p:par>
                        <p:par>
                          <p:cTn id="17" fill="hold">
                            <p:stCondLst>
                              <p:cond delay="1000"/>
                            </p:stCondLst>
                            <p:childTnLst>
                              <p:par>
                                <p:cTn id="18" presetID="18" presetClass="entr" presetSubtype="6" fill="hold" nodeType="afterEffect">
                                  <p:stCondLst>
                                    <p:cond delay="0"/>
                                  </p:stCondLst>
                                  <p:childTnLst>
                                    <p:set>
                                      <p:cBhvr>
                                        <p:cTn id="19" dur="1" fill="hold">
                                          <p:stCondLst>
                                            <p:cond delay="0"/>
                                          </p:stCondLst>
                                        </p:cTn>
                                        <p:tgtEl>
                                          <p:spTgt spid="96259">
                                            <p:txEl>
                                              <p:pRg st="3" end="3"/>
                                            </p:txEl>
                                          </p:spTgt>
                                        </p:tgtEl>
                                        <p:attrNameLst>
                                          <p:attrName>style.visibility</p:attrName>
                                        </p:attrNameLst>
                                      </p:cBhvr>
                                      <p:to>
                                        <p:strVal val="visible"/>
                                      </p:to>
                                    </p:set>
                                    <p:animEffect transition="in" filter="strips(downRight)">
                                      <p:cBhvr>
                                        <p:cTn id="20" dur="500"/>
                                        <p:tgtEl>
                                          <p:spTgt spid="96259">
                                            <p:txEl>
                                              <p:pRg st="3" end="3"/>
                                            </p:txEl>
                                          </p:spTgt>
                                        </p:tgtEl>
                                      </p:cBhvr>
                                    </p:animEffect>
                                  </p:childTnLst>
                                </p:cTn>
                              </p:par>
                            </p:childTnLst>
                          </p:cTn>
                        </p:par>
                        <p:par>
                          <p:cTn id="21" fill="hold">
                            <p:stCondLst>
                              <p:cond delay="1500"/>
                            </p:stCondLst>
                            <p:childTnLst>
                              <p:par>
                                <p:cTn id="22" presetID="18" presetClass="entr" presetSubtype="6" fill="hold" nodeType="afterEffect">
                                  <p:stCondLst>
                                    <p:cond delay="0"/>
                                  </p:stCondLst>
                                  <p:childTnLst>
                                    <p:set>
                                      <p:cBhvr>
                                        <p:cTn id="23" dur="1" fill="hold">
                                          <p:stCondLst>
                                            <p:cond delay="0"/>
                                          </p:stCondLst>
                                        </p:cTn>
                                        <p:tgtEl>
                                          <p:spTgt spid="96259">
                                            <p:txEl>
                                              <p:pRg st="4" end="4"/>
                                            </p:txEl>
                                          </p:spTgt>
                                        </p:tgtEl>
                                        <p:attrNameLst>
                                          <p:attrName>style.visibility</p:attrName>
                                        </p:attrNameLst>
                                      </p:cBhvr>
                                      <p:to>
                                        <p:strVal val="visible"/>
                                      </p:to>
                                    </p:set>
                                    <p:animEffect transition="in" filter="strips(downRight)">
                                      <p:cBhvr>
                                        <p:cTn id="24" dur="500"/>
                                        <p:tgtEl>
                                          <p:spTgt spid="96259">
                                            <p:txEl>
                                              <p:pRg st="4" end="4"/>
                                            </p:txEl>
                                          </p:spTgt>
                                        </p:tgtEl>
                                      </p:cBhvr>
                                    </p:animEffect>
                                  </p:childTnLst>
                                </p:cTn>
                              </p:par>
                            </p:childTnLst>
                          </p:cTn>
                        </p:par>
                        <p:par>
                          <p:cTn id="25" fill="hold">
                            <p:stCondLst>
                              <p:cond delay="2000"/>
                            </p:stCondLst>
                            <p:childTnLst>
                              <p:par>
                                <p:cTn id="26" presetID="18" presetClass="entr" presetSubtype="6" fill="hold" nodeType="afterEffect">
                                  <p:stCondLst>
                                    <p:cond delay="0"/>
                                  </p:stCondLst>
                                  <p:childTnLst>
                                    <p:set>
                                      <p:cBhvr>
                                        <p:cTn id="27" dur="1" fill="hold">
                                          <p:stCondLst>
                                            <p:cond delay="0"/>
                                          </p:stCondLst>
                                        </p:cTn>
                                        <p:tgtEl>
                                          <p:spTgt spid="96259">
                                            <p:txEl>
                                              <p:pRg st="5" end="5"/>
                                            </p:txEl>
                                          </p:spTgt>
                                        </p:tgtEl>
                                        <p:attrNameLst>
                                          <p:attrName>style.visibility</p:attrName>
                                        </p:attrNameLst>
                                      </p:cBhvr>
                                      <p:to>
                                        <p:strVal val="visible"/>
                                      </p:to>
                                    </p:set>
                                    <p:animEffect transition="in" filter="strips(downRight)">
                                      <p:cBhvr>
                                        <p:cTn id="28" dur="500"/>
                                        <p:tgtEl>
                                          <p:spTgt spid="96259">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grpId="0" nodeType="clickEffect">
                                  <p:stCondLst>
                                    <p:cond delay="0"/>
                                  </p:stCondLst>
                                  <p:childTnLst>
                                    <p:set>
                                      <p:cBhvr>
                                        <p:cTn id="32" dur="1" fill="hold">
                                          <p:stCondLst>
                                            <p:cond delay="0"/>
                                          </p:stCondLst>
                                        </p:cTn>
                                        <p:tgtEl>
                                          <p:spTgt spid="96261"/>
                                        </p:tgtEl>
                                        <p:attrNameLst>
                                          <p:attrName>style.visibility</p:attrName>
                                        </p:attrNameLst>
                                      </p:cBhvr>
                                      <p:to>
                                        <p:strVal val="visible"/>
                                      </p:to>
                                    </p:set>
                                    <p:animEffect transition="in" filter="strips(downRight)">
                                      <p:cBhvr>
                                        <p:cTn id="33" dur="500"/>
                                        <p:tgtEl>
                                          <p:spTgt spid="96261"/>
                                        </p:tgtEl>
                                      </p:cBhvr>
                                    </p:animEffect>
                                  </p:childTnLst>
                                </p:cTn>
                              </p:par>
                              <p:par>
                                <p:cTn id="34" presetID="18" presetClass="entr" presetSubtype="6" fill="hold" grpId="0" nodeType="withEffect">
                                  <p:stCondLst>
                                    <p:cond delay="0"/>
                                  </p:stCondLst>
                                  <p:childTnLst>
                                    <p:set>
                                      <p:cBhvr>
                                        <p:cTn id="35" dur="1" fill="hold">
                                          <p:stCondLst>
                                            <p:cond delay="0"/>
                                          </p:stCondLst>
                                        </p:cTn>
                                        <p:tgtEl>
                                          <p:spTgt spid="96260"/>
                                        </p:tgtEl>
                                        <p:attrNameLst>
                                          <p:attrName>style.visibility</p:attrName>
                                        </p:attrNameLst>
                                      </p:cBhvr>
                                      <p:to>
                                        <p:strVal val="visible"/>
                                      </p:to>
                                    </p:set>
                                    <p:animEffect transition="in" filter="strips(downRight)">
                                      <p:cBhvr>
                                        <p:cTn id="36" dur="500"/>
                                        <p:tgtEl>
                                          <p:spTgt spid="96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nimBg="1"/>
      <p:bldP spid="9626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C319B9C-3E83-48AC-BBDC-94BDB777DCCB}"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5955AEA6-1AD6-45C4-80C8-49D00FCBD905}" type="slidenum">
              <a:rPr lang="en-US" altLang="zh-CN"/>
              <a:pPr/>
              <a:t>78</a:t>
            </a:fld>
            <a:endParaRPr lang="en-US" altLang="zh-CN"/>
          </a:p>
        </p:txBody>
      </p:sp>
      <p:sp>
        <p:nvSpPr>
          <p:cNvPr id="63490" name="Rectangle 2"/>
          <p:cNvSpPr>
            <a:spLocks noGrp="1" noChangeArrowheads="1"/>
          </p:cNvSpPr>
          <p:nvPr>
            <p:ph type="title"/>
          </p:nvPr>
        </p:nvSpPr>
        <p:spPr/>
        <p:txBody>
          <a:bodyPr/>
          <a:lstStyle/>
          <a:p>
            <a:r>
              <a:rPr lang="en-US" altLang="zh-CN"/>
              <a:t>6.3.4 </a:t>
            </a:r>
            <a:r>
              <a:rPr lang="zh-CN" altLang="en-US"/>
              <a:t>输入</a:t>
            </a:r>
            <a:r>
              <a:rPr lang="en-US" altLang="zh-CN"/>
              <a:t>/</a:t>
            </a:r>
            <a:r>
              <a:rPr lang="zh-CN" altLang="en-US"/>
              <a:t>输出</a:t>
            </a:r>
          </a:p>
        </p:txBody>
      </p:sp>
      <p:sp>
        <p:nvSpPr>
          <p:cNvPr id="63491" name="Rectangle 3"/>
          <p:cNvSpPr>
            <a:spLocks noGrp="1" noChangeArrowheads="1"/>
          </p:cNvSpPr>
          <p:nvPr>
            <p:ph type="body" idx="1"/>
          </p:nvPr>
        </p:nvSpPr>
        <p:spPr>
          <a:xfrm>
            <a:off x="468313" y="1052513"/>
            <a:ext cx="8229600" cy="5424487"/>
          </a:xfrm>
        </p:spPr>
        <p:txBody>
          <a:bodyPr/>
          <a:lstStyle/>
          <a:p>
            <a:r>
              <a:rPr lang="zh-CN" altLang="en-US" dirty="0"/>
              <a:t>不论是</a:t>
            </a:r>
            <a:r>
              <a:rPr lang="zh-CN" altLang="en-US" dirty="0">
                <a:solidFill>
                  <a:srgbClr val="3333CC"/>
                </a:solidFill>
              </a:rPr>
              <a:t>批处理的输入／输出方式</a:t>
            </a:r>
            <a:r>
              <a:rPr lang="zh-CN" altLang="en-US" dirty="0"/>
              <a:t>，还是</a:t>
            </a:r>
            <a:r>
              <a:rPr lang="zh-CN" altLang="en-US" dirty="0">
                <a:solidFill>
                  <a:srgbClr val="3333CC"/>
                </a:solidFill>
              </a:rPr>
              <a:t>交互式的输入／输出方式</a:t>
            </a:r>
            <a:r>
              <a:rPr lang="zh-CN" altLang="en-US" dirty="0"/>
              <a:t>，在设计和编码时都应考虑下列原则：</a:t>
            </a:r>
          </a:p>
          <a:p>
            <a:r>
              <a:rPr lang="zh-CN" altLang="en-US" dirty="0"/>
              <a:t>⑴对所有的输入数据都要进行检验，识别错误的输入，以</a:t>
            </a:r>
            <a:r>
              <a:rPr lang="zh-CN" altLang="en-US" dirty="0">
                <a:solidFill>
                  <a:srgbClr val="CC0000"/>
                </a:solidFill>
              </a:rPr>
              <a:t>保证每个数据的有效性</a:t>
            </a:r>
            <a:r>
              <a:rPr lang="zh-CN" altLang="en-US" dirty="0"/>
              <a:t>；</a:t>
            </a:r>
          </a:p>
          <a:p>
            <a:r>
              <a:rPr lang="zh-CN" altLang="en-US" dirty="0"/>
              <a:t>⑵</a:t>
            </a:r>
            <a:r>
              <a:rPr lang="zh-CN" altLang="en-US" dirty="0">
                <a:solidFill>
                  <a:srgbClr val="CC0000"/>
                </a:solidFill>
              </a:rPr>
              <a:t>检查</a:t>
            </a:r>
            <a:r>
              <a:rPr lang="zh-CN" altLang="en-US" dirty="0"/>
              <a:t>输入项的</a:t>
            </a:r>
            <a:r>
              <a:rPr lang="zh-CN" altLang="en-US" dirty="0">
                <a:solidFill>
                  <a:srgbClr val="CC0000"/>
                </a:solidFill>
              </a:rPr>
              <a:t>各种重要组合的合理性</a:t>
            </a:r>
            <a:r>
              <a:rPr lang="zh-CN" altLang="en-US" dirty="0"/>
              <a:t>，必要时报告输入状态信息；</a:t>
            </a:r>
          </a:p>
          <a:p>
            <a:r>
              <a:rPr lang="zh-CN" altLang="en-US" dirty="0"/>
              <a:t>⑶使得输入的</a:t>
            </a:r>
            <a:r>
              <a:rPr lang="zh-CN" altLang="en-US" dirty="0">
                <a:solidFill>
                  <a:srgbClr val="CC0000"/>
                </a:solidFill>
              </a:rPr>
              <a:t>步骤和操作尽可能简单</a:t>
            </a:r>
            <a:r>
              <a:rPr lang="zh-CN" altLang="en-US" dirty="0"/>
              <a:t>；</a:t>
            </a:r>
          </a:p>
          <a:p>
            <a:r>
              <a:rPr lang="zh-CN" altLang="en-US" dirty="0"/>
              <a:t>⑷保持</a:t>
            </a:r>
            <a:r>
              <a:rPr lang="zh-CN" altLang="en-US" dirty="0">
                <a:solidFill>
                  <a:srgbClr val="CC0000"/>
                </a:solidFill>
              </a:rPr>
              <a:t>简单的输入格式</a:t>
            </a:r>
            <a:r>
              <a:rPr lang="zh-CN" altLang="en-US" dirty="0"/>
              <a:t>，允许用</a:t>
            </a:r>
            <a:r>
              <a:rPr lang="zh-CN" altLang="en-US" dirty="0">
                <a:solidFill>
                  <a:srgbClr val="CC0000"/>
                </a:solidFill>
              </a:rPr>
              <a:t>自由格式输入</a:t>
            </a:r>
            <a:r>
              <a:rPr lang="zh-CN" altLang="en-US" dirty="0"/>
              <a:t>；</a:t>
            </a:r>
          </a:p>
          <a:p>
            <a:r>
              <a:rPr lang="zh-CN" altLang="en-US" dirty="0"/>
              <a:t>⑸应允许</a:t>
            </a:r>
            <a:r>
              <a:rPr lang="zh-CN" altLang="en-US" dirty="0">
                <a:solidFill>
                  <a:srgbClr val="CC0000"/>
                </a:solidFill>
              </a:rPr>
              <a:t>缺省值</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animEffect transition="in" filter="strips(downRight)">
                                      <p:cBhvr>
                                        <p:cTn id="7" dur="500"/>
                                        <p:tgtEl>
                                          <p:spTgt spid="634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63491">
                                            <p:txEl>
                                              <p:pRg st="1" end="1"/>
                                            </p:txEl>
                                          </p:spTgt>
                                        </p:tgtEl>
                                        <p:attrNameLst>
                                          <p:attrName>style.visibility</p:attrName>
                                        </p:attrNameLst>
                                      </p:cBhvr>
                                      <p:to>
                                        <p:strVal val="visible"/>
                                      </p:to>
                                    </p:set>
                                    <p:animEffect transition="in" filter="strips(downRight)">
                                      <p:cBhvr>
                                        <p:cTn id="12" dur="500"/>
                                        <p:tgtEl>
                                          <p:spTgt spid="634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63491">
                                            <p:txEl>
                                              <p:pRg st="2" end="2"/>
                                            </p:txEl>
                                          </p:spTgt>
                                        </p:tgtEl>
                                        <p:attrNameLst>
                                          <p:attrName>style.visibility</p:attrName>
                                        </p:attrNameLst>
                                      </p:cBhvr>
                                      <p:to>
                                        <p:strVal val="visible"/>
                                      </p:to>
                                    </p:set>
                                    <p:animEffect transition="in" filter="strips(downRight)">
                                      <p:cBhvr>
                                        <p:cTn id="17" dur="500"/>
                                        <p:tgtEl>
                                          <p:spTgt spid="634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63491">
                                            <p:txEl>
                                              <p:pRg st="3" end="3"/>
                                            </p:txEl>
                                          </p:spTgt>
                                        </p:tgtEl>
                                        <p:attrNameLst>
                                          <p:attrName>style.visibility</p:attrName>
                                        </p:attrNameLst>
                                      </p:cBhvr>
                                      <p:to>
                                        <p:strVal val="visible"/>
                                      </p:to>
                                    </p:set>
                                    <p:animEffect transition="in" filter="strips(downRight)">
                                      <p:cBhvr>
                                        <p:cTn id="22" dur="500"/>
                                        <p:tgtEl>
                                          <p:spTgt spid="634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63491">
                                            <p:txEl>
                                              <p:pRg st="4" end="4"/>
                                            </p:txEl>
                                          </p:spTgt>
                                        </p:tgtEl>
                                        <p:attrNameLst>
                                          <p:attrName>style.visibility</p:attrName>
                                        </p:attrNameLst>
                                      </p:cBhvr>
                                      <p:to>
                                        <p:strVal val="visible"/>
                                      </p:to>
                                    </p:set>
                                    <p:animEffect transition="in" filter="strips(downRight)">
                                      <p:cBhvr>
                                        <p:cTn id="27" dur="500"/>
                                        <p:tgtEl>
                                          <p:spTgt spid="634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63491">
                                            <p:txEl>
                                              <p:pRg st="5" end="5"/>
                                            </p:txEl>
                                          </p:spTgt>
                                        </p:tgtEl>
                                        <p:attrNameLst>
                                          <p:attrName>style.visibility</p:attrName>
                                        </p:attrNameLst>
                                      </p:cBhvr>
                                      <p:to>
                                        <p:strVal val="visible"/>
                                      </p:to>
                                    </p:set>
                                    <p:animEffect transition="in" filter="strips(downRight)">
                                      <p:cBhvr>
                                        <p:cTn id="32" dur="500"/>
                                        <p:tgtEl>
                                          <p:spTgt spid="634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08D8B66-FD6F-4CA4-97DC-F1CF44EB1264}"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048661B1-AD62-43DC-A829-D9D4F7E50BB7}" type="slidenum">
              <a:rPr lang="en-US" altLang="zh-CN"/>
              <a:pPr/>
              <a:t>79</a:t>
            </a:fld>
            <a:endParaRPr lang="en-US" altLang="zh-CN"/>
          </a:p>
        </p:txBody>
      </p:sp>
      <p:sp>
        <p:nvSpPr>
          <p:cNvPr id="98306" name="Rectangle 2"/>
          <p:cNvSpPr>
            <a:spLocks noGrp="1" noChangeArrowheads="1"/>
          </p:cNvSpPr>
          <p:nvPr>
            <p:ph type="title"/>
          </p:nvPr>
        </p:nvSpPr>
        <p:spPr/>
        <p:txBody>
          <a:bodyPr/>
          <a:lstStyle/>
          <a:p>
            <a:r>
              <a:rPr lang="en-US" altLang="zh-CN"/>
              <a:t>6.3.4 </a:t>
            </a:r>
            <a:r>
              <a:rPr lang="zh-CN" altLang="en-US"/>
              <a:t>输入</a:t>
            </a:r>
            <a:r>
              <a:rPr lang="en-US" altLang="zh-CN"/>
              <a:t>/</a:t>
            </a:r>
            <a:r>
              <a:rPr lang="zh-CN" altLang="en-US"/>
              <a:t>输出</a:t>
            </a:r>
          </a:p>
        </p:txBody>
      </p:sp>
      <p:sp>
        <p:nvSpPr>
          <p:cNvPr id="98307" name="Rectangle 3"/>
          <p:cNvSpPr>
            <a:spLocks noGrp="1" noChangeArrowheads="1"/>
          </p:cNvSpPr>
          <p:nvPr>
            <p:ph type="body" idx="1"/>
          </p:nvPr>
        </p:nvSpPr>
        <p:spPr/>
        <p:txBody>
          <a:bodyPr/>
          <a:lstStyle/>
          <a:p>
            <a:r>
              <a:rPr lang="zh-CN" altLang="en-US" dirty="0"/>
              <a:t>不论是</a:t>
            </a:r>
            <a:r>
              <a:rPr lang="zh-CN" altLang="en-US" dirty="0">
                <a:solidFill>
                  <a:srgbClr val="3333CC"/>
                </a:solidFill>
              </a:rPr>
              <a:t>批处理的输入／输出方式</a:t>
            </a:r>
            <a:r>
              <a:rPr lang="zh-CN" altLang="en-US" dirty="0"/>
              <a:t>，还是</a:t>
            </a:r>
            <a:r>
              <a:rPr lang="zh-CN" altLang="en-US" dirty="0">
                <a:solidFill>
                  <a:srgbClr val="3333CC"/>
                </a:solidFill>
              </a:rPr>
              <a:t>交互式的输入／输出方式</a:t>
            </a:r>
            <a:r>
              <a:rPr lang="zh-CN" altLang="en-US" dirty="0"/>
              <a:t>，在设计和编码时都应考虑下列原则：</a:t>
            </a:r>
          </a:p>
          <a:p>
            <a:r>
              <a:rPr lang="zh-CN" altLang="en-US" dirty="0"/>
              <a:t>⑹输入一批数据时，最好</a:t>
            </a:r>
            <a:r>
              <a:rPr lang="zh-CN" altLang="en-US" dirty="0">
                <a:solidFill>
                  <a:srgbClr val="CC0000"/>
                </a:solidFill>
              </a:rPr>
              <a:t>使用输入结束标志</a:t>
            </a:r>
            <a:r>
              <a:rPr lang="zh-CN" altLang="en-US" dirty="0"/>
              <a:t>，</a:t>
            </a:r>
            <a:r>
              <a:rPr lang="zh-CN" altLang="en-US" dirty="0">
                <a:solidFill>
                  <a:srgbClr val="3333CC"/>
                </a:solidFill>
              </a:rPr>
              <a:t>不要由用户指定输入数据数目</a:t>
            </a:r>
            <a:r>
              <a:rPr lang="zh-CN" altLang="en-US" dirty="0"/>
              <a:t>；</a:t>
            </a:r>
          </a:p>
          <a:p>
            <a:r>
              <a:rPr lang="zh-CN" altLang="en-US" dirty="0"/>
              <a:t>⑺在</a:t>
            </a:r>
            <a:r>
              <a:rPr lang="zh-CN" altLang="en-US" dirty="0">
                <a:solidFill>
                  <a:srgbClr val="CC0000"/>
                </a:solidFill>
              </a:rPr>
              <a:t>交互式输入</a:t>
            </a:r>
            <a:r>
              <a:rPr lang="en-US" altLang="zh-CN" dirty="0">
                <a:solidFill>
                  <a:srgbClr val="CC0000"/>
                </a:solidFill>
              </a:rPr>
              <a:t>/</a:t>
            </a:r>
            <a:r>
              <a:rPr lang="zh-CN" altLang="en-US" dirty="0">
                <a:solidFill>
                  <a:srgbClr val="CC0000"/>
                </a:solidFill>
              </a:rPr>
              <a:t>输出</a:t>
            </a:r>
            <a:r>
              <a:rPr lang="zh-CN" altLang="en-US" dirty="0"/>
              <a:t>时，明确提示可使用的</a:t>
            </a:r>
            <a:r>
              <a:rPr lang="zh-CN" altLang="en-US" dirty="0">
                <a:solidFill>
                  <a:srgbClr val="CC0000"/>
                </a:solidFill>
              </a:rPr>
              <a:t>选择项</a:t>
            </a:r>
            <a:r>
              <a:rPr lang="zh-CN" altLang="en-US" dirty="0"/>
              <a:t>、</a:t>
            </a:r>
            <a:r>
              <a:rPr lang="zh-CN" altLang="en-US" dirty="0">
                <a:solidFill>
                  <a:srgbClr val="CC0000"/>
                </a:solidFill>
              </a:rPr>
              <a:t>取值范围</a:t>
            </a:r>
            <a:r>
              <a:rPr lang="zh-CN" altLang="en-US" dirty="0"/>
              <a:t>。在数据输入的过程中和输入结束时，也要</a:t>
            </a:r>
            <a:r>
              <a:rPr lang="zh-CN" altLang="en-US" dirty="0">
                <a:solidFill>
                  <a:srgbClr val="CC0000"/>
                </a:solidFill>
              </a:rPr>
              <a:t>在屏幕上给出状态信息</a:t>
            </a:r>
            <a:r>
              <a:rPr lang="zh-CN" altLang="en-US" dirty="0"/>
              <a:t>；</a:t>
            </a:r>
          </a:p>
          <a:p>
            <a:r>
              <a:rPr lang="zh-CN" altLang="en-US" dirty="0"/>
              <a:t> ⑻设计输出报表格式。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8307">
                                            <p:txEl>
                                              <p:pRg st="1" end="1"/>
                                            </p:txEl>
                                          </p:spTgt>
                                        </p:tgtEl>
                                        <p:attrNameLst>
                                          <p:attrName>style.visibility</p:attrName>
                                        </p:attrNameLst>
                                      </p:cBhvr>
                                      <p:to>
                                        <p:strVal val="visible"/>
                                      </p:to>
                                    </p:set>
                                    <p:animEffect transition="in" filter="strips(downRight)">
                                      <p:cBhvr>
                                        <p:cTn id="7" dur="500"/>
                                        <p:tgtEl>
                                          <p:spTgt spid="9830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98307">
                                            <p:txEl>
                                              <p:pRg st="2" end="2"/>
                                            </p:txEl>
                                          </p:spTgt>
                                        </p:tgtEl>
                                        <p:attrNameLst>
                                          <p:attrName>style.visibility</p:attrName>
                                        </p:attrNameLst>
                                      </p:cBhvr>
                                      <p:to>
                                        <p:strVal val="visible"/>
                                      </p:to>
                                    </p:set>
                                    <p:animEffect transition="in" filter="strips(downRight)">
                                      <p:cBhvr>
                                        <p:cTn id="12" dur="500"/>
                                        <p:tgtEl>
                                          <p:spTgt spid="9830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98307">
                                            <p:txEl>
                                              <p:pRg st="3" end="3"/>
                                            </p:txEl>
                                          </p:spTgt>
                                        </p:tgtEl>
                                        <p:attrNameLst>
                                          <p:attrName>style.visibility</p:attrName>
                                        </p:attrNameLst>
                                      </p:cBhvr>
                                      <p:to>
                                        <p:strVal val="visible"/>
                                      </p:to>
                                    </p:set>
                                    <p:animEffect transition="in" filter="strips(downRight)">
                                      <p:cBhvr>
                                        <p:cTn id="17" dur="500"/>
                                        <p:tgtEl>
                                          <p:spTgt spid="983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F4EAEBCB-62F4-4A75-90D5-B98E779DAA8A}" type="datetime1">
              <a:rPr lang="zh-CN" altLang="en-US"/>
              <a:pPr/>
              <a:t>2018/12/24</a:t>
            </a:fld>
            <a:endParaRPr lang="en-US" altLang="zh-CN"/>
          </a:p>
        </p:txBody>
      </p:sp>
      <p:sp>
        <p:nvSpPr>
          <p:cNvPr id="6" name="灯片编号占位符 4"/>
          <p:cNvSpPr>
            <a:spLocks noGrp="1"/>
          </p:cNvSpPr>
          <p:nvPr>
            <p:ph type="sldNum" sz="quarter" idx="11"/>
          </p:nvPr>
        </p:nvSpPr>
        <p:spPr/>
        <p:txBody>
          <a:bodyPr/>
          <a:lstStyle/>
          <a:p>
            <a:fld id="{6DEE1F97-1270-41DD-A7C1-4EF03D376C5A}" type="slidenum">
              <a:rPr lang="en-US" altLang="zh-CN"/>
              <a:pPr/>
              <a:t>8</a:t>
            </a:fld>
            <a:endParaRPr lang="en-US" altLang="zh-CN"/>
          </a:p>
        </p:txBody>
      </p:sp>
      <p:sp>
        <p:nvSpPr>
          <p:cNvPr id="182274" name="Rectangle 2"/>
          <p:cNvSpPr>
            <a:spLocks noGrp="1" noChangeArrowheads="1"/>
          </p:cNvSpPr>
          <p:nvPr>
            <p:ph type="title"/>
          </p:nvPr>
        </p:nvSpPr>
        <p:spPr/>
        <p:txBody>
          <a:bodyPr/>
          <a:lstStyle/>
          <a:p>
            <a:r>
              <a:rPr lang="en-US" altLang="zh-CN"/>
              <a:t>6.1 </a:t>
            </a:r>
            <a:r>
              <a:rPr lang="zh-CN" altLang="en-US"/>
              <a:t>编码概念</a:t>
            </a:r>
          </a:p>
        </p:txBody>
      </p:sp>
      <p:sp>
        <p:nvSpPr>
          <p:cNvPr id="182275" name="Rectangle 3"/>
          <p:cNvSpPr>
            <a:spLocks noGrp="1" noChangeArrowheads="1"/>
          </p:cNvSpPr>
          <p:nvPr>
            <p:ph type="body" idx="1"/>
          </p:nvPr>
        </p:nvSpPr>
        <p:spPr/>
        <p:txBody>
          <a:bodyPr/>
          <a:lstStyle/>
          <a:p>
            <a:pPr>
              <a:lnSpc>
                <a:spcPct val="90000"/>
              </a:lnSpc>
            </a:pPr>
            <a:r>
              <a:rPr lang="zh-CN" altLang="en-US" dirty="0" smtClean="0">
                <a:solidFill>
                  <a:srgbClr val="CC0000"/>
                </a:solidFill>
              </a:rPr>
              <a:t>例</a:t>
            </a:r>
            <a:r>
              <a:rPr lang="en-US" altLang="zh-CN" dirty="0" smtClean="0">
                <a:solidFill>
                  <a:srgbClr val="CC0000"/>
                </a:solidFill>
              </a:rPr>
              <a:t>2</a:t>
            </a:r>
            <a:r>
              <a:rPr lang="zh-CN" altLang="en-US" dirty="0" smtClean="0">
                <a:solidFill>
                  <a:srgbClr val="CC0000"/>
                </a:solidFill>
              </a:rPr>
              <a:t>：</a:t>
            </a:r>
            <a:r>
              <a:rPr lang="zh-CN" altLang="en-US" dirty="0">
                <a:solidFill>
                  <a:srgbClr val="CC0000"/>
                </a:solidFill>
              </a:rPr>
              <a:t>打印</a:t>
            </a:r>
            <a:r>
              <a:rPr lang="en-US" altLang="zh-CN" dirty="0">
                <a:solidFill>
                  <a:srgbClr val="CC0000"/>
                </a:solidFill>
              </a:rPr>
              <a:t>A</a:t>
            </a:r>
            <a:r>
              <a:rPr lang="zh-CN" altLang="en-US" dirty="0">
                <a:solidFill>
                  <a:srgbClr val="CC0000"/>
                </a:solidFill>
              </a:rPr>
              <a:t>、</a:t>
            </a:r>
            <a:r>
              <a:rPr lang="en-US" altLang="zh-CN" dirty="0">
                <a:solidFill>
                  <a:srgbClr val="CC0000"/>
                </a:solidFill>
              </a:rPr>
              <a:t>B</a:t>
            </a:r>
            <a:r>
              <a:rPr lang="zh-CN" altLang="en-US" dirty="0">
                <a:solidFill>
                  <a:srgbClr val="CC0000"/>
                </a:solidFill>
              </a:rPr>
              <a:t>、</a:t>
            </a:r>
            <a:r>
              <a:rPr lang="en-US" altLang="zh-CN" dirty="0">
                <a:solidFill>
                  <a:srgbClr val="CC0000"/>
                </a:solidFill>
              </a:rPr>
              <a:t>C</a:t>
            </a:r>
            <a:r>
              <a:rPr lang="zh-CN" altLang="en-US" dirty="0">
                <a:solidFill>
                  <a:srgbClr val="CC0000"/>
                </a:solidFill>
              </a:rPr>
              <a:t>中的最小值</a:t>
            </a:r>
          </a:p>
          <a:p>
            <a:pPr>
              <a:lnSpc>
                <a:spcPct val="90000"/>
              </a:lnSpc>
            </a:pPr>
            <a:r>
              <a:rPr lang="zh-CN" altLang="en-US" i="1" u="sng" dirty="0">
                <a:solidFill>
                  <a:srgbClr val="3333CC"/>
                </a:solidFill>
              </a:rPr>
              <a:t>程序</a:t>
            </a:r>
            <a:r>
              <a:rPr lang="en-US" altLang="zh-CN" i="1" u="sng" dirty="0">
                <a:solidFill>
                  <a:srgbClr val="3333CC"/>
                </a:solidFill>
              </a:rPr>
              <a:t>1</a:t>
            </a:r>
          </a:p>
          <a:p>
            <a:pPr>
              <a:lnSpc>
                <a:spcPct val="90000"/>
              </a:lnSpc>
            </a:pPr>
            <a:r>
              <a:rPr lang="en-US" altLang="zh-CN" dirty="0">
                <a:solidFill>
                  <a:srgbClr val="0000FF"/>
                </a:solidFill>
              </a:rPr>
              <a:t>if</a:t>
            </a:r>
            <a:r>
              <a:rPr lang="en-US" altLang="zh-CN" dirty="0"/>
              <a:t> ( A &lt; B ) </a:t>
            </a:r>
            <a:r>
              <a:rPr lang="en-US" altLang="zh-CN" dirty="0" err="1">
                <a:solidFill>
                  <a:srgbClr val="0000FF"/>
                </a:solidFill>
              </a:rPr>
              <a:t>goto</a:t>
            </a:r>
            <a:r>
              <a:rPr lang="en-US" altLang="zh-CN" dirty="0"/>
              <a:t> 120</a:t>
            </a:r>
            <a:r>
              <a:rPr lang="zh-CN" altLang="en-US" dirty="0"/>
              <a:t>；</a:t>
            </a:r>
          </a:p>
          <a:p>
            <a:pPr>
              <a:lnSpc>
                <a:spcPct val="90000"/>
              </a:lnSpc>
            </a:pPr>
            <a:r>
              <a:rPr lang="en-US" altLang="zh-CN" dirty="0">
                <a:solidFill>
                  <a:srgbClr val="0000FF"/>
                </a:solidFill>
              </a:rPr>
              <a:t>if</a:t>
            </a:r>
            <a:r>
              <a:rPr lang="en-US" altLang="zh-CN" dirty="0"/>
              <a:t> ( B &lt; C ) </a:t>
            </a:r>
            <a:r>
              <a:rPr lang="en-US" altLang="zh-CN" dirty="0" err="1">
                <a:solidFill>
                  <a:srgbClr val="0000FF"/>
                </a:solidFill>
              </a:rPr>
              <a:t>goto</a:t>
            </a:r>
            <a:r>
              <a:rPr lang="en-US" altLang="zh-CN" dirty="0"/>
              <a:t> 110</a:t>
            </a:r>
            <a:r>
              <a:rPr lang="zh-CN" altLang="en-US" dirty="0"/>
              <a:t>；</a:t>
            </a:r>
          </a:p>
          <a:p>
            <a:pPr>
              <a:lnSpc>
                <a:spcPct val="90000"/>
              </a:lnSpc>
            </a:pPr>
            <a:r>
              <a:rPr lang="en-US" altLang="zh-CN" dirty="0"/>
              <a:t>100   </a:t>
            </a:r>
            <a:r>
              <a:rPr lang="en-US" altLang="zh-CN" dirty="0">
                <a:solidFill>
                  <a:srgbClr val="0000FF"/>
                </a:solidFill>
              </a:rPr>
              <a:t>write</a:t>
            </a:r>
            <a:r>
              <a:rPr lang="en-US" altLang="zh-CN" dirty="0"/>
              <a:t> ( C )</a:t>
            </a:r>
            <a:r>
              <a:rPr lang="zh-CN" altLang="en-US" dirty="0"/>
              <a:t>；</a:t>
            </a:r>
            <a:r>
              <a:rPr lang="en-US" altLang="zh-CN" dirty="0" err="1">
                <a:solidFill>
                  <a:srgbClr val="0000FF"/>
                </a:solidFill>
              </a:rPr>
              <a:t>goto</a:t>
            </a:r>
            <a:r>
              <a:rPr lang="en-US" altLang="zh-CN" dirty="0"/>
              <a:t> 140</a:t>
            </a:r>
            <a:r>
              <a:rPr lang="zh-CN" altLang="en-US" dirty="0"/>
              <a:t>；</a:t>
            </a:r>
          </a:p>
          <a:p>
            <a:pPr>
              <a:lnSpc>
                <a:spcPct val="90000"/>
              </a:lnSpc>
            </a:pPr>
            <a:r>
              <a:rPr lang="en-US" altLang="zh-CN" dirty="0"/>
              <a:t>110   </a:t>
            </a:r>
            <a:r>
              <a:rPr lang="en-US" altLang="zh-CN" dirty="0">
                <a:solidFill>
                  <a:srgbClr val="0000FF"/>
                </a:solidFill>
              </a:rPr>
              <a:t>write</a:t>
            </a:r>
            <a:r>
              <a:rPr lang="en-US" altLang="zh-CN" dirty="0"/>
              <a:t> ( B )</a:t>
            </a:r>
            <a:r>
              <a:rPr lang="zh-CN" altLang="en-US" dirty="0"/>
              <a:t>；</a:t>
            </a:r>
            <a:r>
              <a:rPr lang="en-US" altLang="zh-CN" dirty="0" err="1">
                <a:solidFill>
                  <a:srgbClr val="0000FF"/>
                </a:solidFill>
              </a:rPr>
              <a:t>goto</a:t>
            </a:r>
            <a:r>
              <a:rPr lang="en-US" altLang="zh-CN" dirty="0"/>
              <a:t> 140</a:t>
            </a:r>
            <a:r>
              <a:rPr lang="zh-CN" altLang="en-US" dirty="0"/>
              <a:t>；</a:t>
            </a:r>
          </a:p>
          <a:p>
            <a:pPr>
              <a:lnSpc>
                <a:spcPct val="90000"/>
              </a:lnSpc>
            </a:pPr>
            <a:r>
              <a:rPr lang="en-US" altLang="zh-CN" dirty="0"/>
              <a:t>120   </a:t>
            </a:r>
            <a:r>
              <a:rPr lang="en-US" altLang="zh-CN" dirty="0">
                <a:solidFill>
                  <a:srgbClr val="0000FF"/>
                </a:solidFill>
              </a:rPr>
              <a:t>if</a:t>
            </a:r>
            <a:r>
              <a:rPr lang="en-US" altLang="zh-CN" dirty="0"/>
              <a:t> ( A &lt; C )   </a:t>
            </a:r>
            <a:r>
              <a:rPr lang="en-US" altLang="zh-CN" dirty="0" err="1">
                <a:solidFill>
                  <a:srgbClr val="0000FF"/>
                </a:solidFill>
              </a:rPr>
              <a:t>goto</a:t>
            </a:r>
            <a:r>
              <a:rPr lang="en-US" altLang="zh-CN" dirty="0"/>
              <a:t> 130</a:t>
            </a:r>
            <a:r>
              <a:rPr lang="zh-CN" altLang="en-US" dirty="0"/>
              <a:t>； </a:t>
            </a:r>
          </a:p>
          <a:p>
            <a:pPr>
              <a:lnSpc>
                <a:spcPct val="90000"/>
              </a:lnSpc>
            </a:pPr>
            <a:r>
              <a:rPr lang="en-US" altLang="zh-CN" dirty="0" err="1">
                <a:solidFill>
                  <a:srgbClr val="0000FF"/>
                </a:solidFill>
              </a:rPr>
              <a:t>goto</a:t>
            </a:r>
            <a:r>
              <a:rPr lang="en-US" altLang="zh-CN" dirty="0"/>
              <a:t> 100</a:t>
            </a:r>
            <a:r>
              <a:rPr lang="zh-CN" altLang="en-US" dirty="0"/>
              <a:t>；</a:t>
            </a:r>
          </a:p>
          <a:p>
            <a:pPr>
              <a:lnSpc>
                <a:spcPct val="90000"/>
              </a:lnSpc>
            </a:pPr>
            <a:r>
              <a:rPr lang="en-US" altLang="zh-CN" dirty="0"/>
              <a:t>130   </a:t>
            </a:r>
            <a:r>
              <a:rPr lang="en-US" altLang="zh-CN" dirty="0">
                <a:solidFill>
                  <a:srgbClr val="0000FF"/>
                </a:solidFill>
              </a:rPr>
              <a:t>write</a:t>
            </a:r>
            <a:r>
              <a:rPr lang="en-US" altLang="zh-CN" dirty="0"/>
              <a:t> ( A )</a:t>
            </a:r>
            <a:r>
              <a:rPr lang="zh-CN" altLang="en-US" dirty="0"/>
              <a:t>；</a:t>
            </a:r>
          </a:p>
          <a:p>
            <a:pPr>
              <a:lnSpc>
                <a:spcPct val="90000"/>
              </a:lnSpc>
            </a:pPr>
            <a:r>
              <a:rPr lang="en-US" altLang="zh-CN" dirty="0"/>
              <a:t>140   </a:t>
            </a:r>
            <a:r>
              <a:rPr lang="en-US" altLang="zh-CN" dirty="0">
                <a:solidFill>
                  <a:srgbClr val="0000FF"/>
                </a:solidFill>
              </a:rPr>
              <a:t>end</a:t>
            </a:r>
            <a:r>
              <a:rPr lang="en-US" altLang="zh-CN" dirty="0"/>
              <a:t> </a:t>
            </a:r>
          </a:p>
        </p:txBody>
      </p:sp>
      <p:pic>
        <p:nvPicPr>
          <p:cNvPr id="182276"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181600" y="3962400"/>
            <a:ext cx="3687763" cy="26828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82275">
                                            <p:txEl>
                                              <p:pRg st="1" end="1"/>
                                            </p:txEl>
                                          </p:spTgt>
                                        </p:tgtEl>
                                        <p:attrNameLst>
                                          <p:attrName>style.visibility</p:attrName>
                                        </p:attrNameLst>
                                      </p:cBhvr>
                                      <p:to>
                                        <p:strVal val="visible"/>
                                      </p:to>
                                    </p:set>
                                    <p:animEffect transition="in" filter="strips(downRight)">
                                      <p:cBhvr>
                                        <p:cTn id="7" dur="500"/>
                                        <p:tgtEl>
                                          <p:spTgt spid="18227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82275">
                                            <p:txEl>
                                              <p:pRg st="2" end="2"/>
                                            </p:txEl>
                                          </p:spTgt>
                                        </p:tgtEl>
                                        <p:attrNameLst>
                                          <p:attrName>style.visibility</p:attrName>
                                        </p:attrNameLst>
                                      </p:cBhvr>
                                      <p:to>
                                        <p:strVal val="visible"/>
                                      </p:to>
                                    </p:set>
                                    <p:animEffect transition="in" filter="strips(downRight)">
                                      <p:cBhvr>
                                        <p:cTn id="12" dur="500"/>
                                        <p:tgtEl>
                                          <p:spTgt spid="18227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82275">
                                            <p:txEl>
                                              <p:pRg st="3" end="3"/>
                                            </p:txEl>
                                          </p:spTgt>
                                        </p:tgtEl>
                                        <p:attrNameLst>
                                          <p:attrName>style.visibility</p:attrName>
                                        </p:attrNameLst>
                                      </p:cBhvr>
                                      <p:to>
                                        <p:strVal val="visible"/>
                                      </p:to>
                                    </p:set>
                                    <p:animEffect transition="in" filter="strips(downRight)">
                                      <p:cBhvr>
                                        <p:cTn id="17" dur="500"/>
                                        <p:tgtEl>
                                          <p:spTgt spid="18227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82275">
                                            <p:txEl>
                                              <p:pRg st="4" end="4"/>
                                            </p:txEl>
                                          </p:spTgt>
                                        </p:tgtEl>
                                        <p:attrNameLst>
                                          <p:attrName>style.visibility</p:attrName>
                                        </p:attrNameLst>
                                      </p:cBhvr>
                                      <p:to>
                                        <p:strVal val="visible"/>
                                      </p:to>
                                    </p:set>
                                    <p:animEffect transition="in" filter="strips(downRight)">
                                      <p:cBhvr>
                                        <p:cTn id="22" dur="500"/>
                                        <p:tgtEl>
                                          <p:spTgt spid="18227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82275">
                                            <p:txEl>
                                              <p:pRg st="5" end="5"/>
                                            </p:txEl>
                                          </p:spTgt>
                                        </p:tgtEl>
                                        <p:attrNameLst>
                                          <p:attrName>style.visibility</p:attrName>
                                        </p:attrNameLst>
                                      </p:cBhvr>
                                      <p:to>
                                        <p:strVal val="visible"/>
                                      </p:to>
                                    </p:set>
                                    <p:animEffect transition="in" filter="strips(downRight)">
                                      <p:cBhvr>
                                        <p:cTn id="27" dur="500"/>
                                        <p:tgtEl>
                                          <p:spTgt spid="18227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82275">
                                            <p:txEl>
                                              <p:pRg st="6" end="6"/>
                                            </p:txEl>
                                          </p:spTgt>
                                        </p:tgtEl>
                                        <p:attrNameLst>
                                          <p:attrName>style.visibility</p:attrName>
                                        </p:attrNameLst>
                                      </p:cBhvr>
                                      <p:to>
                                        <p:strVal val="visible"/>
                                      </p:to>
                                    </p:set>
                                    <p:animEffect transition="in" filter="strips(downRight)">
                                      <p:cBhvr>
                                        <p:cTn id="32" dur="500"/>
                                        <p:tgtEl>
                                          <p:spTgt spid="18227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82275">
                                            <p:txEl>
                                              <p:pRg st="7" end="7"/>
                                            </p:txEl>
                                          </p:spTgt>
                                        </p:tgtEl>
                                        <p:attrNameLst>
                                          <p:attrName>style.visibility</p:attrName>
                                        </p:attrNameLst>
                                      </p:cBhvr>
                                      <p:to>
                                        <p:strVal val="visible"/>
                                      </p:to>
                                    </p:set>
                                    <p:animEffect transition="in" filter="strips(downRight)">
                                      <p:cBhvr>
                                        <p:cTn id="37" dur="500"/>
                                        <p:tgtEl>
                                          <p:spTgt spid="18227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82275">
                                            <p:txEl>
                                              <p:pRg st="8" end="8"/>
                                            </p:txEl>
                                          </p:spTgt>
                                        </p:tgtEl>
                                        <p:attrNameLst>
                                          <p:attrName>style.visibility</p:attrName>
                                        </p:attrNameLst>
                                      </p:cBhvr>
                                      <p:to>
                                        <p:strVal val="visible"/>
                                      </p:to>
                                    </p:set>
                                    <p:animEffect transition="in" filter="strips(downRight)">
                                      <p:cBhvr>
                                        <p:cTn id="42" dur="500"/>
                                        <p:tgtEl>
                                          <p:spTgt spid="18227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182275">
                                            <p:txEl>
                                              <p:pRg st="9" end="9"/>
                                            </p:txEl>
                                          </p:spTgt>
                                        </p:tgtEl>
                                        <p:attrNameLst>
                                          <p:attrName>style.visibility</p:attrName>
                                        </p:attrNameLst>
                                      </p:cBhvr>
                                      <p:to>
                                        <p:strVal val="visible"/>
                                      </p:to>
                                    </p:set>
                                    <p:animEffect transition="in" filter="strips(downRight)">
                                      <p:cBhvr>
                                        <p:cTn id="47" dur="500"/>
                                        <p:tgtEl>
                                          <p:spTgt spid="18227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B50DEFEC-D5EC-4323-8B74-D53777DACE81}" type="datetime1">
              <a:rPr lang="zh-CN" altLang="en-US"/>
              <a:pPr/>
              <a:t>2018/12/24</a:t>
            </a:fld>
            <a:endParaRPr lang="en-US" altLang="zh-CN"/>
          </a:p>
        </p:txBody>
      </p:sp>
      <p:sp>
        <p:nvSpPr>
          <p:cNvPr id="7" name="灯片编号占位符 4"/>
          <p:cNvSpPr>
            <a:spLocks noGrp="1"/>
          </p:cNvSpPr>
          <p:nvPr>
            <p:ph type="sldNum" sz="quarter" idx="11"/>
          </p:nvPr>
        </p:nvSpPr>
        <p:spPr/>
        <p:txBody>
          <a:bodyPr/>
          <a:lstStyle/>
          <a:p>
            <a:fld id="{EA6B891D-A358-4824-97A2-E007BEC4848F}" type="slidenum">
              <a:rPr lang="en-US" altLang="zh-CN"/>
              <a:pPr/>
              <a:t>80</a:t>
            </a:fld>
            <a:endParaRPr lang="en-US" altLang="zh-CN"/>
          </a:p>
        </p:txBody>
      </p:sp>
      <p:sp>
        <p:nvSpPr>
          <p:cNvPr id="221186" name="Rectangle 2"/>
          <p:cNvSpPr>
            <a:spLocks noGrp="1" noChangeArrowheads="1"/>
          </p:cNvSpPr>
          <p:nvPr>
            <p:ph type="title"/>
          </p:nvPr>
        </p:nvSpPr>
        <p:spPr/>
        <p:txBody>
          <a:bodyPr/>
          <a:lstStyle/>
          <a:p>
            <a:endParaRPr lang="zh-CN" altLang="zh-CN"/>
          </a:p>
        </p:txBody>
      </p:sp>
      <p:sp>
        <p:nvSpPr>
          <p:cNvPr id="221187" name="Rectangle 3"/>
          <p:cNvSpPr>
            <a:spLocks noGrp="1" noChangeArrowheads="1"/>
          </p:cNvSpPr>
          <p:nvPr>
            <p:ph type="body" idx="1"/>
          </p:nvPr>
        </p:nvSpPr>
        <p:spPr/>
        <p:txBody>
          <a:bodyPr/>
          <a:lstStyle/>
          <a:p>
            <a:endParaRPr lang="zh-CN" altLang="zh-CN"/>
          </a:p>
        </p:txBody>
      </p:sp>
      <p:pic>
        <p:nvPicPr>
          <p:cNvPr id="221188" name="Picture 4" descr="内河水运输入检察界面"/>
          <p:cNvPicPr>
            <a:picLocks noChangeAspect="1" noChangeArrowheads="1"/>
          </p:cNvPicPr>
          <p:nvPr/>
        </p:nvPicPr>
        <p:blipFill>
          <a:blip r:embed="rId2" cstate="print"/>
          <a:srcRect/>
          <a:stretch>
            <a:fillRect/>
          </a:stretch>
        </p:blipFill>
        <p:spPr bwMode="auto">
          <a:xfrm>
            <a:off x="-2133600" y="-1249363"/>
            <a:ext cx="11353800" cy="8183563"/>
          </a:xfrm>
          <a:prstGeom prst="rect">
            <a:avLst/>
          </a:prstGeom>
          <a:noFill/>
        </p:spPr>
      </p:pic>
      <p:sp>
        <p:nvSpPr>
          <p:cNvPr id="221189" name="Rectangle 5"/>
          <p:cNvSpPr>
            <a:spLocks noChangeArrowheads="1"/>
          </p:cNvSpPr>
          <p:nvPr/>
        </p:nvSpPr>
        <p:spPr bwMode="auto">
          <a:xfrm>
            <a:off x="5105400" y="1447800"/>
            <a:ext cx="4038600" cy="584775"/>
          </a:xfrm>
          <a:prstGeom prst="rect">
            <a:avLst/>
          </a:prstGeom>
          <a:solidFill>
            <a:srgbClr val="FF0000"/>
          </a:solidFill>
          <a:ln w="9525">
            <a:noFill/>
            <a:miter lim="800000"/>
            <a:headEnd/>
            <a:tailEnd/>
          </a:ln>
          <a:effectLst/>
        </p:spPr>
        <p:txBody>
          <a:bodyPr>
            <a:spAutoFit/>
          </a:bodyPr>
          <a:lstStyle/>
          <a:p>
            <a:pPr algn="ctr"/>
            <a:r>
              <a:rPr lang="zh-CN" altLang="en-US" sz="3200" b="1" dirty="0" smtClean="0">
                <a:solidFill>
                  <a:schemeClr val="bg1"/>
                </a:solidFill>
                <a:ea typeface="黑体" pitchFamily="2" charset="-122"/>
              </a:rPr>
              <a:t>选择项、取值范围</a:t>
            </a:r>
            <a:endParaRPr lang="zh-CN" altLang="en-US" sz="3200" b="1" dirty="0">
              <a:solidFill>
                <a:schemeClr val="bg1"/>
              </a:solidFill>
              <a:ea typeface="黑体" pitchFamily="2" charset="-122"/>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1D17593-A153-49A2-BB36-E05E14E411C6}"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BB9D42E6-6BBA-4AF9-A759-0D84201D053E}" type="slidenum">
              <a:rPr lang="en-US" altLang="zh-CN"/>
              <a:pPr/>
              <a:t>81</a:t>
            </a:fld>
            <a:endParaRPr lang="en-US" altLang="zh-CN"/>
          </a:p>
        </p:txBody>
      </p:sp>
      <p:sp>
        <p:nvSpPr>
          <p:cNvPr id="204802" name="Rectangle 2"/>
          <p:cNvSpPr>
            <a:spLocks noGrp="1" noChangeArrowheads="1"/>
          </p:cNvSpPr>
          <p:nvPr>
            <p:ph type="title"/>
          </p:nvPr>
        </p:nvSpPr>
        <p:spPr/>
        <p:txBody>
          <a:bodyPr/>
          <a:lstStyle/>
          <a:p>
            <a:r>
              <a:rPr lang="en-US" altLang="zh-CN"/>
              <a:t>6.3.5 </a:t>
            </a:r>
            <a:r>
              <a:rPr lang="zh-CN" altLang="en-US"/>
              <a:t>效率</a:t>
            </a:r>
          </a:p>
        </p:txBody>
      </p:sp>
      <p:sp>
        <p:nvSpPr>
          <p:cNvPr id="204803" name="Rectangle 3"/>
          <p:cNvSpPr>
            <a:spLocks noGrp="1" noChangeArrowheads="1"/>
          </p:cNvSpPr>
          <p:nvPr>
            <p:ph type="body" idx="1"/>
          </p:nvPr>
        </p:nvSpPr>
        <p:spPr/>
        <p:txBody>
          <a:bodyPr/>
          <a:lstStyle/>
          <a:p>
            <a:r>
              <a:rPr lang="en-US" altLang="zh-CN" dirty="0"/>
              <a:t>⑴</a:t>
            </a:r>
            <a:r>
              <a:rPr lang="zh-CN" altLang="en-US" dirty="0"/>
              <a:t>效率是性能要求，应该在需求分析阶段确定效率方面的要求。</a:t>
            </a:r>
          </a:p>
          <a:p>
            <a:r>
              <a:rPr lang="zh-CN" altLang="en-US" dirty="0"/>
              <a:t>⑵效率是靠好设计来提高的。</a:t>
            </a:r>
          </a:p>
          <a:p>
            <a:pPr lvl="1"/>
            <a:r>
              <a:rPr lang="zh-CN" altLang="en-US" dirty="0">
                <a:solidFill>
                  <a:srgbClr val="FF0000"/>
                </a:solidFill>
              </a:rPr>
              <a:t>源程序的效率与详细设计阶段确定的算法的效率直接相关</a:t>
            </a:r>
            <a:r>
              <a:rPr lang="zh-CN" altLang="en-US" dirty="0"/>
              <a:t>。</a:t>
            </a:r>
          </a:p>
          <a:p>
            <a:pPr lvl="1"/>
            <a:r>
              <a:rPr lang="zh-CN" altLang="en-US" dirty="0"/>
              <a:t>详细设计翻译转换成源程序代码后，效率反映：</a:t>
            </a:r>
          </a:p>
          <a:p>
            <a:pPr lvl="1"/>
            <a:r>
              <a:rPr lang="zh-CN" altLang="en-US" dirty="0">
                <a:solidFill>
                  <a:srgbClr val="CC0000"/>
                </a:solidFill>
              </a:rPr>
              <a:t>程序运行</a:t>
            </a:r>
            <a:r>
              <a:rPr lang="zh-CN" altLang="en-US" dirty="0" smtClean="0">
                <a:solidFill>
                  <a:srgbClr val="CC0000"/>
                </a:solidFill>
              </a:rPr>
              <a:t>时间</a:t>
            </a:r>
            <a:r>
              <a:rPr lang="en-US" altLang="zh-CN" dirty="0" smtClean="0">
                <a:solidFill>
                  <a:srgbClr val="CC0000"/>
                </a:solidFill>
              </a:rPr>
              <a:t>( </a:t>
            </a:r>
            <a:r>
              <a:rPr lang="zh-CN" altLang="en-US" dirty="0" smtClean="0">
                <a:solidFill>
                  <a:srgbClr val="CC0000"/>
                </a:solidFill>
              </a:rPr>
              <a:t>时间复杂度 </a:t>
            </a:r>
            <a:r>
              <a:rPr lang="en-US" altLang="zh-CN" dirty="0" smtClean="0">
                <a:solidFill>
                  <a:srgbClr val="CC0000"/>
                </a:solidFill>
              </a:rPr>
              <a:t>)</a:t>
            </a:r>
            <a:endParaRPr lang="zh-CN" altLang="en-US" dirty="0">
              <a:solidFill>
                <a:srgbClr val="CC0000"/>
              </a:solidFill>
            </a:endParaRPr>
          </a:p>
          <a:p>
            <a:pPr lvl="1"/>
            <a:r>
              <a:rPr lang="zh-CN" altLang="en-US" dirty="0">
                <a:solidFill>
                  <a:srgbClr val="CC0000"/>
                </a:solidFill>
              </a:rPr>
              <a:t>存储效率</a:t>
            </a:r>
          </a:p>
          <a:p>
            <a:pPr lvl="1"/>
            <a:r>
              <a:rPr lang="zh-CN" altLang="en-US" dirty="0">
                <a:solidFill>
                  <a:srgbClr val="CC0000"/>
                </a:solidFill>
              </a:rPr>
              <a:t>输入</a:t>
            </a:r>
            <a:r>
              <a:rPr lang="en-US" altLang="zh-CN" dirty="0">
                <a:solidFill>
                  <a:srgbClr val="CC0000"/>
                </a:solidFill>
              </a:rPr>
              <a:t>/</a:t>
            </a:r>
            <a:r>
              <a:rPr lang="zh-CN" altLang="en-US" dirty="0">
                <a:solidFill>
                  <a:srgbClr val="CC0000"/>
                </a:solidFill>
              </a:rPr>
              <a:t>输出效率</a:t>
            </a:r>
            <a:endParaRPr lang="zh-CN" altLang="en-US" dirty="0"/>
          </a:p>
          <a:p>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04803">
                                            <p:txEl>
                                              <p:pRg st="0" end="0"/>
                                            </p:txEl>
                                          </p:spTgt>
                                        </p:tgtEl>
                                        <p:attrNameLst>
                                          <p:attrName>style.visibility</p:attrName>
                                        </p:attrNameLst>
                                      </p:cBhvr>
                                      <p:to>
                                        <p:strVal val="visible"/>
                                      </p:to>
                                    </p:set>
                                    <p:animEffect transition="in" filter="strips(downRight)">
                                      <p:cBhvr>
                                        <p:cTn id="7" dur="500"/>
                                        <p:tgtEl>
                                          <p:spTgt spid="2048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04803">
                                            <p:txEl>
                                              <p:pRg st="1" end="1"/>
                                            </p:txEl>
                                          </p:spTgt>
                                        </p:tgtEl>
                                        <p:attrNameLst>
                                          <p:attrName>style.visibility</p:attrName>
                                        </p:attrNameLst>
                                      </p:cBhvr>
                                      <p:to>
                                        <p:strVal val="visible"/>
                                      </p:to>
                                    </p:set>
                                    <p:animEffect transition="in" filter="strips(downRight)">
                                      <p:cBhvr>
                                        <p:cTn id="12" dur="500"/>
                                        <p:tgtEl>
                                          <p:spTgt spid="204803">
                                            <p:txEl>
                                              <p:pRg st="1" end="1"/>
                                            </p:txEl>
                                          </p:spTgt>
                                        </p:tgtEl>
                                      </p:cBhvr>
                                    </p:animEffect>
                                  </p:childTnLst>
                                </p:cTn>
                              </p:par>
                              <p:par>
                                <p:cTn id="13" presetID="18" presetClass="entr" presetSubtype="6" fill="hold" grpId="0" nodeType="withEffect">
                                  <p:stCondLst>
                                    <p:cond delay="0"/>
                                  </p:stCondLst>
                                  <p:childTnLst>
                                    <p:set>
                                      <p:cBhvr>
                                        <p:cTn id="14" dur="1" fill="hold">
                                          <p:stCondLst>
                                            <p:cond delay="0"/>
                                          </p:stCondLst>
                                        </p:cTn>
                                        <p:tgtEl>
                                          <p:spTgt spid="204803">
                                            <p:txEl>
                                              <p:pRg st="2" end="2"/>
                                            </p:txEl>
                                          </p:spTgt>
                                        </p:tgtEl>
                                        <p:attrNameLst>
                                          <p:attrName>style.visibility</p:attrName>
                                        </p:attrNameLst>
                                      </p:cBhvr>
                                      <p:to>
                                        <p:strVal val="visible"/>
                                      </p:to>
                                    </p:set>
                                    <p:animEffect transition="in" filter="strips(downRight)">
                                      <p:cBhvr>
                                        <p:cTn id="15" dur="500"/>
                                        <p:tgtEl>
                                          <p:spTgt spid="20480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204803">
                                            <p:txEl>
                                              <p:pRg st="3" end="3"/>
                                            </p:txEl>
                                          </p:spTgt>
                                        </p:tgtEl>
                                        <p:attrNameLst>
                                          <p:attrName>style.visibility</p:attrName>
                                        </p:attrNameLst>
                                      </p:cBhvr>
                                      <p:to>
                                        <p:strVal val="visible"/>
                                      </p:to>
                                    </p:set>
                                    <p:animEffect transition="in" filter="strips(downRight)">
                                      <p:cBhvr>
                                        <p:cTn id="20" dur="500"/>
                                        <p:tgtEl>
                                          <p:spTgt spid="20480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204803">
                                            <p:txEl>
                                              <p:pRg st="4" end="4"/>
                                            </p:txEl>
                                          </p:spTgt>
                                        </p:tgtEl>
                                        <p:attrNameLst>
                                          <p:attrName>style.visibility</p:attrName>
                                        </p:attrNameLst>
                                      </p:cBhvr>
                                      <p:to>
                                        <p:strVal val="visible"/>
                                      </p:to>
                                    </p:set>
                                    <p:animEffect transition="in" filter="strips(downRight)">
                                      <p:cBhvr>
                                        <p:cTn id="25" dur="500"/>
                                        <p:tgtEl>
                                          <p:spTgt spid="20480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204803">
                                            <p:txEl>
                                              <p:pRg st="5" end="5"/>
                                            </p:txEl>
                                          </p:spTgt>
                                        </p:tgtEl>
                                        <p:attrNameLst>
                                          <p:attrName>style.visibility</p:attrName>
                                        </p:attrNameLst>
                                      </p:cBhvr>
                                      <p:to>
                                        <p:strVal val="visible"/>
                                      </p:to>
                                    </p:set>
                                    <p:animEffect transition="in" filter="strips(downRight)">
                                      <p:cBhvr>
                                        <p:cTn id="30" dur="500"/>
                                        <p:tgtEl>
                                          <p:spTgt spid="20480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204803">
                                            <p:txEl>
                                              <p:pRg st="6" end="6"/>
                                            </p:txEl>
                                          </p:spTgt>
                                        </p:tgtEl>
                                        <p:attrNameLst>
                                          <p:attrName>style.visibility</p:attrName>
                                        </p:attrNameLst>
                                      </p:cBhvr>
                                      <p:to>
                                        <p:strVal val="visible"/>
                                      </p:to>
                                    </p:set>
                                    <p:animEffect transition="in" filter="strips(downRight)">
                                      <p:cBhvr>
                                        <p:cTn id="35" dur="500"/>
                                        <p:tgtEl>
                                          <p:spTgt spid="2048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593EC76-7E39-4F65-A24E-B1F6E0588FBA}"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CDAE853C-B3A6-4770-916A-CB1AAD55D200}" type="slidenum">
              <a:rPr lang="en-US" altLang="zh-CN"/>
              <a:pPr/>
              <a:t>82</a:t>
            </a:fld>
            <a:endParaRPr lang="en-US" altLang="zh-CN"/>
          </a:p>
        </p:txBody>
      </p:sp>
      <p:sp>
        <p:nvSpPr>
          <p:cNvPr id="205826" name="Rectangle 2"/>
          <p:cNvSpPr>
            <a:spLocks noGrp="1" noChangeArrowheads="1"/>
          </p:cNvSpPr>
          <p:nvPr>
            <p:ph type="title"/>
          </p:nvPr>
        </p:nvSpPr>
        <p:spPr/>
        <p:txBody>
          <a:bodyPr/>
          <a:lstStyle/>
          <a:p>
            <a:r>
              <a:rPr lang="en-US" altLang="zh-CN"/>
              <a:t>6.4 </a:t>
            </a:r>
            <a:r>
              <a:rPr lang="zh-CN" altLang="en-US"/>
              <a:t>编码工具</a:t>
            </a:r>
          </a:p>
        </p:txBody>
      </p:sp>
      <p:sp>
        <p:nvSpPr>
          <p:cNvPr id="205827" name="Rectangle 3"/>
          <p:cNvSpPr>
            <a:spLocks noGrp="1" noChangeArrowheads="1"/>
          </p:cNvSpPr>
          <p:nvPr>
            <p:ph type="body" idx="1"/>
          </p:nvPr>
        </p:nvSpPr>
        <p:spPr/>
        <p:txBody>
          <a:bodyPr/>
          <a:lstStyle/>
          <a:p>
            <a:r>
              <a:rPr lang="zh-CN" altLang="en-US" dirty="0"/>
              <a:t>为了高效低成本地生产出高度可靠的程序代码，人们研究出</a:t>
            </a:r>
            <a:r>
              <a:rPr lang="zh-CN" altLang="en-US" dirty="0">
                <a:solidFill>
                  <a:srgbClr val="FF0000"/>
                </a:solidFill>
              </a:rPr>
              <a:t>一类特殊的程序</a:t>
            </a:r>
            <a:r>
              <a:rPr lang="zh-CN" altLang="en-US" dirty="0"/>
              <a:t>，使用它们能减轻人的劳动，</a:t>
            </a:r>
            <a:r>
              <a:rPr lang="zh-CN" altLang="en-US" dirty="0">
                <a:solidFill>
                  <a:srgbClr val="FF0000"/>
                </a:solidFill>
              </a:rPr>
              <a:t>提高编码效率和可靠性</a:t>
            </a:r>
            <a:r>
              <a:rPr lang="zh-CN" altLang="en-US" dirty="0"/>
              <a:t>。 </a:t>
            </a:r>
          </a:p>
          <a:p>
            <a:pPr marL="342900" lvl="1" indent="-342900">
              <a:buClr>
                <a:schemeClr val="accent2"/>
              </a:buClr>
              <a:buFont typeface="Wingdings" pitchFamily="2" charset="2"/>
              <a:buChar char="p"/>
            </a:pPr>
            <a:r>
              <a:rPr lang="zh-CN" altLang="en-US" dirty="0">
                <a:solidFill>
                  <a:srgbClr val="CC0000"/>
                </a:solidFill>
              </a:rPr>
              <a:t>⑴集成开发环境（</a:t>
            </a:r>
            <a:r>
              <a:rPr lang="en-US" altLang="zh-CN" dirty="0">
                <a:solidFill>
                  <a:srgbClr val="CC0000"/>
                </a:solidFill>
              </a:rPr>
              <a:t>IDE</a:t>
            </a:r>
            <a:r>
              <a:rPr lang="zh-CN" altLang="en-US" dirty="0" smtClean="0">
                <a:solidFill>
                  <a:srgbClr val="CC0000"/>
                </a:solidFill>
              </a:rPr>
              <a:t>）</a:t>
            </a:r>
            <a:r>
              <a:rPr lang="zh-CN" altLang="en-US" dirty="0">
                <a:solidFill>
                  <a:srgbClr val="0000FF"/>
                </a:solidFill>
              </a:rPr>
              <a:t>（软件工程实践 </a:t>
            </a:r>
            <a:r>
              <a:rPr lang="zh-CN" altLang="en-US" dirty="0" smtClean="0">
                <a:solidFill>
                  <a:srgbClr val="0000FF"/>
                </a:solidFill>
              </a:rPr>
              <a:t>实验三）</a:t>
            </a:r>
            <a:endParaRPr lang="zh-CN" altLang="en-US" dirty="0">
              <a:solidFill>
                <a:srgbClr val="CC0000"/>
              </a:solidFill>
            </a:endParaRPr>
          </a:p>
          <a:p>
            <a:pPr lvl="1"/>
            <a:r>
              <a:rPr lang="en-US" altLang="zh-CN" dirty="0">
                <a:solidFill>
                  <a:srgbClr val="0000FF"/>
                </a:solidFill>
              </a:rPr>
              <a:t>Visual </a:t>
            </a:r>
            <a:r>
              <a:rPr lang="en-US" altLang="zh-CN" dirty="0" smtClean="0">
                <a:solidFill>
                  <a:srgbClr val="0000FF"/>
                </a:solidFill>
              </a:rPr>
              <a:t>Studio</a:t>
            </a:r>
            <a:r>
              <a:rPr lang="zh-CN" altLang="en-US" dirty="0"/>
              <a:t>、</a:t>
            </a:r>
            <a:r>
              <a:rPr lang="en-US" altLang="zh-CN" dirty="0">
                <a:solidFill>
                  <a:srgbClr val="0000FF"/>
                </a:solidFill>
              </a:rPr>
              <a:t>Eclipse</a:t>
            </a:r>
            <a:r>
              <a:rPr lang="zh-CN" altLang="en-US" dirty="0" smtClean="0"/>
              <a:t>、 </a:t>
            </a:r>
            <a:r>
              <a:rPr lang="en-US" altLang="zh-CN" dirty="0">
                <a:solidFill>
                  <a:srgbClr val="0000FF"/>
                </a:solidFill>
              </a:rPr>
              <a:t>IntelliJ </a:t>
            </a:r>
            <a:r>
              <a:rPr lang="en-US" altLang="zh-CN" dirty="0" smtClean="0">
                <a:solidFill>
                  <a:srgbClr val="0000FF"/>
                </a:solidFill>
              </a:rPr>
              <a:t>IDEA</a:t>
            </a:r>
            <a:r>
              <a:rPr lang="zh-CN" altLang="en-US" dirty="0" smtClean="0"/>
              <a:t>、</a:t>
            </a:r>
            <a:r>
              <a:rPr lang="en-US" altLang="zh-CN" dirty="0" err="1">
                <a:solidFill>
                  <a:srgbClr val="0000FF"/>
                </a:solidFill>
              </a:rPr>
              <a:t>JetBrains</a:t>
            </a:r>
            <a:r>
              <a:rPr lang="en-US" altLang="zh-CN" dirty="0">
                <a:solidFill>
                  <a:srgbClr val="0000FF"/>
                </a:solidFill>
              </a:rPr>
              <a:t> </a:t>
            </a:r>
            <a:r>
              <a:rPr lang="en-US" altLang="zh-CN" dirty="0" err="1" smtClean="0">
                <a:solidFill>
                  <a:srgbClr val="0000FF"/>
                </a:solidFill>
              </a:rPr>
              <a:t>PhpStorm</a:t>
            </a:r>
            <a:r>
              <a:rPr lang="zh-CN" altLang="en-US" dirty="0" smtClean="0"/>
              <a:t>、</a:t>
            </a:r>
            <a:r>
              <a:rPr lang="en-US" altLang="zh-CN" dirty="0" err="1"/>
              <a:t>JBuilder</a:t>
            </a:r>
            <a:r>
              <a:rPr lang="zh-CN" altLang="en-US" dirty="0"/>
              <a:t>、 </a:t>
            </a:r>
            <a:r>
              <a:rPr lang="en-US" altLang="zh-CN" dirty="0"/>
              <a:t>Delphi</a:t>
            </a:r>
            <a:r>
              <a:rPr lang="zh-CN" altLang="en-US" dirty="0"/>
              <a:t>、</a:t>
            </a:r>
            <a:r>
              <a:rPr lang="en-US" altLang="zh-CN" dirty="0"/>
              <a:t>C++Builder……</a:t>
            </a:r>
          </a:p>
          <a:p>
            <a:r>
              <a:rPr lang="en-US" altLang="zh-CN" dirty="0">
                <a:solidFill>
                  <a:srgbClr val="CC0000"/>
                </a:solidFill>
              </a:rPr>
              <a:t>⑵</a:t>
            </a:r>
            <a:r>
              <a:rPr lang="zh-CN" altLang="en-US" dirty="0">
                <a:solidFill>
                  <a:srgbClr val="CC0000"/>
                </a:solidFill>
              </a:rPr>
              <a:t>代码管理工具（</a:t>
            </a:r>
            <a:r>
              <a:rPr lang="en-US" altLang="zh-CN" dirty="0">
                <a:solidFill>
                  <a:srgbClr val="CC0000"/>
                </a:solidFill>
              </a:rPr>
              <a:t>Source Control</a:t>
            </a:r>
            <a:r>
              <a:rPr lang="zh-CN" altLang="en-US" dirty="0">
                <a:solidFill>
                  <a:srgbClr val="CC0000"/>
                </a:solidFill>
              </a:rPr>
              <a:t>）</a:t>
            </a:r>
            <a:r>
              <a:rPr lang="zh-CN" altLang="en-US" dirty="0"/>
              <a:t> </a:t>
            </a:r>
            <a:endParaRPr lang="en-US" altLang="zh-CN" dirty="0" smtClean="0"/>
          </a:p>
          <a:p>
            <a:pPr lvl="1"/>
            <a:r>
              <a:rPr lang="zh-CN" altLang="en-US" dirty="0" smtClean="0"/>
              <a:t>常用</a:t>
            </a:r>
            <a:r>
              <a:rPr lang="en-US" altLang="zh-CN" dirty="0" smtClean="0">
                <a:solidFill>
                  <a:srgbClr val="0000FF"/>
                </a:solidFill>
              </a:rPr>
              <a:t>SVN</a:t>
            </a:r>
            <a:r>
              <a:rPr lang="en-US" altLang="zh-CN" dirty="0" smtClean="0"/>
              <a:t>, </a:t>
            </a:r>
            <a:r>
              <a:rPr lang="en-US" altLang="zh-CN" dirty="0" smtClean="0">
                <a:solidFill>
                  <a:srgbClr val="0000FF"/>
                </a:solidFill>
              </a:rPr>
              <a:t>GIT</a:t>
            </a:r>
            <a:r>
              <a:rPr lang="zh-CN" altLang="en-US" dirty="0" smtClean="0">
                <a:solidFill>
                  <a:srgbClr val="0000FF"/>
                </a:solidFill>
              </a:rPr>
              <a:t>（软件工程实践 实验四）</a:t>
            </a:r>
            <a:endParaRPr lang="zh-CN" altLang="en-US" dirty="0">
              <a:solidFill>
                <a:srgbClr val="0000FF"/>
              </a:solidFill>
            </a:endParaRPr>
          </a:p>
          <a:p>
            <a:pPr lvl="1"/>
            <a:r>
              <a:rPr lang="en-US" altLang="zh-CN" dirty="0" err="1"/>
              <a:t>ClearCase</a:t>
            </a:r>
            <a:r>
              <a:rPr lang="en-US" altLang="zh-CN" dirty="0"/>
              <a:t> LT ,</a:t>
            </a:r>
            <a:r>
              <a:rPr lang="en-US" altLang="zh-CN" dirty="0" smtClean="0"/>
              <a:t>VCF</a:t>
            </a:r>
            <a:r>
              <a:rPr lang="zh-CN" altLang="en-US" dirty="0"/>
              <a:t>，</a:t>
            </a:r>
            <a:r>
              <a:rPr lang="en-US" altLang="zh-CN" dirty="0" err="1"/>
              <a:t>WinCVS</a:t>
            </a:r>
            <a:r>
              <a:rPr lang="en-US" altLang="zh-CN" dirty="0"/>
              <a:t> ,SCCS</a:t>
            </a:r>
            <a:r>
              <a:rPr lang="zh-CN" altLang="en-US" dirty="0"/>
              <a:t>，</a:t>
            </a:r>
            <a:r>
              <a:rPr lang="en-US" altLang="zh-CN" dirty="0"/>
              <a:t>RCS</a:t>
            </a:r>
            <a:r>
              <a:rPr lang="zh-CN" altLang="en-US" dirty="0"/>
              <a:t>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05827">
                                            <p:txEl>
                                              <p:pRg st="0" end="0"/>
                                            </p:txEl>
                                          </p:spTgt>
                                        </p:tgtEl>
                                        <p:attrNameLst>
                                          <p:attrName>style.visibility</p:attrName>
                                        </p:attrNameLst>
                                      </p:cBhvr>
                                      <p:to>
                                        <p:strVal val="visible"/>
                                      </p:to>
                                    </p:set>
                                    <p:animEffect transition="in" filter="strips(downRight)">
                                      <p:cBhvr>
                                        <p:cTn id="7" dur="500"/>
                                        <p:tgtEl>
                                          <p:spTgt spid="2058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05827">
                                            <p:txEl>
                                              <p:pRg st="1" end="1"/>
                                            </p:txEl>
                                          </p:spTgt>
                                        </p:tgtEl>
                                        <p:attrNameLst>
                                          <p:attrName>style.visibility</p:attrName>
                                        </p:attrNameLst>
                                      </p:cBhvr>
                                      <p:to>
                                        <p:strVal val="visible"/>
                                      </p:to>
                                    </p:set>
                                    <p:animEffect transition="in" filter="strips(downRight)">
                                      <p:cBhvr>
                                        <p:cTn id="12" dur="500"/>
                                        <p:tgtEl>
                                          <p:spTgt spid="2058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05827">
                                            <p:txEl>
                                              <p:pRg st="2" end="2"/>
                                            </p:txEl>
                                          </p:spTgt>
                                        </p:tgtEl>
                                        <p:attrNameLst>
                                          <p:attrName>style.visibility</p:attrName>
                                        </p:attrNameLst>
                                      </p:cBhvr>
                                      <p:to>
                                        <p:strVal val="visible"/>
                                      </p:to>
                                    </p:set>
                                    <p:animEffect transition="in" filter="strips(downRight)">
                                      <p:cBhvr>
                                        <p:cTn id="17" dur="500"/>
                                        <p:tgtEl>
                                          <p:spTgt spid="2058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05827">
                                            <p:txEl>
                                              <p:pRg st="3" end="3"/>
                                            </p:txEl>
                                          </p:spTgt>
                                        </p:tgtEl>
                                        <p:attrNameLst>
                                          <p:attrName>style.visibility</p:attrName>
                                        </p:attrNameLst>
                                      </p:cBhvr>
                                      <p:to>
                                        <p:strVal val="visible"/>
                                      </p:to>
                                    </p:set>
                                    <p:animEffect transition="in" filter="strips(downRight)">
                                      <p:cBhvr>
                                        <p:cTn id="22" dur="500"/>
                                        <p:tgtEl>
                                          <p:spTgt spid="205827">
                                            <p:txEl>
                                              <p:pRg st="3" end="3"/>
                                            </p:txEl>
                                          </p:spTgt>
                                        </p:tgtEl>
                                      </p:cBhvr>
                                    </p:animEffect>
                                  </p:childTnLst>
                                </p:cTn>
                              </p:par>
                              <p:par>
                                <p:cTn id="23" presetID="18" presetClass="entr" presetSubtype="6" fill="hold" grpId="0" nodeType="withEffect">
                                  <p:stCondLst>
                                    <p:cond delay="0"/>
                                  </p:stCondLst>
                                  <p:childTnLst>
                                    <p:set>
                                      <p:cBhvr>
                                        <p:cTn id="24" dur="1" fill="hold">
                                          <p:stCondLst>
                                            <p:cond delay="0"/>
                                          </p:stCondLst>
                                        </p:cTn>
                                        <p:tgtEl>
                                          <p:spTgt spid="205827">
                                            <p:txEl>
                                              <p:pRg st="4" end="4"/>
                                            </p:txEl>
                                          </p:spTgt>
                                        </p:tgtEl>
                                        <p:attrNameLst>
                                          <p:attrName>style.visibility</p:attrName>
                                        </p:attrNameLst>
                                      </p:cBhvr>
                                      <p:to>
                                        <p:strVal val="visible"/>
                                      </p:to>
                                    </p:set>
                                    <p:animEffect transition="in" filter="strips(downRight)">
                                      <p:cBhvr>
                                        <p:cTn id="25" dur="500"/>
                                        <p:tgtEl>
                                          <p:spTgt spid="205827">
                                            <p:txEl>
                                              <p:pRg st="4" end="4"/>
                                            </p:txEl>
                                          </p:spTgt>
                                        </p:tgtEl>
                                      </p:cBhvr>
                                    </p:animEffect>
                                  </p:childTnLst>
                                </p:cTn>
                              </p:par>
                              <p:par>
                                <p:cTn id="26" presetID="18" presetClass="entr" presetSubtype="6" fill="hold" grpId="0" nodeType="withEffect">
                                  <p:stCondLst>
                                    <p:cond delay="0"/>
                                  </p:stCondLst>
                                  <p:childTnLst>
                                    <p:set>
                                      <p:cBhvr>
                                        <p:cTn id="27" dur="1" fill="hold">
                                          <p:stCondLst>
                                            <p:cond delay="0"/>
                                          </p:stCondLst>
                                        </p:cTn>
                                        <p:tgtEl>
                                          <p:spTgt spid="205827">
                                            <p:txEl>
                                              <p:pRg st="5" end="5"/>
                                            </p:txEl>
                                          </p:spTgt>
                                        </p:tgtEl>
                                        <p:attrNameLst>
                                          <p:attrName>style.visibility</p:attrName>
                                        </p:attrNameLst>
                                      </p:cBhvr>
                                      <p:to>
                                        <p:strVal val="visible"/>
                                      </p:to>
                                    </p:set>
                                    <p:animEffect transition="in" filter="strips(downRight)">
                                      <p:cBhvr>
                                        <p:cTn id="28" dur="500"/>
                                        <p:tgtEl>
                                          <p:spTgt spid="2058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5D3A088-6E86-40C6-A059-C449B4B2D9E4}"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54DD6806-AD0B-47FA-A314-ED3CF58BDAF8}" type="slidenum">
              <a:rPr lang="en-US" altLang="zh-CN"/>
              <a:pPr/>
              <a:t>83</a:t>
            </a:fld>
            <a:endParaRPr lang="en-US" altLang="zh-CN"/>
          </a:p>
        </p:txBody>
      </p:sp>
      <p:sp>
        <p:nvSpPr>
          <p:cNvPr id="207874" name="Rectangle 2"/>
          <p:cNvSpPr>
            <a:spLocks noGrp="1" noChangeArrowheads="1"/>
          </p:cNvSpPr>
          <p:nvPr>
            <p:ph type="title"/>
          </p:nvPr>
        </p:nvSpPr>
        <p:spPr/>
        <p:txBody>
          <a:bodyPr/>
          <a:lstStyle/>
          <a:p>
            <a:r>
              <a:rPr lang="en-US" altLang="zh-CN"/>
              <a:t>6.4 </a:t>
            </a:r>
            <a:r>
              <a:rPr lang="zh-CN" altLang="en-US"/>
              <a:t>编码工具</a:t>
            </a:r>
          </a:p>
        </p:txBody>
      </p:sp>
      <p:sp>
        <p:nvSpPr>
          <p:cNvPr id="207875" name="Rectangle 3"/>
          <p:cNvSpPr>
            <a:spLocks noGrp="1" noChangeArrowheads="1"/>
          </p:cNvSpPr>
          <p:nvPr>
            <p:ph type="body" idx="1"/>
          </p:nvPr>
        </p:nvSpPr>
        <p:spPr/>
        <p:txBody>
          <a:bodyPr/>
          <a:lstStyle/>
          <a:p>
            <a:r>
              <a:rPr lang="en-US" altLang="zh-CN" dirty="0">
                <a:solidFill>
                  <a:srgbClr val="CC0000"/>
                </a:solidFill>
              </a:rPr>
              <a:t>⑵</a:t>
            </a:r>
            <a:r>
              <a:rPr lang="zh-CN" altLang="en-US" dirty="0">
                <a:solidFill>
                  <a:srgbClr val="CC0000"/>
                </a:solidFill>
              </a:rPr>
              <a:t>代码管理工具</a:t>
            </a:r>
            <a:r>
              <a:rPr lang="en-US" altLang="zh-CN" dirty="0">
                <a:solidFill>
                  <a:srgbClr val="3333CC"/>
                </a:solidFill>
              </a:rPr>
              <a:t>——</a:t>
            </a:r>
            <a:r>
              <a:rPr lang="zh-CN" altLang="en-US" dirty="0">
                <a:solidFill>
                  <a:srgbClr val="3333CC"/>
                </a:solidFill>
              </a:rPr>
              <a:t>作用</a:t>
            </a:r>
          </a:p>
          <a:p>
            <a:pPr lvl="1"/>
            <a:r>
              <a:rPr lang="zh-CN" altLang="zh-CN" dirty="0"/>
              <a:t>①</a:t>
            </a:r>
            <a:r>
              <a:rPr lang="zh-CN" altLang="en-US" dirty="0"/>
              <a:t>大型软件开发项目通常有</a:t>
            </a:r>
            <a:r>
              <a:rPr lang="zh-CN" altLang="en-US" dirty="0">
                <a:solidFill>
                  <a:srgbClr val="FF0000"/>
                </a:solidFill>
              </a:rPr>
              <a:t>许多程序员参加编码</a:t>
            </a:r>
            <a:r>
              <a:rPr lang="zh-CN" altLang="en-US"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07875">
                                            <p:txEl>
                                              <p:pRg st="1" end="1"/>
                                            </p:txEl>
                                          </p:spTgt>
                                        </p:tgtEl>
                                        <p:attrNameLst>
                                          <p:attrName>style.visibility</p:attrName>
                                        </p:attrNameLst>
                                      </p:cBhvr>
                                      <p:to>
                                        <p:strVal val="visible"/>
                                      </p:to>
                                    </p:set>
                                    <p:animEffect transition="in" filter="strips(downRight)">
                                      <p:cBhvr>
                                        <p:cTn id="7" dur="500"/>
                                        <p:tgtEl>
                                          <p:spTgt spid="2078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E18B49DB-0956-4056-929E-E63950556ABB}" type="datetime1">
              <a:rPr lang="zh-CN" altLang="en-US"/>
              <a:pPr/>
              <a:t>2018/12/24</a:t>
            </a:fld>
            <a:endParaRPr lang="en-US" altLang="zh-CN"/>
          </a:p>
        </p:txBody>
      </p:sp>
      <p:sp>
        <p:nvSpPr>
          <p:cNvPr id="9" name="灯片编号占位符 4"/>
          <p:cNvSpPr>
            <a:spLocks noGrp="1"/>
          </p:cNvSpPr>
          <p:nvPr>
            <p:ph type="sldNum" sz="quarter" idx="11"/>
          </p:nvPr>
        </p:nvSpPr>
        <p:spPr/>
        <p:txBody>
          <a:bodyPr/>
          <a:lstStyle/>
          <a:p>
            <a:fld id="{01A529B4-0B3C-409E-B6A4-3199E56368A9}" type="slidenum">
              <a:rPr lang="en-US" altLang="zh-CN"/>
              <a:pPr/>
              <a:t>84</a:t>
            </a:fld>
            <a:endParaRPr lang="en-US" altLang="zh-CN"/>
          </a:p>
        </p:txBody>
      </p:sp>
      <p:sp>
        <p:nvSpPr>
          <p:cNvPr id="208898" name="Rectangle 2"/>
          <p:cNvSpPr>
            <a:spLocks noGrp="1" noChangeArrowheads="1"/>
          </p:cNvSpPr>
          <p:nvPr>
            <p:ph type="title"/>
          </p:nvPr>
        </p:nvSpPr>
        <p:spPr/>
        <p:txBody>
          <a:bodyPr/>
          <a:lstStyle/>
          <a:p>
            <a:r>
              <a:rPr lang="en-US" altLang="zh-CN"/>
              <a:t>The Problem to Avoid </a:t>
            </a:r>
          </a:p>
        </p:txBody>
      </p:sp>
      <p:sp>
        <p:nvSpPr>
          <p:cNvPr id="208899" name="Rectangle 3"/>
          <p:cNvSpPr>
            <a:spLocks noGrp="1" noChangeArrowheads="1"/>
          </p:cNvSpPr>
          <p:nvPr>
            <p:ph type="body" idx="1"/>
          </p:nvPr>
        </p:nvSpPr>
        <p:spPr/>
        <p:txBody>
          <a:bodyPr/>
          <a:lstStyle/>
          <a:p>
            <a:endParaRPr lang="zh-CN" altLang="zh-CN"/>
          </a:p>
        </p:txBody>
      </p:sp>
      <p:sp>
        <p:nvSpPr>
          <p:cNvPr id="208900" name="AutoShape 4" descr="The Problem to Avoid"/>
          <p:cNvSpPr>
            <a:spLocks noChangeAspect="1" noChangeArrowheads="1"/>
          </p:cNvSpPr>
          <p:nvPr/>
        </p:nvSpPr>
        <p:spPr bwMode="auto">
          <a:xfrm>
            <a:off x="4419600" y="3276600"/>
            <a:ext cx="304800" cy="304800"/>
          </a:xfrm>
          <a:prstGeom prst="rect">
            <a:avLst/>
          </a:prstGeom>
          <a:noFill/>
        </p:spPr>
        <p:txBody>
          <a:bodyPr/>
          <a:lstStyle/>
          <a:p>
            <a:endParaRPr lang="zh-CN" altLang="en-US"/>
          </a:p>
        </p:txBody>
      </p:sp>
      <p:sp>
        <p:nvSpPr>
          <p:cNvPr id="208901" name="AutoShape 5" descr="The Problem to Avoid"/>
          <p:cNvSpPr>
            <a:spLocks noChangeAspect="1" noChangeArrowheads="1"/>
          </p:cNvSpPr>
          <p:nvPr/>
        </p:nvSpPr>
        <p:spPr bwMode="auto">
          <a:xfrm>
            <a:off x="155575" y="46038"/>
            <a:ext cx="304800" cy="304800"/>
          </a:xfrm>
          <a:prstGeom prst="rect">
            <a:avLst/>
          </a:prstGeom>
          <a:noFill/>
        </p:spPr>
        <p:txBody>
          <a:bodyPr/>
          <a:lstStyle/>
          <a:p>
            <a:endParaRPr lang="zh-CN" altLang="en-US"/>
          </a:p>
        </p:txBody>
      </p:sp>
      <p:sp>
        <p:nvSpPr>
          <p:cNvPr id="208902" name="AutoShape 6" descr="The Problem to Avoid"/>
          <p:cNvSpPr>
            <a:spLocks noChangeAspect="1" noChangeArrowheads="1"/>
          </p:cNvSpPr>
          <p:nvPr/>
        </p:nvSpPr>
        <p:spPr bwMode="auto">
          <a:xfrm>
            <a:off x="4419600" y="3276600"/>
            <a:ext cx="304800" cy="304800"/>
          </a:xfrm>
          <a:prstGeom prst="rect">
            <a:avLst/>
          </a:prstGeom>
          <a:noFill/>
        </p:spPr>
        <p:txBody>
          <a:bodyPr/>
          <a:lstStyle/>
          <a:p>
            <a:endParaRPr lang="zh-CN" altLang="en-US"/>
          </a:p>
        </p:txBody>
      </p:sp>
      <p:pic>
        <p:nvPicPr>
          <p:cNvPr id="208903" name="Picture 7" descr="版本控制The Problem to Avoid"/>
          <p:cNvPicPr>
            <a:picLocks noChangeAspect="1" noChangeArrowheads="1"/>
          </p:cNvPicPr>
          <p:nvPr/>
        </p:nvPicPr>
        <p:blipFill>
          <a:blip r:embed="rId2" cstate="print"/>
          <a:srcRect/>
          <a:stretch>
            <a:fillRect/>
          </a:stretch>
        </p:blipFill>
        <p:spPr bwMode="auto">
          <a:xfrm>
            <a:off x="1752600" y="1066800"/>
            <a:ext cx="5943600" cy="5500688"/>
          </a:xfrm>
          <a:prstGeom prst="rect">
            <a:avLst/>
          </a:prstGeom>
          <a:noFill/>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CC3AF247-9F9F-4004-BF48-6D77AA09526C}" type="datetime1">
              <a:rPr lang="zh-CN" altLang="en-US"/>
              <a:pPr/>
              <a:t>2018/12/24</a:t>
            </a:fld>
            <a:endParaRPr lang="en-US" altLang="zh-CN"/>
          </a:p>
        </p:txBody>
      </p:sp>
      <p:sp>
        <p:nvSpPr>
          <p:cNvPr id="6" name="灯片编号占位符 4"/>
          <p:cNvSpPr>
            <a:spLocks noGrp="1"/>
          </p:cNvSpPr>
          <p:nvPr>
            <p:ph type="sldNum" sz="quarter" idx="11"/>
          </p:nvPr>
        </p:nvSpPr>
        <p:spPr/>
        <p:txBody>
          <a:bodyPr/>
          <a:lstStyle/>
          <a:p>
            <a:fld id="{169491A1-97FC-45CA-8B65-79425DC55D04}" type="slidenum">
              <a:rPr lang="en-US" altLang="zh-CN"/>
              <a:pPr/>
              <a:t>85</a:t>
            </a:fld>
            <a:endParaRPr lang="en-US" altLang="zh-CN"/>
          </a:p>
        </p:txBody>
      </p:sp>
      <p:sp>
        <p:nvSpPr>
          <p:cNvPr id="209922" name="Rectangle 2"/>
          <p:cNvSpPr>
            <a:spLocks noGrp="1" noChangeArrowheads="1"/>
          </p:cNvSpPr>
          <p:nvPr>
            <p:ph type="title"/>
          </p:nvPr>
        </p:nvSpPr>
        <p:spPr/>
        <p:txBody>
          <a:bodyPr/>
          <a:lstStyle/>
          <a:p>
            <a:r>
              <a:rPr lang="en-US" altLang="zh-CN" sz="3200"/>
              <a:t>The Lock-Modify-Unlock Solution </a:t>
            </a:r>
          </a:p>
        </p:txBody>
      </p:sp>
      <p:sp>
        <p:nvSpPr>
          <p:cNvPr id="209923" name="Rectangle 3"/>
          <p:cNvSpPr>
            <a:spLocks noGrp="1" noChangeArrowheads="1"/>
          </p:cNvSpPr>
          <p:nvPr>
            <p:ph type="body" idx="1"/>
          </p:nvPr>
        </p:nvSpPr>
        <p:spPr/>
        <p:txBody>
          <a:bodyPr/>
          <a:lstStyle/>
          <a:p>
            <a:endParaRPr lang="zh-CN" altLang="zh-CN"/>
          </a:p>
        </p:txBody>
      </p:sp>
      <p:pic>
        <p:nvPicPr>
          <p:cNvPr id="209924" name="Picture 4" descr="版本控制The Lock-Modify-Unlock Solution "/>
          <p:cNvPicPr>
            <a:picLocks noChangeAspect="1" noChangeArrowheads="1"/>
          </p:cNvPicPr>
          <p:nvPr/>
        </p:nvPicPr>
        <p:blipFill>
          <a:blip r:embed="rId2" cstate="print"/>
          <a:srcRect/>
          <a:stretch>
            <a:fillRect/>
          </a:stretch>
        </p:blipFill>
        <p:spPr bwMode="auto">
          <a:xfrm>
            <a:off x="1752600" y="990600"/>
            <a:ext cx="5105400" cy="5562600"/>
          </a:xfrm>
          <a:prstGeom prst="rect">
            <a:avLst/>
          </a:prstGeom>
          <a:noFill/>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BF5EE93-3010-4CAE-B219-23AA1F1F481E}"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5278F02B-8760-4F00-8CDD-0781AA3456BC}" type="slidenum">
              <a:rPr lang="en-US" altLang="zh-CN"/>
              <a:pPr/>
              <a:t>86</a:t>
            </a:fld>
            <a:endParaRPr lang="en-US" altLang="zh-CN"/>
          </a:p>
        </p:txBody>
      </p:sp>
      <p:sp>
        <p:nvSpPr>
          <p:cNvPr id="210946" name="Rectangle 2"/>
          <p:cNvSpPr>
            <a:spLocks noGrp="1" noChangeArrowheads="1"/>
          </p:cNvSpPr>
          <p:nvPr>
            <p:ph type="title"/>
          </p:nvPr>
        </p:nvSpPr>
        <p:spPr/>
        <p:txBody>
          <a:bodyPr/>
          <a:lstStyle/>
          <a:p>
            <a:r>
              <a:rPr lang="en-US" altLang="zh-CN"/>
              <a:t>6.4 </a:t>
            </a:r>
            <a:r>
              <a:rPr lang="zh-CN" altLang="en-US"/>
              <a:t>编码工具</a:t>
            </a:r>
          </a:p>
        </p:txBody>
      </p:sp>
      <p:sp>
        <p:nvSpPr>
          <p:cNvPr id="210947" name="Rectangle 3"/>
          <p:cNvSpPr>
            <a:spLocks noGrp="1" noChangeArrowheads="1"/>
          </p:cNvSpPr>
          <p:nvPr>
            <p:ph type="body" idx="1"/>
          </p:nvPr>
        </p:nvSpPr>
        <p:spPr/>
        <p:txBody>
          <a:bodyPr/>
          <a:lstStyle/>
          <a:p>
            <a:pPr>
              <a:lnSpc>
                <a:spcPct val="90000"/>
              </a:lnSpc>
            </a:pPr>
            <a:r>
              <a:rPr lang="en-US" altLang="zh-CN" dirty="0">
                <a:solidFill>
                  <a:srgbClr val="CC0000"/>
                </a:solidFill>
              </a:rPr>
              <a:t>⑵</a:t>
            </a:r>
            <a:r>
              <a:rPr lang="zh-CN" altLang="en-US" dirty="0">
                <a:solidFill>
                  <a:srgbClr val="CC0000"/>
                </a:solidFill>
              </a:rPr>
              <a:t>代码管理工具</a:t>
            </a:r>
            <a:r>
              <a:rPr lang="en-US" altLang="zh-CN" dirty="0">
                <a:solidFill>
                  <a:srgbClr val="3333CC"/>
                </a:solidFill>
              </a:rPr>
              <a:t>——CVS</a:t>
            </a:r>
          </a:p>
          <a:p>
            <a:pPr>
              <a:lnSpc>
                <a:spcPct val="90000"/>
              </a:lnSpc>
            </a:pPr>
            <a:r>
              <a:rPr lang="en-US" altLang="zh-CN" dirty="0"/>
              <a:t>(</a:t>
            </a:r>
            <a:r>
              <a:rPr lang="zh-CN" altLang="en-US" dirty="0">
                <a:solidFill>
                  <a:srgbClr val="0000FF"/>
                </a:solidFill>
              </a:rPr>
              <a:t>并行版本系统</a:t>
            </a:r>
            <a:r>
              <a:rPr lang="zh-CN" altLang="en-US" dirty="0"/>
              <a:t>，</a:t>
            </a:r>
            <a:r>
              <a:rPr lang="en-US" altLang="zh-CN" dirty="0">
                <a:solidFill>
                  <a:srgbClr val="3333CC"/>
                </a:solidFill>
              </a:rPr>
              <a:t>C</a:t>
            </a:r>
            <a:r>
              <a:rPr lang="en-US" altLang="zh-CN" dirty="0"/>
              <a:t>oncurrent </a:t>
            </a:r>
            <a:r>
              <a:rPr lang="en-US" altLang="zh-CN" dirty="0">
                <a:solidFill>
                  <a:srgbClr val="3333CC"/>
                </a:solidFill>
              </a:rPr>
              <a:t>V</a:t>
            </a:r>
            <a:r>
              <a:rPr lang="en-US" altLang="zh-CN" dirty="0"/>
              <a:t>ersion </a:t>
            </a:r>
            <a:r>
              <a:rPr lang="en-US" altLang="zh-CN" dirty="0">
                <a:solidFill>
                  <a:srgbClr val="3333CC"/>
                </a:solidFill>
              </a:rPr>
              <a:t>S</a:t>
            </a:r>
            <a:r>
              <a:rPr lang="en-US" altLang="zh-CN" dirty="0"/>
              <a:t>ystem)</a:t>
            </a:r>
          </a:p>
          <a:p>
            <a:pPr lvl="1">
              <a:lnSpc>
                <a:spcPct val="90000"/>
              </a:lnSpc>
            </a:pPr>
            <a:r>
              <a:rPr lang="zh-CN" altLang="en-US" dirty="0"/>
              <a:t>在一台服务器上建立一个</a:t>
            </a:r>
            <a:r>
              <a:rPr lang="zh-CN" altLang="en-US" dirty="0">
                <a:solidFill>
                  <a:srgbClr val="FF0000"/>
                </a:solidFill>
              </a:rPr>
              <a:t>仓库</a:t>
            </a:r>
            <a:r>
              <a:rPr lang="zh-CN" altLang="en-US" dirty="0"/>
              <a:t>，仓库里可以存放许多</a:t>
            </a:r>
            <a:r>
              <a:rPr lang="zh-CN" altLang="en-US" dirty="0">
                <a:solidFill>
                  <a:srgbClr val="FF0000"/>
                </a:solidFill>
              </a:rPr>
              <a:t>不同项目的源程序</a:t>
            </a:r>
            <a:r>
              <a:rPr lang="zh-CN" altLang="en-US" dirty="0"/>
              <a:t>。由仓库管理员统一管理这些源程序。</a:t>
            </a:r>
          </a:p>
          <a:p>
            <a:pPr lvl="1">
              <a:lnSpc>
                <a:spcPct val="90000"/>
              </a:lnSpc>
            </a:pPr>
            <a:r>
              <a:rPr lang="zh-CN" altLang="en-US" dirty="0"/>
              <a:t>每个用户在使用仓库之前，首先要把仓库里的项目文件</a:t>
            </a:r>
            <a:r>
              <a:rPr lang="zh-CN" altLang="en-US" dirty="0">
                <a:solidFill>
                  <a:srgbClr val="0000FF"/>
                </a:solidFill>
              </a:rPr>
              <a:t>下载</a:t>
            </a:r>
            <a:r>
              <a:rPr lang="zh-CN" altLang="en-US" dirty="0"/>
              <a:t>到本地。用户做的任何</a:t>
            </a:r>
            <a:r>
              <a:rPr lang="zh-CN" altLang="en-US" dirty="0">
                <a:solidFill>
                  <a:srgbClr val="0000FF"/>
                </a:solidFill>
              </a:rPr>
              <a:t>修改</a:t>
            </a:r>
            <a:r>
              <a:rPr lang="zh-CN" altLang="en-US" dirty="0"/>
              <a:t>首先都是在本地进行，然后用 </a:t>
            </a:r>
            <a:r>
              <a:rPr lang="en-US" altLang="zh-CN" dirty="0" err="1">
                <a:solidFill>
                  <a:srgbClr val="FF0000"/>
                </a:solidFill>
              </a:rPr>
              <a:t>cvs</a:t>
            </a:r>
            <a:r>
              <a:rPr lang="en-US" altLang="zh-CN" dirty="0">
                <a:solidFill>
                  <a:srgbClr val="FF0000"/>
                </a:solidFill>
              </a:rPr>
              <a:t> </a:t>
            </a:r>
            <a:r>
              <a:rPr lang="zh-CN" altLang="en-US" dirty="0">
                <a:solidFill>
                  <a:srgbClr val="FF0000"/>
                </a:solidFill>
              </a:rPr>
              <a:t>命令进行</a:t>
            </a:r>
            <a:r>
              <a:rPr lang="zh-CN" altLang="en-US" dirty="0">
                <a:solidFill>
                  <a:srgbClr val="0000FF"/>
                </a:solidFill>
              </a:rPr>
              <a:t>提交</a:t>
            </a:r>
            <a:r>
              <a:rPr lang="zh-CN" altLang="en-US" dirty="0"/>
              <a:t>，由 </a:t>
            </a:r>
            <a:r>
              <a:rPr lang="en-US" altLang="zh-CN" dirty="0" err="1">
                <a:solidFill>
                  <a:srgbClr val="FF0000"/>
                </a:solidFill>
              </a:rPr>
              <a:t>cvs</a:t>
            </a:r>
            <a:r>
              <a:rPr lang="en-US" altLang="zh-CN" dirty="0">
                <a:solidFill>
                  <a:srgbClr val="FF0000"/>
                </a:solidFill>
              </a:rPr>
              <a:t> </a:t>
            </a:r>
            <a:r>
              <a:rPr lang="zh-CN" altLang="en-US" dirty="0">
                <a:solidFill>
                  <a:srgbClr val="FF0000"/>
                </a:solidFill>
              </a:rPr>
              <a:t>仓库管理员统一修改</a:t>
            </a:r>
            <a:r>
              <a:rPr lang="zh-CN" altLang="en-US" dirty="0"/>
              <a:t>。</a:t>
            </a:r>
          </a:p>
          <a:p>
            <a:pPr lvl="1">
              <a:lnSpc>
                <a:spcPct val="90000"/>
              </a:lnSpc>
            </a:pPr>
            <a:r>
              <a:rPr lang="zh-CN" altLang="en-US" dirty="0"/>
              <a:t>可以做到跟踪</a:t>
            </a:r>
            <a:r>
              <a:rPr lang="zh-CN" altLang="en-US" dirty="0">
                <a:solidFill>
                  <a:srgbClr val="FF0000"/>
                </a:solidFill>
              </a:rPr>
              <a:t>文件变化</a:t>
            </a:r>
            <a:r>
              <a:rPr lang="zh-CN" altLang="en-US" dirty="0"/>
              <a:t>，</a:t>
            </a:r>
            <a:r>
              <a:rPr lang="zh-CN" altLang="en-US" dirty="0">
                <a:solidFill>
                  <a:srgbClr val="FF0000"/>
                </a:solidFill>
              </a:rPr>
              <a:t>冲突控制</a:t>
            </a:r>
          </a:p>
          <a:p>
            <a:pPr>
              <a:lnSpc>
                <a:spcPct val="90000"/>
              </a:lnSpc>
            </a:pPr>
            <a:r>
              <a:rPr lang="en-US" altLang="zh-CN" dirty="0">
                <a:solidFill>
                  <a:srgbClr val="CC0000"/>
                </a:solidFill>
              </a:rPr>
              <a:t>【</a:t>
            </a:r>
            <a:r>
              <a:rPr lang="zh-CN" altLang="en-US" dirty="0">
                <a:solidFill>
                  <a:srgbClr val="CC0000"/>
                </a:solidFill>
              </a:rPr>
              <a:t>参考资料</a:t>
            </a:r>
            <a:r>
              <a:rPr lang="en-US" altLang="zh-CN" dirty="0">
                <a:solidFill>
                  <a:srgbClr val="CC0000"/>
                </a:solidFill>
              </a:rPr>
              <a:t>】</a:t>
            </a:r>
            <a:r>
              <a:rPr lang="en-US" altLang="zh-CN" dirty="0">
                <a:hlinkClick r:id="rId2"/>
              </a:rPr>
              <a:t>http://www.uml.org.cn/pzgl/pzgl.asp</a:t>
            </a:r>
            <a:r>
              <a:rPr lang="en-US" altLang="zh-CN"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10947">
                                            <p:txEl>
                                              <p:pRg st="0" end="0"/>
                                            </p:txEl>
                                          </p:spTgt>
                                        </p:tgtEl>
                                        <p:attrNameLst>
                                          <p:attrName>style.visibility</p:attrName>
                                        </p:attrNameLst>
                                      </p:cBhvr>
                                      <p:to>
                                        <p:strVal val="visible"/>
                                      </p:to>
                                    </p:set>
                                    <p:animEffect transition="in" filter="strips(downRight)">
                                      <p:cBhvr>
                                        <p:cTn id="7" dur="500"/>
                                        <p:tgtEl>
                                          <p:spTgt spid="2109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10947">
                                            <p:txEl>
                                              <p:pRg st="1" end="1"/>
                                            </p:txEl>
                                          </p:spTgt>
                                        </p:tgtEl>
                                        <p:attrNameLst>
                                          <p:attrName>style.visibility</p:attrName>
                                        </p:attrNameLst>
                                      </p:cBhvr>
                                      <p:to>
                                        <p:strVal val="visible"/>
                                      </p:to>
                                    </p:set>
                                    <p:animEffect transition="in" filter="strips(downRight)">
                                      <p:cBhvr>
                                        <p:cTn id="12" dur="500"/>
                                        <p:tgtEl>
                                          <p:spTgt spid="2109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10947">
                                            <p:txEl>
                                              <p:pRg st="2" end="2"/>
                                            </p:txEl>
                                          </p:spTgt>
                                        </p:tgtEl>
                                        <p:attrNameLst>
                                          <p:attrName>style.visibility</p:attrName>
                                        </p:attrNameLst>
                                      </p:cBhvr>
                                      <p:to>
                                        <p:strVal val="visible"/>
                                      </p:to>
                                    </p:set>
                                    <p:animEffect transition="in" filter="strips(downRight)">
                                      <p:cBhvr>
                                        <p:cTn id="17" dur="500"/>
                                        <p:tgtEl>
                                          <p:spTgt spid="2109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10947">
                                            <p:txEl>
                                              <p:pRg st="3" end="3"/>
                                            </p:txEl>
                                          </p:spTgt>
                                        </p:tgtEl>
                                        <p:attrNameLst>
                                          <p:attrName>style.visibility</p:attrName>
                                        </p:attrNameLst>
                                      </p:cBhvr>
                                      <p:to>
                                        <p:strVal val="visible"/>
                                      </p:to>
                                    </p:set>
                                    <p:animEffect transition="in" filter="strips(downRight)">
                                      <p:cBhvr>
                                        <p:cTn id="22" dur="500"/>
                                        <p:tgtEl>
                                          <p:spTgt spid="2109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10947">
                                            <p:txEl>
                                              <p:pRg st="4" end="4"/>
                                            </p:txEl>
                                          </p:spTgt>
                                        </p:tgtEl>
                                        <p:attrNameLst>
                                          <p:attrName>style.visibility</p:attrName>
                                        </p:attrNameLst>
                                      </p:cBhvr>
                                      <p:to>
                                        <p:strVal val="visible"/>
                                      </p:to>
                                    </p:set>
                                    <p:animEffect transition="in" filter="strips(downRight)">
                                      <p:cBhvr>
                                        <p:cTn id="27" dur="500"/>
                                        <p:tgtEl>
                                          <p:spTgt spid="2109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10947">
                                            <p:txEl>
                                              <p:pRg st="5" end="5"/>
                                            </p:txEl>
                                          </p:spTgt>
                                        </p:tgtEl>
                                        <p:attrNameLst>
                                          <p:attrName>style.visibility</p:attrName>
                                        </p:attrNameLst>
                                      </p:cBhvr>
                                      <p:to>
                                        <p:strVal val="visible"/>
                                      </p:to>
                                    </p:set>
                                    <p:animEffect transition="in" filter="strips(downRight)">
                                      <p:cBhvr>
                                        <p:cTn id="32" dur="500"/>
                                        <p:tgtEl>
                                          <p:spTgt spid="2109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C973F2FA-0667-43A7-8E47-34B074D22298}" type="datetime1">
              <a:rPr lang="zh-CN" altLang="en-US"/>
              <a:pPr/>
              <a:t>2018/12/24</a:t>
            </a:fld>
            <a:endParaRPr lang="en-US" altLang="zh-CN"/>
          </a:p>
        </p:txBody>
      </p:sp>
      <p:sp>
        <p:nvSpPr>
          <p:cNvPr id="7" name="灯片编号占位符 4"/>
          <p:cNvSpPr>
            <a:spLocks noGrp="1"/>
          </p:cNvSpPr>
          <p:nvPr>
            <p:ph type="sldNum" sz="quarter" idx="11"/>
          </p:nvPr>
        </p:nvSpPr>
        <p:spPr/>
        <p:txBody>
          <a:bodyPr/>
          <a:lstStyle/>
          <a:p>
            <a:fld id="{597F8D58-4959-45E9-B4AB-BC662BBE8B23}" type="slidenum">
              <a:rPr lang="en-US" altLang="zh-CN"/>
              <a:pPr/>
              <a:t>87</a:t>
            </a:fld>
            <a:endParaRPr lang="en-US" altLang="zh-CN"/>
          </a:p>
        </p:txBody>
      </p:sp>
      <p:sp>
        <p:nvSpPr>
          <p:cNvPr id="211970" name="Rectangle 2"/>
          <p:cNvSpPr>
            <a:spLocks noGrp="1" noChangeArrowheads="1"/>
          </p:cNvSpPr>
          <p:nvPr>
            <p:ph type="title"/>
          </p:nvPr>
        </p:nvSpPr>
        <p:spPr/>
        <p:txBody>
          <a:bodyPr/>
          <a:lstStyle/>
          <a:p>
            <a:r>
              <a:rPr lang="en-US" altLang="zh-CN" sz="3200"/>
              <a:t>The Copy-Modify-Merge Solution </a:t>
            </a:r>
          </a:p>
        </p:txBody>
      </p:sp>
      <p:sp>
        <p:nvSpPr>
          <p:cNvPr id="211971" name="Rectangle 3"/>
          <p:cNvSpPr>
            <a:spLocks noGrp="1" noChangeArrowheads="1"/>
          </p:cNvSpPr>
          <p:nvPr>
            <p:ph type="body" idx="1"/>
          </p:nvPr>
        </p:nvSpPr>
        <p:spPr/>
        <p:txBody>
          <a:bodyPr/>
          <a:lstStyle/>
          <a:p>
            <a:endParaRPr lang="zh-CN" altLang="zh-CN"/>
          </a:p>
        </p:txBody>
      </p:sp>
      <p:pic>
        <p:nvPicPr>
          <p:cNvPr id="211972" name="Picture 4" descr="[1]版本控制The Copy-Modify-Merge Solution"/>
          <p:cNvPicPr>
            <a:picLocks noChangeAspect="1" noChangeArrowheads="1"/>
          </p:cNvPicPr>
          <p:nvPr/>
        </p:nvPicPr>
        <p:blipFill>
          <a:blip r:embed="rId2" cstate="print"/>
          <a:srcRect/>
          <a:stretch>
            <a:fillRect/>
          </a:stretch>
        </p:blipFill>
        <p:spPr bwMode="auto">
          <a:xfrm>
            <a:off x="0" y="990600"/>
            <a:ext cx="5715000" cy="5551488"/>
          </a:xfrm>
          <a:prstGeom prst="rect">
            <a:avLst/>
          </a:prstGeom>
          <a:noFill/>
        </p:spPr>
      </p:pic>
      <p:pic>
        <p:nvPicPr>
          <p:cNvPr id="211973" name="Picture 5" descr="[2]版本控制The Copy-Modify-Merge Solution"/>
          <p:cNvPicPr>
            <a:picLocks noChangeAspect="1" noChangeArrowheads="1"/>
          </p:cNvPicPr>
          <p:nvPr/>
        </p:nvPicPr>
        <p:blipFill>
          <a:blip r:embed="rId3" cstate="print"/>
          <a:srcRect/>
          <a:stretch>
            <a:fillRect/>
          </a:stretch>
        </p:blipFill>
        <p:spPr bwMode="auto">
          <a:xfrm>
            <a:off x="3751263" y="990600"/>
            <a:ext cx="5392737" cy="5562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1972"/>
                                        </p:tgtEl>
                                        <p:attrNameLst>
                                          <p:attrName>style.visibility</p:attrName>
                                        </p:attrNameLst>
                                      </p:cBhvr>
                                      <p:to>
                                        <p:strVal val="visible"/>
                                      </p:to>
                                    </p:set>
                                    <p:anim calcmode="lin" valueType="num">
                                      <p:cBhvr additive="base">
                                        <p:cTn id="7" dur="500" fill="hold"/>
                                        <p:tgtEl>
                                          <p:spTgt spid="211972"/>
                                        </p:tgtEl>
                                        <p:attrNameLst>
                                          <p:attrName>ppt_x</p:attrName>
                                        </p:attrNameLst>
                                      </p:cBhvr>
                                      <p:tavLst>
                                        <p:tav tm="0">
                                          <p:val>
                                            <p:strVal val="#ppt_x"/>
                                          </p:val>
                                        </p:tav>
                                        <p:tav tm="100000">
                                          <p:val>
                                            <p:strVal val="#ppt_x"/>
                                          </p:val>
                                        </p:tav>
                                      </p:tavLst>
                                    </p:anim>
                                    <p:anim calcmode="lin" valueType="num">
                                      <p:cBhvr additive="base">
                                        <p:cTn id="8" dur="500" fill="hold"/>
                                        <p:tgtEl>
                                          <p:spTgt spid="2119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11972"/>
                                        </p:tgtEl>
                                        <p:attrNameLst>
                                          <p:attrName>ppt_x</p:attrName>
                                        </p:attrNameLst>
                                      </p:cBhvr>
                                      <p:tavLst>
                                        <p:tav tm="0">
                                          <p:val>
                                            <p:strVal val="ppt_x"/>
                                          </p:val>
                                        </p:tav>
                                        <p:tav tm="100000">
                                          <p:val>
                                            <p:strVal val="ppt_x"/>
                                          </p:val>
                                        </p:tav>
                                      </p:tavLst>
                                    </p:anim>
                                    <p:anim calcmode="lin" valueType="num">
                                      <p:cBhvr additive="base">
                                        <p:cTn id="13" dur="500"/>
                                        <p:tgtEl>
                                          <p:spTgt spid="211972"/>
                                        </p:tgtEl>
                                        <p:attrNameLst>
                                          <p:attrName>ppt_y</p:attrName>
                                        </p:attrNameLst>
                                      </p:cBhvr>
                                      <p:tavLst>
                                        <p:tav tm="0">
                                          <p:val>
                                            <p:strVal val="ppt_y"/>
                                          </p:val>
                                        </p:tav>
                                        <p:tav tm="100000">
                                          <p:val>
                                            <p:strVal val="1+ppt_h/2"/>
                                          </p:val>
                                        </p:tav>
                                      </p:tavLst>
                                    </p:anim>
                                    <p:set>
                                      <p:cBhvr>
                                        <p:cTn id="14" dur="1" fill="hold">
                                          <p:stCondLst>
                                            <p:cond delay="499"/>
                                          </p:stCondLst>
                                        </p:cTn>
                                        <p:tgtEl>
                                          <p:spTgt spid="21197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1973"/>
                                        </p:tgtEl>
                                        <p:attrNameLst>
                                          <p:attrName>style.visibility</p:attrName>
                                        </p:attrNameLst>
                                      </p:cBhvr>
                                      <p:to>
                                        <p:strVal val="visible"/>
                                      </p:to>
                                    </p:set>
                                    <p:anim calcmode="lin" valueType="num">
                                      <p:cBhvr additive="base">
                                        <p:cTn id="19" dur="500" fill="hold"/>
                                        <p:tgtEl>
                                          <p:spTgt spid="211973"/>
                                        </p:tgtEl>
                                        <p:attrNameLst>
                                          <p:attrName>ppt_x</p:attrName>
                                        </p:attrNameLst>
                                      </p:cBhvr>
                                      <p:tavLst>
                                        <p:tav tm="0">
                                          <p:val>
                                            <p:strVal val="#ppt_x"/>
                                          </p:val>
                                        </p:tav>
                                        <p:tav tm="100000">
                                          <p:val>
                                            <p:strVal val="#ppt_x"/>
                                          </p:val>
                                        </p:tav>
                                      </p:tavLst>
                                    </p:anim>
                                    <p:anim calcmode="lin" valueType="num">
                                      <p:cBhvr additive="base">
                                        <p:cTn id="20" dur="500" fill="hold"/>
                                        <p:tgtEl>
                                          <p:spTgt spid="2119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5D3A088-6E86-40C6-A059-C449B4B2D9E4}"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54DD6806-AD0B-47FA-A314-ED3CF58BDAF8}" type="slidenum">
              <a:rPr lang="en-US" altLang="zh-CN"/>
              <a:pPr/>
              <a:t>88</a:t>
            </a:fld>
            <a:endParaRPr lang="en-US" altLang="zh-CN"/>
          </a:p>
        </p:txBody>
      </p:sp>
      <p:sp>
        <p:nvSpPr>
          <p:cNvPr id="207874" name="Rectangle 2"/>
          <p:cNvSpPr>
            <a:spLocks noGrp="1" noChangeArrowheads="1"/>
          </p:cNvSpPr>
          <p:nvPr>
            <p:ph type="title"/>
          </p:nvPr>
        </p:nvSpPr>
        <p:spPr/>
        <p:txBody>
          <a:bodyPr/>
          <a:lstStyle/>
          <a:p>
            <a:r>
              <a:rPr lang="en-US" altLang="zh-CN" dirty="0"/>
              <a:t>6.4 </a:t>
            </a:r>
            <a:r>
              <a:rPr lang="zh-CN" altLang="en-US" dirty="0"/>
              <a:t>编码工具</a:t>
            </a:r>
          </a:p>
        </p:txBody>
      </p:sp>
      <p:sp>
        <p:nvSpPr>
          <p:cNvPr id="207875" name="Rectangle 3"/>
          <p:cNvSpPr>
            <a:spLocks noGrp="1" noChangeArrowheads="1"/>
          </p:cNvSpPr>
          <p:nvPr>
            <p:ph type="body" idx="1"/>
          </p:nvPr>
        </p:nvSpPr>
        <p:spPr/>
        <p:txBody>
          <a:bodyPr/>
          <a:lstStyle/>
          <a:p>
            <a:r>
              <a:rPr lang="en-US" altLang="zh-CN" dirty="0">
                <a:solidFill>
                  <a:srgbClr val="CC0000"/>
                </a:solidFill>
              </a:rPr>
              <a:t>⑵</a:t>
            </a:r>
            <a:r>
              <a:rPr lang="zh-CN" altLang="en-US" dirty="0">
                <a:solidFill>
                  <a:srgbClr val="CC0000"/>
                </a:solidFill>
              </a:rPr>
              <a:t>代码管理工具</a:t>
            </a:r>
            <a:r>
              <a:rPr lang="en-US" altLang="zh-CN" dirty="0">
                <a:solidFill>
                  <a:srgbClr val="3333CC"/>
                </a:solidFill>
              </a:rPr>
              <a:t>——</a:t>
            </a:r>
            <a:r>
              <a:rPr lang="zh-CN" altLang="en-US" dirty="0">
                <a:solidFill>
                  <a:srgbClr val="3333CC"/>
                </a:solidFill>
              </a:rPr>
              <a:t>作用</a:t>
            </a:r>
          </a:p>
          <a:p>
            <a:pPr lvl="1"/>
            <a:r>
              <a:rPr lang="zh-CN" altLang="zh-CN" dirty="0"/>
              <a:t>①</a:t>
            </a:r>
            <a:r>
              <a:rPr lang="zh-CN" altLang="en-US" dirty="0"/>
              <a:t>大型软件开发项目通常有</a:t>
            </a:r>
            <a:r>
              <a:rPr lang="zh-CN" altLang="en-US" dirty="0">
                <a:solidFill>
                  <a:srgbClr val="FF0000"/>
                </a:solidFill>
              </a:rPr>
              <a:t>许多程序员参加编码</a:t>
            </a:r>
            <a:r>
              <a:rPr lang="zh-CN" altLang="en-US" dirty="0"/>
              <a:t>；</a:t>
            </a:r>
          </a:p>
          <a:p>
            <a:pPr lvl="1"/>
            <a:r>
              <a:rPr lang="zh-CN" altLang="en-US" dirty="0"/>
              <a:t>②</a:t>
            </a:r>
            <a:r>
              <a:rPr lang="zh-CN" altLang="en-US" dirty="0">
                <a:solidFill>
                  <a:srgbClr val="FF0000"/>
                </a:solidFill>
              </a:rPr>
              <a:t>程序代码</a:t>
            </a:r>
            <a:r>
              <a:rPr lang="zh-CN" altLang="en-US" dirty="0"/>
              <a:t>往往</a:t>
            </a:r>
            <a:r>
              <a:rPr lang="zh-CN" altLang="en-US" dirty="0">
                <a:solidFill>
                  <a:srgbClr val="FF0000"/>
                </a:solidFill>
              </a:rPr>
              <a:t>分散</a:t>
            </a:r>
            <a:r>
              <a:rPr lang="zh-CN" altLang="en-US" dirty="0"/>
              <a:t>在许多不同的文件或库中</a:t>
            </a:r>
            <a:r>
              <a:rPr lang="zh-CN" altLang="en-US" dirty="0" smtClean="0"/>
              <a:t>；</a:t>
            </a:r>
            <a:endParaRPr lang="en-US" altLang="zh-CN" dirty="0" smtClean="0"/>
          </a:p>
          <a:p>
            <a:pPr lvl="2"/>
            <a:r>
              <a:rPr lang="zh-CN" altLang="en-US" dirty="0" smtClean="0"/>
              <a:t>在一台服务器上建立一个</a:t>
            </a:r>
            <a:r>
              <a:rPr lang="zh-CN" altLang="en-US" dirty="0" smtClean="0">
                <a:solidFill>
                  <a:srgbClr val="FF0000"/>
                </a:solidFill>
              </a:rPr>
              <a:t>仓库</a:t>
            </a:r>
            <a:r>
              <a:rPr lang="zh-CN" altLang="en-US" dirty="0" smtClean="0"/>
              <a:t>，仓库里可以存放许多</a:t>
            </a:r>
            <a:r>
              <a:rPr lang="zh-CN" altLang="en-US" dirty="0" smtClean="0">
                <a:solidFill>
                  <a:srgbClr val="FF0000"/>
                </a:solidFill>
              </a:rPr>
              <a:t>不同项目的源程序</a:t>
            </a:r>
            <a:r>
              <a:rPr lang="zh-CN" altLang="en-US" dirty="0" smtClean="0"/>
              <a:t>。由仓库管理员统一管理这些源程序。</a:t>
            </a:r>
            <a:endParaRPr lang="zh-CN" altLang="en-US" dirty="0"/>
          </a:p>
          <a:p>
            <a:pPr lvl="1"/>
            <a:r>
              <a:rPr lang="zh-CN" altLang="en-US" dirty="0"/>
              <a:t>③在不同时期会产生出同一个系统的</a:t>
            </a:r>
            <a:r>
              <a:rPr lang="zh-CN" altLang="en-US" dirty="0">
                <a:solidFill>
                  <a:srgbClr val="FF0000"/>
                </a:solidFill>
              </a:rPr>
              <a:t>许多不同版本</a:t>
            </a:r>
            <a:r>
              <a:rPr lang="zh-CN" altLang="en-US" dirty="0"/>
              <a:t>，这些不同的版本分别适合于不同环境的需要；</a:t>
            </a:r>
          </a:p>
          <a:p>
            <a:pPr lvl="2"/>
            <a:r>
              <a:rPr lang="zh-CN" altLang="en-US" dirty="0" smtClean="0"/>
              <a:t>保证</a:t>
            </a:r>
            <a:r>
              <a:rPr lang="zh-CN" altLang="en-US" dirty="0" smtClean="0">
                <a:solidFill>
                  <a:srgbClr val="FF0000"/>
                </a:solidFill>
              </a:rPr>
              <a:t>同一个系统</a:t>
            </a:r>
            <a:r>
              <a:rPr lang="zh-CN" altLang="en-US" dirty="0" smtClean="0"/>
              <a:t>的</a:t>
            </a:r>
            <a:r>
              <a:rPr lang="zh-CN" altLang="en-US" dirty="0" smtClean="0">
                <a:solidFill>
                  <a:srgbClr val="FF0000"/>
                </a:solidFill>
              </a:rPr>
              <a:t>不同版本</a:t>
            </a:r>
            <a:r>
              <a:rPr lang="zh-CN" altLang="en-US" dirty="0" smtClean="0"/>
              <a:t>中</a:t>
            </a:r>
            <a:r>
              <a:rPr lang="zh-CN" altLang="en-US" dirty="0" smtClean="0">
                <a:solidFill>
                  <a:srgbClr val="FF0000"/>
                </a:solidFill>
              </a:rPr>
              <a:t>公共代码的一致性</a:t>
            </a:r>
          </a:p>
          <a:p>
            <a:pPr lvl="1"/>
            <a:r>
              <a:rPr lang="zh-CN" altLang="en-US" dirty="0" smtClean="0"/>
              <a:t>④</a:t>
            </a:r>
            <a:r>
              <a:rPr lang="zh-CN" altLang="en-US" dirty="0"/>
              <a:t>与大型软件系统相联系的主要问题</a:t>
            </a:r>
          </a:p>
          <a:p>
            <a:pPr lvl="2"/>
            <a:r>
              <a:rPr lang="zh-CN" altLang="en-US" dirty="0"/>
              <a:t>记录程序</a:t>
            </a:r>
            <a:r>
              <a:rPr lang="zh-CN" altLang="en-US" dirty="0">
                <a:solidFill>
                  <a:srgbClr val="FF0000"/>
                </a:solidFill>
              </a:rPr>
              <a:t>开发</a:t>
            </a:r>
            <a:r>
              <a:rPr lang="zh-CN" altLang="en-US" dirty="0"/>
              <a:t>和</a:t>
            </a:r>
            <a:r>
              <a:rPr lang="zh-CN" altLang="en-US" dirty="0">
                <a:solidFill>
                  <a:srgbClr val="FF0000"/>
                </a:solidFill>
              </a:rPr>
              <a:t>维护的</a:t>
            </a:r>
            <a:r>
              <a:rPr lang="zh-CN" altLang="en-US" dirty="0" smtClean="0">
                <a:solidFill>
                  <a:srgbClr val="FF0000"/>
                </a:solidFill>
              </a:rPr>
              <a:t>历程</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07875">
                                            <p:txEl>
                                              <p:pRg st="2" end="2"/>
                                            </p:txEl>
                                          </p:spTgt>
                                        </p:tgtEl>
                                        <p:attrNameLst>
                                          <p:attrName>style.visibility</p:attrName>
                                        </p:attrNameLst>
                                      </p:cBhvr>
                                      <p:to>
                                        <p:strVal val="visible"/>
                                      </p:to>
                                    </p:set>
                                    <p:animEffect transition="in" filter="strips(downRight)">
                                      <p:cBhvr>
                                        <p:cTn id="7" dur="500"/>
                                        <p:tgtEl>
                                          <p:spTgt spid="20787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07875">
                                            <p:txEl>
                                              <p:pRg st="3" end="3"/>
                                            </p:txEl>
                                          </p:spTgt>
                                        </p:tgtEl>
                                        <p:attrNameLst>
                                          <p:attrName>style.visibility</p:attrName>
                                        </p:attrNameLst>
                                      </p:cBhvr>
                                      <p:to>
                                        <p:strVal val="visible"/>
                                      </p:to>
                                    </p:set>
                                    <p:animEffect transition="in" filter="strips(downRight)">
                                      <p:cBhvr>
                                        <p:cTn id="12" dur="500"/>
                                        <p:tgtEl>
                                          <p:spTgt spid="20787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07875">
                                            <p:txEl>
                                              <p:pRg st="4" end="4"/>
                                            </p:txEl>
                                          </p:spTgt>
                                        </p:tgtEl>
                                        <p:attrNameLst>
                                          <p:attrName>style.visibility</p:attrName>
                                        </p:attrNameLst>
                                      </p:cBhvr>
                                      <p:to>
                                        <p:strVal val="visible"/>
                                      </p:to>
                                    </p:set>
                                    <p:animEffect transition="in" filter="strips(downRight)">
                                      <p:cBhvr>
                                        <p:cTn id="17" dur="500"/>
                                        <p:tgtEl>
                                          <p:spTgt spid="20787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07875">
                                            <p:txEl>
                                              <p:pRg st="5" end="5"/>
                                            </p:txEl>
                                          </p:spTgt>
                                        </p:tgtEl>
                                        <p:attrNameLst>
                                          <p:attrName>style.visibility</p:attrName>
                                        </p:attrNameLst>
                                      </p:cBhvr>
                                      <p:to>
                                        <p:strVal val="visible"/>
                                      </p:to>
                                    </p:set>
                                    <p:animEffect transition="in" filter="strips(downRight)">
                                      <p:cBhvr>
                                        <p:cTn id="22" dur="500"/>
                                        <p:tgtEl>
                                          <p:spTgt spid="20787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07875">
                                            <p:txEl>
                                              <p:pRg st="6" end="6"/>
                                            </p:txEl>
                                          </p:spTgt>
                                        </p:tgtEl>
                                        <p:attrNameLst>
                                          <p:attrName>style.visibility</p:attrName>
                                        </p:attrNameLst>
                                      </p:cBhvr>
                                      <p:to>
                                        <p:strVal val="visible"/>
                                      </p:to>
                                    </p:set>
                                    <p:animEffect transition="in" filter="strips(downRight)">
                                      <p:cBhvr>
                                        <p:cTn id="27" dur="500"/>
                                        <p:tgtEl>
                                          <p:spTgt spid="20787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07875">
                                            <p:txEl>
                                              <p:pRg st="7" end="7"/>
                                            </p:txEl>
                                          </p:spTgt>
                                        </p:tgtEl>
                                        <p:attrNameLst>
                                          <p:attrName>style.visibility</p:attrName>
                                        </p:attrNameLst>
                                      </p:cBhvr>
                                      <p:to>
                                        <p:strVal val="visible"/>
                                      </p:to>
                                    </p:set>
                                    <p:animEffect transition="in" filter="strips(downRight)">
                                      <p:cBhvr>
                                        <p:cTn id="32" dur="500"/>
                                        <p:tgtEl>
                                          <p:spTgt spid="2078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2"/>
            <a:r>
              <a:rPr lang="zh-CN" altLang="en-US" sz="2800" dirty="0" smtClean="0">
                <a:solidFill>
                  <a:srgbClr val="FF0000"/>
                </a:solidFill>
              </a:rPr>
              <a:t>记录程序开发和维护的历程</a:t>
            </a:r>
            <a:endParaRPr lang="zh-CN" altLang="en-US" sz="2800" dirty="0">
              <a:solidFill>
                <a:srgbClr val="FF0000"/>
              </a:solidFill>
            </a:endParaRPr>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065F915C-B195-4E72-91DC-94C316D79846}" type="datetime1">
              <a:rPr lang="zh-CN" altLang="en-US" smtClean="0"/>
              <a:pPr/>
              <a:t>2018/12/24</a:t>
            </a:fld>
            <a:endParaRPr lang="en-US" altLang="zh-CN"/>
          </a:p>
        </p:txBody>
      </p:sp>
      <p:sp>
        <p:nvSpPr>
          <p:cNvPr id="5" name="灯片编号占位符 4"/>
          <p:cNvSpPr>
            <a:spLocks noGrp="1"/>
          </p:cNvSpPr>
          <p:nvPr>
            <p:ph type="sldNum" sz="quarter" idx="11"/>
          </p:nvPr>
        </p:nvSpPr>
        <p:spPr/>
        <p:txBody>
          <a:bodyPr/>
          <a:lstStyle/>
          <a:p>
            <a:fld id="{D015C93B-29D0-452E-8721-195F890F49E0}" type="slidenum">
              <a:rPr lang="en-US" altLang="zh-CN" smtClean="0"/>
              <a:pPr/>
              <a:t>89</a:t>
            </a:fld>
            <a:endParaRPr lang="en-US" altLang="zh-CN"/>
          </a:p>
        </p:txBody>
      </p:sp>
      <p:pic>
        <p:nvPicPr>
          <p:cNvPr id="144386" name="Picture 2"/>
          <p:cNvPicPr>
            <a:picLocks noChangeAspect="1" noChangeArrowheads="1"/>
          </p:cNvPicPr>
          <p:nvPr/>
        </p:nvPicPr>
        <p:blipFill>
          <a:blip r:embed="rId2" cstate="print"/>
          <a:srcRect/>
          <a:stretch>
            <a:fillRect/>
          </a:stretch>
        </p:blipFill>
        <p:spPr bwMode="auto">
          <a:xfrm>
            <a:off x="0" y="1058763"/>
            <a:ext cx="9144000" cy="55006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93E9FDD2-DC9E-480C-A393-8BA69C2A80D1}" type="datetime1">
              <a:rPr lang="zh-CN" altLang="en-US"/>
              <a:pPr/>
              <a:t>2018/12/24</a:t>
            </a:fld>
            <a:endParaRPr lang="en-US" altLang="zh-CN"/>
          </a:p>
        </p:txBody>
      </p:sp>
      <p:sp>
        <p:nvSpPr>
          <p:cNvPr id="6" name="灯片编号占位符 4"/>
          <p:cNvSpPr>
            <a:spLocks noGrp="1"/>
          </p:cNvSpPr>
          <p:nvPr>
            <p:ph type="sldNum" sz="quarter" idx="11"/>
          </p:nvPr>
        </p:nvSpPr>
        <p:spPr/>
        <p:txBody>
          <a:bodyPr/>
          <a:lstStyle/>
          <a:p>
            <a:fld id="{44CCD148-36D6-4D26-8DC8-BADF0E787A99}" type="slidenum">
              <a:rPr lang="en-US" altLang="zh-CN"/>
              <a:pPr/>
              <a:t>9</a:t>
            </a:fld>
            <a:endParaRPr lang="en-US" altLang="zh-CN"/>
          </a:p>
        </p:txBody>
      </p:sp>
      <p:sp>
        <p:nvSpPr>
          <p:cNvPr id="183298" name="Rectangle 2"/>
          <p:cNvSpPr>
            <a:spLocks noGrp="1" noChangeArrowheads="1"/>
          </p:cNvSpPr>
          <p:nvPr>
            <p:ph type="title"/>
          </p:nvPr>
        </p:nvSpPr>
        <p:spPr/>
        <p:txBody>
          <a:bodyPr/>
          <a:lstStyle/>
          <a:p>
            <a:r>
              <a:rPr lang="en-US" altLang="zh-CN"/>
              <a:t>6.1 </a:t>
            </a:r>
            <a:r>
              <a:rPr lang="zh-CN" altLang="en-US"/>
              <a:t>编码概念</a:t>
            </a:r>
          </a:p>
        </p:txBody>
      </p:sp>
      <p:sp>
        <p:nvSpPr>
          <p:cNvPr id="183299" name="Rectangle 3"/>
          <p:cNvSpPr>
            <a:spLocks noGrp="1" noChangeArrowheads="1"/>
          </p:cNvSpPr>
          <p:nvPr>
            <p:ph type="body" idx="1"/>
          </p:nvPr>
        </p:nvSpPr>
        <p:spPr>
          <a:xfrm>
            <a:off x="468313" y="1052513"/>
            <a:ext cx="8229600" cy="5500687"/>
          </a:xfrm>
        </p:spPr>
        <p:txBody>
          <a:bodyPr/>
          <a:lstStyle/>
          <a:p>
            <a:pPr>
              <a:lnSpc>
                <a:spcPct val="90000"/>
              </a:lnSpc>
            </a:pPr>
            <a:r>
              <a:rPr lang="zh-CN" altLang="en-US" dirty="0" smtClean="0">
                <a:solidFill>
                  <a:srgbClr val="CC0000"/>
                </a:solidFill>
              </a:rPr>
              <a:t>例</a:t>
            </a:r>
            <a:r>
              <a:rPr lang="en-US" altLang="zh-CN" dirty="0" smtClean="0">
                <a:solidFill>
                  <a:srgbClr val="CC0000"/>
                </a:solidFill>
              </a:rPr>
              <a:t>2</a:t>
            </a:r>
            <a:r>
              <a:rPr lang="zh-CN" altLang="en-US" dirty="0" smtClean="0">
                <a:solidFill>
                  <a:srgbClr val="CC0000"/>
                </a:solidFill>
              </a:rPr>
              <a:t>：</a:t>
            </a:r>
            <a:r>
              <a:rPr lang="zh-CN" altLang="en-US" dirty="0">
                <a:solidFill>
                  <a:srgbClr val="CC0000"/>
                </a:solidFill>
              </a:rPr>
              <a:t>打印</a:t>
            </a:r>
            <a:r>
              <a:rPr lang="en-US" altLang="zh-CN" dirty="0">
                <a:solidFill>
                  <a:srgbClr val="CC0000"/>
                </a:solidFill>
              </a:rPr>
              <a:t>A</a:t>
            </a:r>
            <a:r>
              <a:rPr lang="zh-CN" altLang="en-US" dirty="0">
                <a:solidFill>
                  <a:srgbClr val="CC0000"/>
                </a:solidFill>
              </a:rPr>
              <a:t>、</a:t>
            </a:r>
            <a:r>
              <a:rPr lang="en-US" altLang="zh-CN" dirty="0">
                <a:solidFill>
                  <a:srgbClr val="CC0000"/>
                </a:solidFill>
              </a:rPr>
              <a:t>B</a:t>
            </a:r>
            <a:r>
              <a:rPr lang="zh-CN" altLang="en-US" dirty="0">
                <a:solidFill>
                  <a:srgbClr val="CC0000"/>
                </a:solidFill>
              </a:rPr>
              <a:t>、</a:t>
            </a:r>
            <a:r>
              <a:rPr lang="en-US" altLang="zh-CN" dirty="0">
                <a:solidFill>
                  <a:srgbClr val="CC0000"/>
                </a:solidFill>
              </a:rPr>
              <a:t>C</a:t>
            </a:r>
            <a:r>
              <a:rPr lang="zh-CN" altLang="en-US" dirty="0">
                <a:solidFill>
                  <a:srgbClr val="CC0000"/>
                </a:solidFill>
              </a:rPr>
              <a:t>中的最小值</a:t>
            </a:r>
          </a:p>
          <a:p>
            <a:pPr>
              <a:lnSpc>
                <a:spcPct val="90000"/>
              </a:lnSpc>
            </a:pPr>
            <a:r>
              <a:rPr lang="zh-CN" altLang="en-US" i="1" u="sng" dirty="0">
                <a:solidFill>
                  <a:srgbClr val="3333CC"/>
                </a:solidFill>
              </a:rPr>
              <a:t>程序</a:t>
            </a:r>
            <a:r>
              <a:rPr lang="en-US" altLang="zh-CN" i="1" u="sng" dirty="0">
                <a:solidFill>
                  <a:srgbClr val="3333CC"/>
                </a:solidFill>
              </a:rPr>
              <a:t>2</a:t>
            </a:r>
          </a:p>
          <a:p>
            <a:pPr>
              <a:lnSpc>
                <a:spcPct val="90000"/>
              </a:lnSpc>
            </a:pPr>
            <a:r>
              <a:rPr lang="en-US" altLang="en-US" dirty="0">
                <a:solidFill>
                  <a:srgbClr val="0000FF"/>
                </a:solidFill>
              </a:rPr>
              <a:t>if</a:t>
            </a:r>
            <a:r>
              <a:rPr lang="en-US" altLang="en-US" dirty="0"/>
              <a:t> </a:t>
            </a:r>
            <a:r>
              <a:rPr lang="en-US" altLang="zh-CN" dirty="0"/>
              <a:t>(</a:t>
            </a:r>
            <a:r>
              <a:rPr lang="en-US" altLang="en-US" dirty="0"/>
              <a:t>( A &lt; B ) </a:t>
            </a:r>
            <a:r>
              <a:rPr lang="en-US" altLang="en-US" dirty="0">
                <a:solidFill>
                  <a:srgbClr val="0000FF"/>
                </a:solidFill>
              </a:rPr>
              <a:t>and</a:t>
            </a:r>
            <a:r>
              <a:rPr lang="en-US" altLang="en-US" dirty="0"/>
              <a:t> ( A &lt; C )</a:t>
            </a:r>
            <a:r>
              <a:rPr lang="en-US" altLang="zh-CN" dirty="0"/>
              <a:t>)</a:t>
            </a:r>
            <a:r>
              <a:rPr lang="en-US" altLang="en-US" dirty="0"/>
              <a:t> </a:t>
            </a:r>
            <a:r>
              <a:rPr lang="en-US" altLang="en-US" dirty="0">
                <a:solidFill>
                  <a:srgbClr val="0000FF"/>
                </a:solidFill>
              </a:rPr>
              <a:t>then</a:t>
            </a:r>
            <a:endParaRPr lang="en-US" altLang="zh-CN" dirty="0">
              <a:solidFill>
                <a:srgbClr val="0000FF"/>
              </a:solidFill>
            </a:endParaRPr>
          </a:p>
          <a:p>
            <a:pPr>
              <a:lnSpc>
                <a:spcPct val="90000"/>
              </a:lnSpc>
            </a:pPr>
            <a:r>
              <a:rPr lang="en-US" altLang="zh-CN" dirty="0"/>
              <a:t>    </a:t>
            </a:r>
            <a:r>
              <a:rPr lang="en-US" altLang="zh-CN" dirty="0">
                <a:solidFill>
                  <a:srgbClr val="0000FF"/>
                </a:solidFill>
              </a:rPr>
              <a:t>write</a:t>
            </a:r>
            <a:r>
              <a:rPr lang="en-US" altLang="zh-CN" dirty="0"/>
              <a:t> ( A )</a:t>
            </a:r>
            <a:r>
              <a:rPr lang="zh-CN" altLang="en-US" dirty="0"/>
              <a:t>；</a:t>
            </a:r>
          </a:p>
          <a:p>
            <a:pPr>
              <a:lnSpc>
                <a:spcPct val="90000"/>
              </a:lnSpc>
            </a:pPr>
            <a:r>
              <a:rPr lang="en-US" altLang="zh-CN" dirty="0">
                <a:solidFill>
                  <a:srgbClr val="0000FF"/>
                </a:solidFill>
              </a:rPr>
              <a:t>else</a:t>
            </a:r>
            <a:r>
              <a:rPr lang="en-US" altLang="zh-CN" dirty="0"/>
              <a:t> </a:t>
            </a:r>
          </a:p>
          <a:p>
            <a:pPr>
              <a:lnSpc>
                <a:spcPct val="90000"/>
              </a:lnSpc>
            </a:pPr>
            <a:r>
              <a:rPr lang="en-US" altLang="zh-CN" dirty="0"/>
              <a:t>    </a:t>
            </a:r>
            <a:r>
              <a:rPr lang="en-US" altLang="zh-CN" dirty="0">
                <a:solidFill>
                  <a:srgbClr val="0000FF"/>
                </a:solidFill>
              </a:rPr>
              <a:t>if</a:t>
            </a:r>
            <a:r>
              <a:rPr lang="en-US" altLang="zh-CN" dirty="0"/>
              <a:t> (( A </a:t>
            </a:r>
            <a:r>
              <a:rPr lang="en-US" altLang="en-US" dirty="0"/>
              <a:t>≧</a:t>
            </a:r>
            <a:r>
              <a:rPr lang="en-US" altLang="zh-CN" dirty="0"/>
              <a:t> B ) </a:t>
            </a:r>
            <a:r>
              <a:rPr lang="en-US" altLang="zh-CN" dirty="0">
                <a:solidFill>
                  <a:srgbClr val="0000FF"/>
                </a:solidFill>
              </a:rPr>
              <a:t>and</a:t>
            </a:r>
            <a:r>
              <a:rPr lang="en-US" altLang="zh-CN" dirty="0"/>
              <a:t> ( B &lt; C )) </a:t>
            </a:r>
            <a:r>
              <a:rPr lang="en-US" altLang="zh-CN" dirty="0">
                <a:solidFill>
                  <a:srgbClr val="0000FF"/>
                </a:solidFill>
              </a:rPr>
              <a:t>then</a:t>
            </a:r>
          </a:p>
          <a:p>
            <a:pPr>
              <a:lnSpc>
                <a:spcPct val="90000"/>
              </a:lnSpc>
            </a:pPr>
            <a:r>
              <a:rPr lang="en-US" altLang="zh-CN" dirty="0"/>
              <a:t>        </a:t>
            </a:r>
            <a:r>
              <a:rPr lang="en-US" altLang="zh-CN" dirty="0">
                <a:solidFill>
                  <a:srgbClr val="0000FF"/>
                </a:solidFill>
              </a:rPr>
              <a:t>write</a:t>
            </a:r>
            <a:r>
              <a:rPr lang="en-US" altLang="zh-CN" dirty="0"/>
              <a:t> ( B )</a:t>
            </a:r>
            <a:r>
              <a:rPr lang="zh-CN" altLang="en-US" dirty="0"/>
              <a:t>；</a:t>
            </a:r>
          </a:p>
          <a:p>
            <a:pPr>
              <a:lnSpc>
                <a:spcPct val="90000"/>
              </a:lnSpc>
            </a:pPr>
            <a:r>
              <a:rPr lang="zh-CN" altLang="en-US" dirty="0"/>
              <a:t>    </a:t>
            </a:r>
            <a:r>
              <a:rPr lang="en-US" altLang="zh-CN" dirty="0">
                <a:solidFill>
                  <a:srgbClr val="0000FF"/>
                </a:solidFill>
              </a:rPr>
              <a:t>else</a:t>
            </a:r>
          </a:p>
          <a:p>
            <a:pPr>
              <a:lnSpc>
                <a:spcPct val="90000"/>
              </a:lnSpc>
            </a:pPr>
            <a:r>
              <a:rPr lang="en-US" altLang="zh-CN" dirty="0"/>
              <a:t>        </a:t>
            </a:r>
            <a:r>
              <a:rPr lang="en-US" altLang="zh-CN" dirty="0">
                <a:solidFill>
                  <a:srgbClr val="0000FF"/>
                </a:solidFill>
              </a:rPr>
              <a:t>write</a:t>
            </a:r>
            <a:r>
              <a:rPr lang="en-US" altLang="zh-CN" dirty="0"/>
              <a:t> ( C )</a:t>
            </a:r>
            <a:r>
              <a:rPr lang="zh-CN" altLang="en-US" dirty="0"/>
              <a:t>；</a:t>
            </a:r>
          </a:p>
          <a:p>
            <a:pPr>
              <a:lnSpc>
                <a:spcPct val="90000"/>
              </a:lnSpc>
            </a:pPr>
            <a:r>
              <a:rPr lang="zh-CN" altLang="en-US" dirty="0"/>
              <a:t>    </a:t>
            </a:r>
            <a:r>
              <a:rPr lang="en-US" altLang="zh-CN" dirty="0" err="1">
                <a:solidFill>
                  <a:srgbClr val="0000FF"/>
                </a:solidFill>
              </a:rPr>
              <a:t>endif</a:t>
            </a:r>
            <a:endParaRPr lang="en-US" altLang="zh-CN" dirty="0">
              <a:solidFill>
                <a:srgbClr val="0000FF"/>
              </a:solidFill>
            </a:endParaRPr>
          </a:p>
          <a:p>
            <a:pPr>
              <a:lnSpc>
                <a:spcPct val="90000"/>
              </a:lnSpc>
            </a:pPr>
            <a:r>
              <a:rPr lang="en-US" altLang="zh-CN" dirty="0" err="1">
                <a:solidFill>
                  <a:srgbClr val="0000FF"/>
                </a:solidFill>
              </a:rPr>
              <a:t>endif</a:t>
            </a:r>
            <a:endParaRPr lang="en-US" altLang="zh-CN" dirty="0">
              <a:solidFill>
                <a:srgbClr val="0000FF"/>
              </a:solidFill>
            </a:endParaRPr>
          </a:p>
        </p:txBody>
      </p:sp>
      <p:pic>
        <p:nvPicPr>
          <p:cNvPr id="183300"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456238" y="3810000"/>
            <a:ext cx="3687762" cy="26828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83299">
                                            <p:txEl>
                                              <p:pRg st="1" end="1"/>
                                            </p:txEl>
                                          </p:spTgt>
                                        </p:tgtEl>
                                        <p:attrNameLst>
                                          <p:attrName>style.visibility</p:attrName>
                                        </p:attrNameLst>
                                      </p:cBhvr>
                                      <p:to>
                                        <p:strVal val="visible"/>
                                      </p:to>
                                    </p:set>
                                    <p:animEffect transition="in" filter="strips(downRight)">
                                      <p:cBhvr>
                                        <p:cTn id="7" dur="500"/>
                                        <p:tgtEl>
                                          <p:spTgt spid="18329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83299">
                                            <p:txEl>
                                              <p:pRg st="2" end="2"/>
                                            </p:txEl>
                                          </p:spTgt>
                                        </p:tgtEl>
                                        <p:attrNameLst>
                                          <p:attrName>style.visibility</p:attrName>
                                        </p:attrNameLst>
                                      </p:cBhvr>
                                      <p:to>
                                        <p:strVal val="visible"/>
                                      </p:to>
                                    </p:set>
                                    <p:animEffect transition="in" filter="strips(downRight)">
                                      <p:cBhvr>
                                        <p:cTn id="12" dur="500"/>
                                        <p:tgtEl>
                                          <p:spTgt spid="183299">
                                            <p:txEl>
                                              <p:pRg st="2" end="2"/>
                                            </p:txEl>
                                          </p:spTgt>
                                        </p:tgtEl>
                                      </p:cBhvr>
                                    </p:animEffect>
                                  </p:childTnLst>
                                </p:cTn>
                              </p:par>
                              <p:par>
                                <p:cTn id="13" presetID="18" presetClass="entr" presetSubtype="6" fill="hold" nodeType="withEffect">
                                  <p:stCondLst>
                                    <p:cond delay="0"/>
                                  </p:stCondLst>
                                  <p:childTnLst>
                                    <p:set>
                                      <p:cBhvr>
                                        <p:cTn id="14" dur="1" fill="hold">
                                          <p:stCondLst>
                                            <p:cond delay="0"/>
                                          </p:stCondLst>
                                        </p:cTn>
                                        <p:tgtEl>
                                          <p:spTgt spid="183299">
                                            <p:txEl>
                                              <p:pRg st="4" end="4"/>
                                            </p:txEl>
                                          </p:spTgt>
                                        </p:tgtEl>
                                        <p:attrNameLst>
                                          <p:attrName>style.visibility</p:attrName>
                                        </p:attrNameLst>
                                      </p:cBhvr>
                                      <p:to>
                                        <p:strVal val="visible"/>
                                      </p:to>
                                    </p:set>
                                    <p:animEffect transition="in" filter="strips(downRight)">
                                      <p:cBhvr>
                                        <p:cTn id="15" dur="500"/>
                                        <p:tgtEl>
                                          <p:spTgt spid="183299">
                                            <p:txEl>
                                              <p:pRg st="4" end="4"/>
                                            </p:txEl>
                                          </p:spTgt>
                                        </p:tgtEl>
                                      </p:cBhvr>
                                    </p:animEffect>
                                  </p:childTnLst>
                                </p:cTn>
                              </p:par>
                              <p:par>
                                <p:cTn id="16" presetID="18" presetClass="entr" presetSubtype="6" fill="hold" nodeType="withEffect">
                                  <p:stCondLst>
                                    <p:cond delay="0"/>
                                  </p:stCondLst>
                                  <p:childTnLst>
                                    <p:set>
                                      <p:cBhvr>
                                        <p:cTn id="17" dur="1" fill="hold">
                                          <p:stCondLst>
                                            <p:cond delay="0"/>
                                          </p:stCondLst>
                                        </p:cTn>
                                        <p:tgtEl>
                                          <p:spTgt spid="183299">
                                            <p:txEl>
                                              <p:pRg st="10" end="10"/>
                                            </p:txEl>
                                          </p:spTgt>
                                        </p:tgtEl>
                                        <p:attrNameLst>
                                          <p:attrName>style.visibility</p:attrName>
                                        </p:attrNameLst>
                                      </p:cBhvr>
                                      <p:to>
                                        <p:strVal val="visible"/>
                                      </p:to>
                                    </p:set>
                                    <p:animEffect transition="in" filter="strips(downRight)">
                                      <p:cBhvr>
                                        <p:cTn id="18" dur="500"/>
                                        <p:tgtEl>
                                          <p:spTgt spid="183299">
                                            <p:txEl>
                                              <p:pRg st="10" end="1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183299">
                                            <p:txEl>
                                              <p:pRg st="3" end="3"/>
                                            </p:txEl>
                                          </p:spTgt>
                                        </p:tgtEl>
                                        <p:attrNameLst>
                                          <p:attrName>style.visibility</p:attrName>
                                        </p:attrNameLst>
                                      </p:cBhvr>
                                      <p:to>
                                        <p:strVal val="visible"/>
                                      </p:to>
                                    </p:set>
                                    <p:animEffect transition="in" filter="strips(downRight)">
                                      <p:cBhvr>
                                        <p:cTn id="23" dur="500"/>
                                        <p:tgtEl>
                                          <p:spTgt spid="183299">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183299">
                                            <p:txEl>
                                              <p:pRg st="5" end="5"/>
                                            </p:txEl>
                                          </p:spTgt>
                                        </p:tgtEl>
                                        <p:attrNameLst>
                                          <p:attrName>style.visibility</p:attrName>
                                        </p:attrNameLst>
                                      </p:cBhvr>
                                      <p:to>
                                        <p:strVal val="visible"/>
                                      </p:to>
                                    </p:set>
                                    <p:animEffect transition="in" filter="strips(downRight)">
                                      <p:cBhvr>
                                        <p:cTn id="28" dur="500"/>
                                        <p:tgtEl>
                                          <p:spTgt spid="183299">
                                            <p:txEl>
                                              <p:pRg st="5" end="5"/>
                                            </p:txEl>
                                          </p:spTgt>
                                        </p:tgtEl>
                                      </p:cBhvr>
                                    </p:animEffect>
                                  </p:childTnLst>
                                </p:cTn>
                              </p:par>
                              <p:par>
                                <p:cTn id="29" presetID="18" presetClass="entr" presetSubtype="6" fill="hold" nodeType="withEffect">
                                  <p:stCondLst>
                                    <p:cond delay="0"/>
                                  </p:stCondLst>
                                  <p:childTnLst>
                                    <p:set>
                                      <p:cBhvr>
                                        <p:cTn id="30" dur="1" fill="hold">
                                          <p:stCondLst>
                                            <p:cond delay="0"/>
                                          </p:stCondLst>
                                        </p:cTn>
                                        <p:tgtEl>
                                          <p:spTgt spid="183299">
                                            <p:txEl>
                                              <p:pRg st="7" end="7"/>
                                            </p:txEl>
                                          </p:spTgt>
                                        </p:tgtEl>
                                        <p:attrNameLst>
                                          <p:attrName>style.visibility</p:attrName>
                                        </p:attrNameLst>
                                      </p:cBhvr>
                                      <p:to>
                                        <p:strVal val="visible"/>
                                      </p:to>
                                    </p:set>
                                    <p:animEffect transition="in" filter="strips(downRight)">
                                      <p:cBhvr>
                                        <p:cTn id="31" dur="500"/>
                                        <p:tgtEl>
                                          <p:spTgt spid="183299">
                                            <p:txEl>
                                              <p:pRg st="7" end="7"/>
                                            </p:txEl>
                                          </p:spTgt>
                                        </p:tgtEl>
                                      </p:cBhvr>
                                    </p:animEffect>
                                  </p:childTnLst>
                                </p:cTn>
                              </p:par>
                              <p:par>
                                <p:cTn id="32" presetID="18" presetClass="entr" presetSubtype="6" fill="hold" nodeType="withEffect">
                                  <p:stCondLst>
                                    <p:cond delay="0"/>
                                  </p:stCondLst>
                                  <p:childTnLst>
                                    <p:set>
                                      <p:cBhvr>
                                        <p:cTn id="33" dur="1" fill="hold">
                                          <p:stCondLst>
                                            <p:cond delay="0"/>
                                          </p:stCondLst>
                                        </p:cTn>
                                        <p:tgtEl>
                                          <p:spTgt spid="183299">
                                            <p:txEl>
                                              <p:pRg st="9" end="9"/>
                                            </p:txEl>
                                          </p:spTgt>
                                        </p:tgtEl>
                                        <p:attrNameLst>
                                          <p:attrName>style.visibility</p:attrName>
                                        </p:attrNameLst>
                                      </p:cBhvr>
                                      <p:to>
                                        <p:strVal val="visible"/>
                                      </p:to>
                                    </p:set>
                                    <p:animEffect transition="in" filter="strips(downRight)">
                                      <p:cBhvr>
                                        <p:cTn id="34" dur="500"/>
                                        <p:tgtEl>
                                          <p:spTgt spid="183299">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nodeType="clickEffect">
                                  <p:stCondLst>
                                    <p:cond delay="0"/>
                                  </p:stCondLst>
                                  <p:childTnLst>
                                    <p:set>
                                      <p:cBhvr>
                                        <p:cTn id="38" dur="1" fill="hold">
                                          <p:stCondLst>
                                            <p:cond delay="0"/>
                                          </p:stCondLst>
                                        </p:cTn>
                                        <p:tgtEl>
                                          <p:spTgt spid="183299">
                                            <p:txEl>
                                              <p:pRg st="6" end="6"/>
                                            </p:txEl>
                                          </p:spTgt>
                                        </p:tgtEl>
                                        <p:attrNameLst>
                                          <p:attrName>style.visibility</p:attrName>
                                        </p:attrNameLst>
                                      </p:cBhvr>
                                      <p:to>
                                        <p:strVal val="visible"/>
                                      </p:to>
                                    </p:set>
                                    <p:animEffect transition="in" filter="strips(downRight)">
                                      <p:cBhvr>
                                        <p:cTn id="39" dur="500"/>
                                        <p:tgtEl>
                                          <p:spTgt spid="183299">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nodeType="clickEffect">
                                  <p:stCondLst>
                                    <p:cond delay="0"/>
                                  </p:stCondLst>
                                  <p:childTnLst>
                                    <p:set>
                                      <p:cBhvr>
                                        <p:cTn id="43" dur="1" fill="hold">
                                          <p:stCondLst>
                                            <p:cond delay="0"/>
                                          </p:stCondLst>
                                        </p:cTn>
                                        <p:tgtEl>
                                          <p:spTgt spid="183299">
                                            <p:txEl>
                                              <p:pRg st="8" end="8"/>
                                            </p:txEl>
                                          </p:spTgt>
                                        </p:tgtEl>
                                        <p:attrNameLst>
                                          <p:attrName>style.visibility</p:attrName>
                                        </p:attrNameLst>
                                      </p:cBhvr>
                                      <p:to>
                                        <p:strVal val="visible"/>
                                      </p:to>
                                    </p:set>
                                    <p:animEffect transition="in" filter="strips(downRight)">
                                      <p:cBhvr>
                                        <p:cTn id="44" dur="500"/>
                                        <p:tgtEl>
                                          <p:spTgt spid="18329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200" dirty="0" err="1" smtClean="0">
                <a:latin typeface="Arial" charset="0"/>
                <a:ea typeface="宋体" pitchFamily="2" charset="-122"/>
              </a:rPr>
              <a:t>svn</a:t>
            </a:r>
            <a:r>
              <a:rPr lang="en-US" altLang="zh-CN" b="0" kern="1200" dirty="0" smtClean="0">
                <a:latin typeface="Arial" charset="0"/>
                <a:ea typeface="宋体" pitchFamily="2" charset="-122"/>
              </a:rPr>
              <a:t>(</a:t>
            </a:r>
            <a:r>
              <a:rPr lang="en-US" altLang="zh-CN" b="0" kern="1200" dirty="0" smtClean="0">
                <a:latin typeface="Arial" charset="0"/>
                <a:ea typeface="宋体" pitchFamily="2" charset="-122"/>
                <a:hlinkClick r:id="rId2"/>
              </a:rPr>
              <a:t>subversion</a:t>
            </a:r>
            <a:r>
              <a:rPr lang="en-US" altLang="zh-CN" b="0" kern="1200" dirty="0" smtClean="0">
                <a:latin typeface="Arial" charset="0"/>
                <a:ea typeface="宋体" pitchFamily="2" charset="-122"/>
              </a:rPr>
              <a:t>)</a:t>
            </a:r>
            <a:endParaRPr lang="zh-CN" altLang="en-US" dirty="0"/>
          </a:p>
        </p:txBody>
      </p:sp>
      <p:sp>
        <p:nvSpPr>
          <p:cNvPr id="3" name="内容占位符 2"/>
          <p:cNvSpPr>
            <a:spLocks noGrp="1"/>
          </p:cNvSpPr>
          <p:nvPr>
            <p:ph idx="1"/>
          </p:nvPr>
        </p:nvSpPr>
        <p:spPr/>
        <p:txBody>
          <a:bodyPr/>
          <a:lstStyle/>
          <a:p>
            <a:r>
              <a:rPr lang="en-US" altLang="zh-CN" b="0" kern="1200" dirty="0" err="1" smtClean="0">
                <a:latin typeface="+mj-ea"/>
                <a:ea typeface="+mj-ea"/>
              </a:rPr>
              <a:t>svn</a:t>
            </a:r>
            <a:r>
              <a:rPr lang="en-US" altLang="zh-CN" b="0" kern="1200" dirty="0" smtClean="0">
                <a:latin typeface="+mj-ea"/>
                <a:ea typeface="+mj-ea"/>
              </a:rPr>
              <a:t>(</a:t>
            </a:r>
            <a:r>
              <a:rPr lang="en-US" altLang="zh-CN" b="0" kern="1200" dirty="0" smtClean="0">
                <a:latin typeface="+mj-ea"/>
                <a:ea typeface="+mj-ea"/>
                <a:hlinkClick r:id="rId2"/>
              </a:rPr>
              <a:t>subversion</a:t>
            </a:r>
            <a:r>
              <a:rPr lang="en-US" altLang="zh-CN" b="0" kern="1200" dirty="0" smtClean="0">
                <a:latin typeface="+mj-ea"/>
                <a:ea typeface="+mj-ea"/>
              </a:rPr>
              <a:t>)</a:t>
            </a:r>
            <a:r>
              <a:rPr lang="zh-CN" altLang="en-US" b="0" kern="1200" dirty="0" smtClean="0">
                <a:latin typeface="+mj-ea"/>
                <a:ea typeface="+mj-ea"/>
              </a:rPr>
              <a:t>是近年来崛起的</a:t>
            </a:r>
            <a:r>
              <a:rPr lang="zh-CN" altLang="en-US" b="0" kern="1200" dirty="0" smtClean="0">
                <a:latin typeface="+mj-ea"/>
                <a:ea typeface="+mj-ea"/>
                <a:hlinkClick r:id="rId3"/>
              </a:rPr>
              <a:t>版本管理</a:t>
            </a:r>
            <a:r>
              <a:rPr lang="zh-CN" altLang="en-US" b="0" kern="1200" dirty="0" smtClean="0">
                <a:latin typeface="+mj-ea"/>
                <a:ea typeface="+mj-ea"/>
              </a:rPr>
              <a:t>工具，是</a:t>
            </a:r>
            <a:r>
              <a:rPr lang="en-US" altLang="zh-CN" b="0" kern="1200" dirty="0" err="1" smtClean="0">
                <a:latin typeface="+mj-ea"/>
                <a:ea typeface="+mj-ea"/>
                <a:hlinkClick r:id="rId4"/>
              </a:rPr>
              <a:t>cvs</a:t>
            </a:r>
            <a:r>
              <a:rPr lang="zh-CN" altLang="en-US" b="0" kern="1200" dirty="0" smtClean="0">
                <a:latin typeface="+mj-ea"/>
                <a:ea typeface="+mj-ea"/>
              </a:rPr>
              <a:t>的接班人。目前，绝大多数</a:t>
            </a:r>
            <a:r>
              <a:rPr lang="zh-CN" altLang="en-US" b="0" kern="1200" dirty="0" smtClean="0">
                <a:latin typeface="+mj-ea"/>
                <a:ea typeface="+mj-ea"/>
                <a:hlinkClick r:id="rId5"/>
              </a:rPr>
              <a:t>开源软件</a:t>
            </a:r>
            <a:r>
              <a:rPr lang="zh-CN" altLang="en-US" b="0" kern="1200" dirty="0" smtClean="0">
                <a:latin typeface="+mj-ea"/>
                <a:ea typeface="+mj-ea"/>
              </a:rPr>
              <a:t>都使用</a:t>
            </a:r>
            <a:r>
              <a:rPr lang="en-US" altLang="zh-CN" b="0" kern="1200" dirty="0" err="1" smtClean="0">
                <a:latin typeface="+mj-ea"/>
                <a:ea typeface="+mj-ea"/>
              </a:rPr>
              <a:t>svn</a:t>
            </a:r>
            <a:r>
              <a:rPr lang="zh-CN" altLang="en-US" b="0" kern="1200" dirty="0" smtClean="0">
                <a:latin typeface="+mj-ea"/>
                <a:ea typeface="+mj-ea"/>
              </a:rPr>
              <a:t>作为代码</a:t>
            </a:r>
            <a:r>
              <a:rPr lang="zh-CN" altLang="en-US" b="0" kern="1200" dirty="0" smtClean="0">
                <a:latin typeface="+mj-ea"/>
                <a:ea typeface="+mj-ea"/>
                <a:hlinkClick r:id="rId3"/>
              </a:rPr>
              <a:t>版本管理</a:t>
            </a:r>
            <a:r>
              <a:rPr lang="zh-CN" altLang="en-US" b="0" kern="1200" dirty="0" smtClean="0">
                <a:latin typeface="+mj-ea"/>
                <a:ea typeface="+mj-ea"/>
              </a:rPr>
              <a:t>软件。</a:t>
            </a:r>
            <a:endParaRPr lang="en-US" altLang="zh-CN" b="0" kern="1200" dirty="0" smtClean="0">
              <a:latin typeface="+mj-ea"/>
              <a:ea typeface="+mj-ea"/>
            </a:endParaRPr>
          </a:p>
          <a:p>
            <a:r>
              <a:rPr lang="en-US" altLang="zh-CN" b="0" kern="1200" dirty="0" err="1" smtClean="0">
                <a:latin typeface="+mj-ea"/>
                <a:ea typeface="+mj-ea"/>
              </a:rPr>
              <a:t>svn</a:t>
            </a:r>
            <a:r>
              <a:rPr lang="zh-CN" altLang="en-US" b="0" kern="1200" dirty="0" smtClean="0">
                <a:latin typeface="+mj-ea"/>
                <a:ea typeface="+mj-ea"/>
              </a:rPr>
              <a:t>服务器有</a:t>
            </a:r>
            <a:r>
              <a:rPr lang="en-US" altLang="zh-CN" b="0" kern="1200" dirty="0" smtClean="0">
                <a:latin typeface="+mj-ea"/>
                <a:ea typeface="+mj-ea"/>
              </a:rPr>
              <a:t>2</a:t>
            </a:r>
            <a:r>
              <a:rPr lang="zh-CN" altLang="en-US" b="0" kern="1200" dirty="0" smtClean="0">
                <a:latin typeface="+mj-ea"/>
                <a:ea typeface="+mj-ea"/>
              </a:rPr>
              <a:t>种运行方式：</a:t>
            </a:r>
            <a:endParaRPr lang="en-US" altLang="zh-CN" b="0" kern="1200" dirty="0" smtClean="0">
              <a:latin typeface="+mj-ea"/>
              <a:ea typeface="+mj-ea"/>
            </a:endParaRPr>
          </a:p>
          <a:p>
            <a:pPr lvl="1"/>
            <a:r>
              <a:rPr lang="zh-CN" altLang="en-US" b="0" kern="1200" dirty="0" smtClean="0">
                <a:latin typeface="+mj-ea"/>
                <a:ea typeface="+mj-ea"/>
              </a:rPr>
              <a:t>独立服务器</a:t>
            </a:r>
            <a:endParaRPr lang="en-US" altLang="zh-CN" b="0" kern="1200" dirty="0" smtClean="0">
              <a:latin typeface="+mj-ea"/>
              <a:ea typeface="+mj-ea"/>
            </a:endParaRPr>
          </a:p>
          <a:p>
            <a:pPr lvl="1"/>
            <a:r>
              <a:rPr lang="zh-CN" altLang="en-US" b="0" kern="1200" dirty="0" smtClean="0">
                <a:latin typeface="+mj-ea"/>
                <a:ea typeface="+mj-ea"/>
              </a:rPr>
              <a:t>借助</a:t>
            </a:r>
            <a:r>
              <a:rPr lang="en-US" altLang="zh-CN" b="0" kern="1200" dirty="0" smtClean="0">
                <a:latin typeface="+mj-ea"/>
                <a:ea typeface="+mj-ea"/>
                <a:hlinkClick r:id="rId6"/>
              </a:rPr>
              <a:t>apache</a:t>
            </a:r>
            <a:r>
              <a:rPr lang="zh-CN" altLang="en-US" b="0" kern="1200" dirty="0" smtClean="0">
                <a:latin typeface="+mj-ea"/>
                <a:ea typeface="+mj-ea"/>
              </a:rPr>
              <a:t>运行</a:t>
            </a:r>
            <a:endParaRPr lang="en-US" altLang="zh-CN" b="0" kern="1200" dirty="0" smtClean="0">
              <a:latin typeface="+mj-ea"/>
              <a:ea typeface="+mj-ea"/>
            </a:endParaRPr>
          </a:p>
          <a:p>
            <a:r>
              <a:rPr lang="zh-CN" altLang="en-US" b="0" kern="1200" dirty="0" smtClean="0">
                <a:latin typeface="+mj-ea"/>
                <a:ea typeface="+mj-ea"/>
              </a:rPr>
              <a:t>工作流程</a:t>
            </a:r>
            <a:r>
              <a:rPr lang="zh-CN" altLang="en-US" b="0" kern="1200" dirty="0" smtClean="0">
                <a:solidFill>
                  <a:srgbClr val="FF0000"/>
                </a:solidFill>
                <a:latin typeface="+mj-ea"/>
                <a:ea typeface="+mj-ea"/>
                <a:hlinkClick r:id="rId7"/>
              </a:rPr>
              <a:t>集中式管理</a:t>
            </a:r>
            <a:endParaRPr lang="en-US" altLang="zh-CN" b="0" kern="1200" dirty="0" smtClean="0">
              <a:solidFill>
                <a:srgbClr val="FF0000"/>
              </a:solidFill>
              <a:latin typeface="+mj-ea"/>
              <a:ea typeface="+mj-ea"/>
            </a:endParaRPr>
          </a:p>
        </p:txBody>
      </p:sp>
      <p:sp>
        <p:nvSpPr>
          <p:cNvPr id="4" name="日期占位符 3"/>
          <p:cNvSpPr>
            <a:spLocks noGrp="1"/>
          </p:cNvSpPr>
          <p:nvPr>
            <p:ph type="dt" sz="half" idx="10"/>
          </p:nvPr>
        </p:nvSpPr>
        <p:spPr/>
        <p:txBody>
          <a:bodyPr/>
          <a:lstStyle/>
          <a:p>
            <a:fld id="{065F915C-B195-4E72-91DC-94C316D79846}" type="datetime1">
              <a:rPr lang="zh-CN" altLang="en-US" smtClean="0"/>
              <a:pPr/>
              <a:t>2018/12/24</a:t>
            </a:fld>
            <a:endParaRPr lang="en-US" altLang="zh-CN"/>
          </a:p>
        </p:txBody>
      </p:sp>
      <p:sp>
        <p:nvSpPr>
          <p:cNvPr id="5" name="灯片编号占位符 4"/>
          <p:cNvSpPr>
            <a:spLocks noGrp="1"/>
          </p:cNvSpPr>
          <p:nvPr>
            <p:ph type="sldNum" sz="quarter" idx="11"/>
          </p:nvPr>
        </p:nvSpPr>
        <p:spPr/>
        <p:txBody>
          <a:bodyPr/>
          <a:lstStyle/>
          <a:p>
            <a:fld id="{D015C93B-29D0-452E-8721-195F890F49E0}" type="slidenum">
              <a:rPr lang="en-US" altLang="zh-CN" smtClean="0"/>
              <a:pPr/>
              <a:t>90</a:t>
            </a:fld>
            <a:endParaRPr lang="en-US" altLang="zh-CN"/>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065F915C-B195-4E72-91DC-94C316D79846}" type="datetime1">
              <a:rPr lang="zh-CN" altLang="en-US" smtClean="0"/>
              <a:pPr/>
              <a:t>2018/12/24</a:t>
            </a:fld>
            <a:endParaRPr lang="en-US" altLang="zh-CN"/>
          </a:p>
        </p:txBody>
      </p:sp>
      <p:sp>
        <p:nvSpPr>
          <p:cNvPr id="5" name="灯片编号占位符 4"/>
          <p:cNvSpPr>
            <a:spLocks noGrp="1"/>
          </p:cNvSpPr>
          <p:nvPr>
            <p:ph type="sldNum" sz="quarter" idx="11"/>
          </p:nvPr>
        </p:nvSpPr>
        <p:spPr/>
        <p:txBody>
          <a:bodyPr/>
          <a:lstStyle/>
          <a:p>
            <a:fld id="{D015C93B-29D0-452E-8721-195F890F49E0}" type="slidenum">
              <a:rPr lang="en-US" altLang="zh-CN" smtClean="0"/>
              <a:pPr/>
              <a:t>91</a:t>
            </a:fld>
            <a:endParaRPr lang="en-US" altLang="zh-CN"/>
          </a:p>
        </p:txBody>
      </p:sp>
      <p:pic>
        <p:nvPicPr>
          <p:cNvPr id="1026" name="Picture 2" descr="http://images.cnitblog.com/blog/353956/201304/15103751-473f217b6fb34f6da0b5ae2c1bceb4d6.pn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1113" y="1042226"/>
            <a:ext cx="9155113" cy="5315712"/>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p:cNvSpPr>
            <a:spLocks noGrp="1"/>
          </p:cNvSpPr>
          <p:nvPr>
            <p:ph type="title"/>
          </p:nvPr>
        </p:nvSpPr>
        <p:spPr>
          <a:xfrm>
            <a:off x="2916238" y="88900"/>
            <a:ext cx="5627687" cy="765175"/>
          </a:xfrm>
        </p:spPr>
        <p:txBody>
          <a:bodyPr/>
          <a:lstStyle/>
          <a:p>
            <a:r>
              <a:rPr lang="en-US" altLang="zh-CN" b="0" kern="1200" dirty="0" err="1" smtClean="0">
                <a:latin typeface="Arial" charset="0"/>
                <a:ea typeface="宋体" pitchFamily="2" charset="-122"/>
              </a:rPr>
              <a:t>svn</a:t>
            </a:r>
            <a:r>
              <a:rPr lang="en-US" altLang="zh-CN" b="0" kern="1200" dirty="0" smtClean="0">
                <a:latin typeface="Arial" charset="0"/>
                <a:ea typeface="宋体" pitchFamily="2" charset="-122"/>
              </a:rPr>
              <a:t>(</a:t>
            </a:r>
            <a:r>
              <a:rPr lang="en-US" altLang="zh-CN" b="0" kern="1200" dirty="0" smtClean="0">
                <a:latin typeface="Arial" charset="0"/>
                <a:ea typeface="宋体" pitchFamily="2" charset="-122"/>
                <a:hlinkClick r:id="rId4"/>
              </a:rPr>
              <a:t>subversion</a:t>
            </a:r>
            <a:r>
              <a:rPr lang="en-US" altLang="zh-CN" b="0" kern="1200" dirty="0" smtClean="0">
                <a:latin typeface="Arial" charset="0"/>
                <a:ea typeface="宋体" pitchFamily="2" charset="-122"/>
              </a:rPr>
              <a:t>)</a:t>
            </a:r>
            <a:endParaRPr lang="zh-CN" altLang="en-US" dirty="0"/>
          </a:p>
        </p:txBody>
      </p:sp>
      <p:cxnSp>
        <p:nvCxnSpPr>
          <p:cNvPr id="9" name="肘形连接符 8"/>
          <p:cNvCxnSpPr/>
          <p:nvPr/>
        </p:nvCxnSpPr>
        <p:spPr>
          <a:xfrm rot="10800000" flipV="1">
            <a:off x="1612232" y="2732088"/>
            <a:ext cx="1981200" cy="1371600"/>
          </a:xfrm>
          <a:prstGeom prst="bentConnector3">
            <a:avLst>
              <a:gd name="adj1" fmla="val 99798"/>
            </a:avLst>
          </a:prstGeom>
          <a:ln w="15875">
            <a:solidFill>
              <a:schemeClr val="tx1"/>
            </a:solidFill>
            <a:beve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2048833" y="2362756"/>
            <a:ext cx="1107996" cy="369332"/>
          </a:xfrm>
          <a:prstGeom prst="rect">
            <a:avLst/>
          </a:prstGeom>
        </p:spPr>
        <p:txBody>
          <a:bodyPr wrap="none">
            <a:spAutoFit/>
          </a:bodyPr>
          <a:lstStyle/>
          <a:p>
            <a:r>
              <a:rPr lang="en-US" altLang="zh-CN" smtClean="0">
                <a:solidFill>
                  <a:srgbClr val="FF0000"/>
                </a:solidFill>
                <a:latin typeface="+mj-ea"/>
              </a:rPr>
              <a:t>Checkout</a:t>
            </a:r>
            <a:endParaRPr lang="zh-CN" altLang="en-US" dirty="0"/>
          </a:p>
        </p:txBody>
      </p:sp>
      <p:cxnSp>
        <p:nvCxnSpPr>
          <p:cNvPr id="13" name="肘形连接符 12"/>
          <p:cNvCxnSpPr/>
          <p:nvPr/>
        </p:nvCxnSpPr>
        <p:spPr>
          <a:xfrm>
            <a:off x="5574632" y="2732088"/>
            <a:ext cx="1580691" cy="1413627"/>
          </a:xfrm>
          <a:prstGeom prst="bentConnector3">
            <a:avLst>
              <a:gd name="adj1" fmla="val 100237"/>
            </a:avLst>
          </a:prstGeom>
          <a:ln w="15875">
            <a:solidFill>
              <a:schemeClr val="tx1"/>
            </a:solidFill>
            <a:beve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879432" y="2362756"/>
            <a:ext cx="1107996" cy="369332"/>
          </a:xfrm>
          <a:prstGeom prst="rect">
            <a:avLst/>
          </a:prstGeom>
        </p:spPr>
        <p:txBody>
          <a:bodyPr wrap="none">
            <a:spAutoFit/>
          </a:bodyPr>
          <a:lstStyle/>
          <a:p>
            <a:r>
              <a:rPr lang="en-US" altLang="zh-CN" dirty="0" smtClean="0">
                <a:solidFill>
                  <a:srgbClr val="FF0000"/>
                </a:solidFill>
                <a:latin typeface="+mj-ea"/>
              </a:rPr>
              <a:t>Checkout</a:t>
            </a:r>
            <a:endParaRPr lang="zh-CN" altLang="en-US" dirty="0"/>
          </a:p>
        </p:txBody>
      </p:sp>
      <p:sp>
        <p:nvSpPr>
          <p:cNvPr id="17" name="矩形 16"/>
          <p:cNvSpPr/>
          <p:nvPr/>
        </p:nvSpPr>
        <p:spPr>
          <a:xfrm>
            <a:off x="1808242" y="6126163"/>
            <a:ext cx="1107996" cy="369332"/>
          </a:xfrm>
          <a:prstGeom prst="rect">
            <a:avLst/>
          </a:prstGeom>
        </p:spPr>
        <p:txBody>
          <a:bodyPr wrap="none">
            <a:spAutoFit/>
          </a:bodyPr>
          <a:lstStyle/>
          <a:p>
            <a:r>
              <a:rPr lang="zh-CN" altLang="en-US" smtClean="0">
                <a:solidFill>
                  <a:srgbClr val="FF0000"/>
                </a:solidFill>
                <a:latin typeface="+mn-ea"/>
                <a:ea typeface="+mn-ea"/>
              </a:rPr>
              <a:t>工作副本</a:t>
            </a:r>
            <a:endParaRPr lang="zh-CN" altLang="en-US" dirty="0">
              <a:latin typeface="+mn-ea"/>
              <a:ea typeface="+mn-ea"/>
            </a:endParaRPr>
          </a:p>
        </p:txBody>
      </p:sp>
      <p:sp>
        <p:nvSpPr>
          <p:cNvPr id="18" name="矩形 17"/>
          <p:cNvSpPr/>
          <p:nvPr/>
        </p:nvSpPr>
        <p:spPr>
          <a:xfrm>
            <a:off x="6433430" y="6066061"/>
            <a:ext cx="1107996" cy="369332"/>
          </a:xfrm>
          <a:prstGeom prst="rect">
            <a:avLst/>
          </a:prstGeom>
        </p:spPr>
        <p:txBody>
          <a:bodyPr wrap="none">
            <a:spAutoFit/>
          </a:bodyPr>
          <a:lstStyle/>
          <a:p>
            <a:r>
              <a:rPr lang="zh-CN" altLang="en-US" smtClean="0">
                <a:solidFill>
                  <a:srgbClr val="FF0000"/>
                </a:solidFill>
                <a:latin typeface="+mn-ea"/>
                <a:ea typeface="+mn-ea"/>
              </a:rPr>
              <a:t>工作副本</a:t>
            </a:r>
            <a:endParaRPr lang="zh-CN" altLang="en-US" dirty="0">
              <a:latin typeface="+mn-ea"/>
              <a:ea typeface="+mn-ea"/>
            </a:endParaRPr>
          </a:p>
        </p:txBody>
      </p:sp>
    </p:spTree>
    <p:extLst>
      <p:ext uri="{BB962C8B-B14F-4D97-AF65-F5344CB8AC3E}">
        <p14:creationId xmlns:p14="http://schemas.microsoft.com/office/powerpoint/2010/main" val="117724638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200" dirty="0" err="1" smtClean="0">
                <a:latin typeface="Arial" charset="0"/>
                <a:ea typeface="宋体" pitchFamily="2" charset="-122"/>
              </a:rPr>
              <a:t>svn</a:t>
            </a:r>
            <a:r>
              <a:rPr lang="en-US" altLang="zh-CN" b="0" kern="1200" dirty="0" smtClean="0">
                <a:latin typeface="Arial" charset="0"/>
                <a:ea typeface="宋体" pitchFamily="2" charset="-122"/>
              </a:rPr>
              <a:t>(</a:t>
            </a:r>
            <a:r>
              <a:rPr lang="en-US" altLang="zh-CN" b="0" kern="1200" dirty="0" smtClean="0">
                <a:latin typeface="Arial" charset="0"/>
                <a:ea typeface="宋体" pitchFamily="2" charset="-122"/>
                <a:hlinkClick r:id="rId3"/>
              </a:rPr>
              <a:t>subversion</a:t>
            </a:r>
            <a:r>
              <a:rPr lang="en-US" altLang="zh-CN" b="0" kern="1200" dirty="0" smtClean="0">
                <a:latin typeface="Arial" charset="0"/>
                <a:ea typeface="宋体" pitchFamily="2" charset="-122"/>
              </a:rPr>
              <a:t>)</a:t>
            </a:r>
            <a:endParaRPr lang="zh-CN" altLang="en-US" dirty="0"/>
          </a:p>
        </p:txBody>
      </p:sp>
      <p:sp>
        <p:nvSpPr>
          <p:cNvPr id="3" name="内容占位符 2"/>
          <p:cNvSpPr>
            <a:spLocks noGrp="1"/>
          </p:cNvSpPr>
          <p:nvPr>
            <p:ph idx="1"/>
          </p:nvPr>
        </p:nvSpPr>
        <p:spPr/>
        <p:txBody>
          <a:bodyPr/>
          <a:lstStyle/>
          <a:p>
            <a:r>
              <a:rPr lang="zh-CN" altLang="en-US" b="0" kern="1200" dirty="0" smtClean="0">
                <a:latin typeface="+mj-ea"/>
                <a:ea typeface="+mj-ea"/>
              </a:rPr>
              <a:t>工作流程</a:t>
            </a:r>
            <a:r>
              <a:rPr lang="zh-CN" altLang="en-US" b="0" kern="1200" dirty="0" smtClean="0">
                <a:solidFill>
                  <a:srgbClr val="FF0000"/>
                </a:solidFill>
                <a:latin typeface="+mj-ea"/>
                <a:ea typeface="+mj-ea"/>
                <a:hlinkClick r:id="rId4"/>
              </a:rPr>
              <a:t>集中式管理</a:t>
            </a:r>
            <a:endParaRPr lang="en-US" altLang="zh-CN" b="0" kern="1200" dirty="0" smtClean="0">
              <a:solidFill>
                <a:srgbClr val="FF0000"/>
              </a:solidFill>
              <a:latin typeface="+mj-ea"/>
              <a:ea typeface="+mj-ea"/>
            </a:endParaRPr>
          </a:p>
          <a:p>
            <a:pPr lvl="1"/>
            <a:r>
              <a:rPr lang="en-US" altLang="zh-CN" b="0" kern="1200" dirty="0" smtClean="0">
                <a:latin typeface="+mj-ea"/>
                <a:ea typeface="+mj-ea"/>
              </a:rPr>
              <a:t>1</a:t>
            </a:r>
            <a:r>
              <a:rPr lang="zh-CN" altLang="en-US" b="0" kern="1200" dirty="0" smtClean="0">
                <a:latin typeface="+mj-ea"/>
                <a:ea typeface="+mj-ea"/>
              </a:rPr>
              <a:t>、从服务器检出（</a:t>
            </a:r>
            <a:r>
              <a:rPr lang="en-US" altLang="zh-CN" b="0" kern="1200" dirty="0" smtClean="0">
                <a:solidFill>
                  <a:srgbClr val="FF0000"/>
                </a:solidFill>
                <a:latin typeface="+mj-ea"/>
                <a:ea typeface="+mj-ea"/>
              </a:rPr>
              <a:t>CHECKOUT</a:t>
            </a:r>
            <a:r>
              <a:rPr lang="zh-CN" altLang="en-US" sz="2400" b="0" kern="1200" dirty="0">
                <a:solidFill>
                  <a:srgbClr val="FF0000"/>
                </a:solidFill>
                <a:latin typeface="+mj-ea"/>
              </a:rPr>
              <a:t>操作</a:t>
            </a:r>
            <a:r>
              <a:rPr lang="zh-CN" altLang="en-US" b="0" kern="1200" dirty="0" smtClean="0">
                <a:latin typeface="+mj-ea"/>
                <a:ea typeface="+mj-ea"/>
              </a:rPr>
              <a:t>）代码，建立</a:t>
            </a:r>
            <a:r>
              <a:rPr lang="zh-CN" altLang="en-US" b="0" kern="1200" dirty="0" smtClean="0">
                <a:solidFill>
                  <a:srgbClr val="0000FF"/>
                </a:solidFill>
                <a:latin typeface="+mj-ea"/>
                <a:ea typeface="+mj-ea"/>
              </a:rPr>
              <a:t>工作副本（</a:t>
            </a:r>
            <a:r>
              <a:rPr lang="en-US" altLang="zh-CN" b="0" kern="1200" dirty="0" smtClean="0">
                <a:solidFill>
                  <a:srgbClr val="0000FF"/>
                </a:solidFill>
                <a:latin typeface="+mj-ea"/>
                <a:ea typeface="+mj-ea"/>
              </a:rPr>
              <a:t>working</a:t>
            </a:r>
            <a:r>
              <a:rPr lang="zh-CN" altLang="en-US" b="0" kern="1200" dirty="0" smtClean="0">
                <a:solidFill>
                  <a:srgbClr val="0000FF"/>
                </a:solidFill>
                <a:latin typeface="+mj-ea"/>
                <a:ea typeface="+mj-ea"/>
              </a:rPr>
              <a:t> </a:t>
            </a:r>
            <a:r>
              <a:rPr lang="en-US" altLang="zh-CN" b="0" kern="1200" dirty="0" smtClean="0">
                <a:solidFill>
                  <a:srgbClr val="0000FF"/>
                </a:solidFill>
                <a:latin typeface="+mj-ea"/>
                <a:ea typeface="+mj-ea"/>
              </a:rPr>
              <a:t>copy</a:t>
            </a:r>
            <a:r>
              <a:rPr lang="zh-CN" altLang="en-US" b="0" kern="1200" dirty="0" smtClean="0">
                <a:solidFill>
                  <a:srgbClr val="0000FF"/>
                </a:solidFill>
                <a:latin typeface="+mj-ea"/>
                <a:ea typeface="+mj-ea"/>
              </a:rPr>
              <a:t>）</a:t>
            </a:r>
            <a:endParaRPr lang="en-US" altLang="zh-CN" b="0" kern="1200" dirty="0" smtClean="0">
              <a:solidFill>
                <a:srgbClr val="0000FF"/>
              </a:solidFill>
              <a:latin typeface="+mj-ea"/>
              <a:ea typeface="+mj-ea"/>
            </a:endParaRPr>
          </a:p>
          <a:p>
            <a:pPr lvl="1"/>
            <a:r>
              <a:rPr lang="en-US" altLang="zh-CN" b="0" kern="1200" dirty="0" smtClean="0">
                <a:latin typeface="+mj-ea"/>
                <a:ea typeface="+mj-ea"/>
              </a:rPr>
              <a:t>2</a:t>
            </a:r>
            <a:r>
              <a:rPr lang="zh-CN" altLang="en-US" b="0" kern="1200" dirty="0" smtClean="0">
                <a:latin typeface="+mj-ea"/>
                <a:ea typeface="+mj-ea"/>
              </a:rPr>
              <a:t>、从服务器下载项目组最新代码</a:t>
            </a:r>
            <a:r>
              <a:rPr lang="en-US" altLang="zh-CN" b="0" kern="1200" dirty="0" smtClean="0">
                <a:latin typeface="+mj-ea"/>
                <a:ea typeface="+mj-ea"/>
              </a:rPr>
              <a:t>(</a:t>
            </a:r>
            <a:r>
              <a:rPr lang="en-US" altLang="zh-CN" b="0" kern="1200" dirty="0" smtClean="0">
                <a:solidFill>
                  <a:srgbClr val="FF0000"/>
                </a:solidFill>
                <a:latin typeface="+mj-ea"/>
                <a:ea typeface="+mj-ea"/>
              </a:rPr>
              <a:t>UPDATE</a:t>
            </a:r>
            <a:r>
              <a:rPr lang="zh-CN" altLang="en-US" b="0" kern="1200" dirty="0" smtClean="0">
                <a:solidFill>
                  <a:srgbClr val="FF0000"/>
                </a:solidFill>
                <a:latin typeface="+mj-ea"/>
                <a:ea typeface="+mj-ea"/>
              </a:rPr>
              <a:t>操作</a:t>
            </a:r>
            <a:r>
              <a:rPr lang="en-US" altLang="zh-CN" b="0" kern="1200" dirty="0" smtClean="0">
                <a:latin typeface="+mj-ea"/>
                <a:ea typeface="+mj-ea"/>
              </a:rPr>
              <a:t>)</a:t>
            </a:r>
            <a:r>
              <a:rPr lang="zh-CN" altLang="en-US" b="0" kern="1200" dirty="0" smtClean="0">
                <a:latin typeface="+mj-ea"/>
                <a:ea typeface="+mj-ea"/>
              </a:rPr>
              <a:t>。</a:t>
            </a:r>
          </a:p>
          <a:p>
            <a:pPr lvl="1"/>
            <a:r>
              <a:rPr lang="en-US" altLang="zh-CN" b="0" kern="1200" dirty="0" smtClean="0">
                <a:latin typeface="+mj-ea"/>
                <a:ea typeface="+mj-ea"/>
              </a:rPr>
              <a:t>3</a:t>
            </a:r>
            <a:r>
              <a:rPr lang="zh-CN" altLang="en-US" b="0" kern="1200" dirty="0" smtClean="0">
                <a:latin typeface="+mj-ea"/>
                <a:ea typeface="+mj-ea"/>
              </a:rPr>
              <a:t>、进入自己的</a:t>
            </a:r>
            <a:r>
              <a:rPr lang="zh-CN" altLang="en-US" sz="2400" b="0" kern="1200" dirty="0">
                <a:solidFill>
                  <a:srgbClr val="0000FF"/>
                </a:solidFill>
                <a:latin typeface="+mj-ea"/>
              </a:rPr>
              <a:t>分支</a:t>
            </a:r>
            <a:r>
              <a:rPr lang="en-US" altLang="zh-CN" sz="2400" b="0" kern="1200" dirty="0">
                <a:solidFill>
                  <a:srgbClr val="0000FF"/>
                </a:solidFill>
                <a:latin typeface="+mj-ea"/>
              </a:rPr>
              <a:t>(branch) </a:t>
            </a:r>
            <a:r>
              <a:rPr lang="zh-CN" altLang="en-US" b="0" kern="1200" dirty="0" smtClean="0">
                <a:latin typeface="+mj-ea"/>
                <a:ea typeface="+mj-ea"/>
              </a:rPr>
              <a:t>，进行工作，每隔一个小时向服务器自己的</a:t>
            </a:r>
            <a:r>
              <a:rPr lang="zh-CN" altLang="en-US" sz="2400" b="0" kern="1200" dirty="0">
                <a:solidFill>
                  <a:srgbClr val="0000FF"/>
                </a:solidFill>
                <a:latin typeface="+mj-ea"/>
              </a:rPr>
              <a:t>分支</a:t>
            </a:r>
            <a:r>
              <a:rPr lang="en-US" altLang="zh-CN" sz="2400" b="0" kern="1200" dirty="0">
                <a:solidFill>
                  <a:srgbClr val="0000FF"/>
                </a:solidFill>
                <a:latin typeface="+mj-ea"/>
              </a:rPr>
              <a:t>(branch)</a:t>
            </a:r>
            <a:r>
              <a:rPr lang="zh-CN" altLang="en-US" b="0" kern="1200" dirty="0" smtClean="0">
                <a:latin typeface="+mj-ea"/>
                <a:ea typeface="+mj-ea"/>
              </a:rPr>
              <a:t>提交</a:t>
            </a:r>
            <a:r>
              <a:rPr lang="en-US" altLang="zh-CN" sz="2400" b="0" kern="1200" dirty="0" smtClean="0">
                <a:latin typeface="+mj-ea"/>
              </a:rPr>
              <a:t>(</a:t>
            </a:r>
            <a:r>
              <a:rPr lang="en-US" altLang="zh-CN" sz="2400" b="0" kern="1200" dirty="0" smtClean="0">
                <a:solidFill>
                  <a:srgbClr val="FF0000"/>
                </a:solidFill>
                <a:latin typeface="+mj-ea"/>
              </a:rPr>
              <a:t>COMMIT</a:t>
            </a:r>
            <a:r>
              <a:rPr lang="zh-CN" altLang="en-US" sz="2400" b="0" kern="1200" dirty="0" smtClean="0">
                <a:solidFill>
                  <a:srgbClr val="FF0000"/>
                </a:solidFill>
                <a:latin typeface="+mj-ea"/>
              </a:rPr>
              <a:t>操作</a:t>
            </a:r>
            <a:r>
              <a:rPr lang="en-US" altLang="zh-CN" sz="2400" b="0" kern="1200" dirty="0" smtClean="0">
                <a:latin typeface="+mj-ea"/>
              </a:rPr>
              <a:t>)</a:t>
            </a:r>
            <a:r>
              <a:rPr lang="zh-CN" altLang="en-US" b="0" kern="1200" dirty="0" smtClean="0">
                <a:latin typeface="+mj-ea"/>
                <a:ea typeface="+mj-ea"/>
              </a:rPr>
              <a:t>一次代码（很多人都有这个习惯。</a:t>
            </a:r>
            <a:endParaRPr lang="en-US" altLang="zh-CN" b="0" kern="1200" dirty="0" smtClean="0">
              <a:latin typeface="+mj-ea"/>
              <a:ea typeface="+mj-ea"/>
            </a:endParaRPr>
          </a:p>
          <a:p>
            <a:pPr lvl="2"/>
            <a:r>
              <a:rPr lang="zh-CN" altLang="en-US" b="0" kern="1200" dirty="0" smtClean="0">
                <a:latin typeface="+mj-ea"/>
                <a:ea typeface="+mj-ea"/>
              </a:rPr>
              <a:t>因为有时候自己对代码改来改去，最后又想还原到前一个小时的版本，或者看看前一个小时自己修改了哪些代码，就需要这样做了）。</a:t>
            </a:r>
          </a:p>
          <a:p>
            <a:pPr lvl="1"/>
            <a:r>
              <a:rPr lang="en-US" altLang="zh-CN" b="0" kern="1200" dirty="0" smtClean="0">
                <a:latin typeface="+mj-ea"/>
                <a:ea typeface="+mj-ea"/>
              </a:rPr>
              <a:t>4</a:t>
            </a:r>
            <a:r>
              <a:rPr lang="zh-CN" altLang="en-US" b="0" kern="1200" dirty="0" smtClean="0">
                <a:latin typeface="+mj-ea"/>
                <a:ea typeface="+mj-ea"/>
              </a:rPr>
              <a:t>、下班时间快到了，把自己的</a:t>
            </a:r>
            <a:r>
              <a:rPr lang="zh-CN" altLang="en-US" b="0" kern="1200" dirty="0" smtClean="0">
                <a:solidFill>
                  <a:srgbClr val="0000FF"/>
                </a:solidFill>
                <a:latin typeface="+mj-ea"/>
                <a:ea typeface="+mj-ea"/>
              </a:rPr>
              <a:t>分支</a:t>
            </a:r>
            <a:r>
              <a:rPr lang="en-US" altLang="zh-CN" b="0" kern="1200" dirty="0" smtClean="0">
                <a:solidFill>
                  <a:srgbClr val="0000FF"/>
                </a:solidFill>
                <a:latin typeface="+mj-ea"/>
                <a:ea typeface="+mj-ea"/>
              </a:rPr>
              <a:t>(branch)</a:t>
            </a:r>
            <a:r>
              <a:rPr lang="zh-CN" altLang="en-US" b="0" kern="1200" dirty="0" smtClean="0">
                <a:latin typeface="+mj-ea"/>
                <a:ea typeface="+mj-ea"/>
              </a:rPr>
              <a:t>合并</a:t>
            </a:r>
            <a:r>
              <a:rPr lang="en-US" altLang="zh-CN" b="0" kern="1200" dirty="0" smtClean="0">
                <a:latin typeface="+mj-ea"/>
                <a:ea typeface="+mj-ea"/>
              </a:rPr>
              <a:t>(</a:t>
            </a:r>
            <a:r>
              <a:rPr lang="en-US" altLang="zh-CN" b="0" kern="1200" dirty="0" smtClean="0">
                <a:solidFill>
                  <a:srgbClr val="FF0000"/>
                </a:solidFill>
                <a:latin typeface="+mj-ea"/>
                <a:ea typeface="+mj-ea"/>
              </a:rPr>
              <a:t>MERGE</a:t>
            </a:r>
            <a:r>
              <a:rPr lang="zh-CN" altLang="en-US" b="0" kern="1200" dirty="0" smtClean="0">
                <a:solidFill>
                  <a:srgbClr val="FF0000"/>
                </a:solidFill>
                <a:latin typeface="+mj-ea"/>
                <a:ea typeface="+mj-ea"/>
              </a:rPr>
              <a:t>操作</a:t>
            </a:r>
            <a:r>
              <a:rPr lang="en-US" altLang="zh-CN" b="0" kern="1200" dirty="0" smtClean="0">
                <a:latin typeface="+mj-ea"/>
                <a:ea typeface="+mj-ea"/>
              </a:rPr>
              <a:t>)</a:t>
            </a:r>
            <a:r>
              <a:rPr lang="zh-CN" altLang="en-US" b="0" kern="1200" dirty="0" smtClean="0">
                <a:latin typeface="+mj-ea"/>
                <a:ea typeface="+mj-ea"/>
              </a:rPr>
              <a:t>到服务器</a:t>
            </a:r>
            <a:r>
              <a:rPr lang="zh-CN" altLang="en-US" b="0" kern="1200" dirty="0" smtClean="0">
                <a:solidFill>
                  <a:srgbClr val="0000FF"/>
                </a:solidFill>
                <a:latin typeface="+mj-ea"/>
                <a:ea typeface="+mj-ea"/>
              </a:rPr>
              <a:t>主分支</a:t>
            </a:r>
            <a:r>
              <a:rPr lang="en-US" altLang="zh-CN" b="0" kern="1200" dirty="0" smtClean="0">
                <a:solidFill>
                  <a:srgbClr val="0000FF"/>
                </a:solidFill>
                <a:latin typeface="+mj-ea"/>
                <a:ea typeface="+mj-ea"/>
              </a:rPr>
              <a:t>(trunk)</a:t>
            </a:r>
            <a:r>
              <a:rPr lang="zh-CN" altLang="en-US" b="0" kern="1200" dirty="0" smtClean="0">
                <a:latin typeface="+mj-ea"/>
                <a:ea typeface="+mj-ea"/>
              </a:rPr>
              <a:t>上，一天的工作完成，并反映给服务器。</a:t>
            </a:r>
            <a:endParaRPr lang="en-US" altLang="zh-CN" b="0" kern="1200" dirty="0" smtClean="0">
              <a:latin typeface="+mj-ea"/>
              <a:ea typeface="+mj-ea"/>
            </a:endParaRPr>
          </a:p>
          <a:p>
            <a:endParaRPr lang="zh-CN" altLang="en-US" dirty="0">
              <a:latin typeface="+mj-ea"/>
              <a:ea typeface="+mj-ea"/>
            </a:endParaRPr>
          </a:p>
        </p:txBody>
      </p:sp>
      <p:sp>
        <p:nvSpPr>
          <p:cNvPr id="4" name="日期占位符 3"/>
          <p:cNvSpPr>
            <a:spLocks noGrp="1"/>
          </p:cNvSpPr>
          <p:nvPr>
            <p:ph type="dt" sz="half" idx="10"/>
          </p:nvPr>
        </p:nvSpPr>
        <p:spPr/>
        <p:txBody>
          <a:bodyPr/>
          <a:lstStyle/>
          <a:p>
            <a:fld id="{065F915C-B195-4E72-91DC-94C316D79846}" type="datetime1">
              <a:rPr lang="zh-CN" altLang="en-US" smtClean="0"/>
              <a:pPr/>
              <a:t>2018/12/24</a:t>
            </a:fld>
            <a:endParaRPr lang="en-US" altLang="zh-CN"/>
          </a:p>
        </p:txBody>
      </p:sp>
      <p:sp>
        <p:nvSpPr>
          <p:cNvPr id="5" name="灯片编号占位符 4"/>
          <p:cNvSpPr>
            <a:spLocks noGrp="1"/>
          </p:cNvSpPr>
          <p:nvPr>
            <p:ph type="sldNum" sz="quarter" idx="11"/>
          </p:nvPr>
        </p:nvSpPr>
        <p:spPr/>
        <p:txBody>
          <a:bodyPr/>
          <a:lstStyle/>
          <a:p>
            <a:fld id="{D015C93B-29D0-452E-8721-195F890F49E0}" type="slidenum">
              <a:rPr lang="en-US" altLang="zh-CN" smtClean="0"/>
              <a:pPr/>
              <a:t>92</a:t>
            </a:fld>
            <a:endParaRPr lang="en-US" altLang="zh-CN"/>
          </a:p>
        </p:txBody>
      </p:sp>
      <p:sp>
        <p:nvSpPr>
          <p:cNvPr id="12" name="左弧形箭头 11"/>
          <p:cNvSpPr/>
          <p:nvPr/>
        </p:nvSpPr>
        <p:spPr>
          <a:xfrm rot="10800000">
            <a:off x="304800" y="2743200"/>
            <a:ext cx="457200" cy="29718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strips(down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strips(downLeft)">
                                      <p:cBhvr>
                                        <p:cTn id="12" dur="500"/>
                                        <p:tgtEl>
                                          <p:spTgt spid="3">
                                            <p:txEl>
                                              <p:pRg st="3" end="3"/>
                                            </p:txEl>
                                          </p:spTgt>
                                        </p:tgtEl>
                                      </p:cBhvr>
                                    </p:animEffect>
                                  </p:childTnLst>
                                </p:cTn>
                              </p:par>
                              <p:par>
                                <p:cTn id="13" presetID="18" presetClass="entr" presetSubtype="12"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strips(downLeft)">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strips(downLeft)">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8313" y="1052513"/>
            <a:ext cx="3646487" cy="5073650"/>
          </a:xfrm>
        </p:spPr>
        <p:txBody>
          <a:bodyPr/>
          <a:lstStyle/>
          <a:p>
            <a:r>
              <a:rPr lang="zh-CN" altLang="en-US" b="0" dirty="0"/>
              <a:t>每个项目都存在一个开发主线（</a:t>
            </a:r>
            <a:r>
              <a:rPr lang="en-US" altLang="zh-CN" b="0" dirty="0"/>
              <a:t>main line</a:t>
            </a:r>
            <a:r>
              <a:rPr lang="zh-CN" altLang="en-US" b="0" dirty="0"/>
              <a:t>），在</a:t>
            </a:r>
            <a:r>
              <a:rPr lang="en-US" altLang="zh-CN" b="0" dirty="0"/>
              <a:t>SVN</a:t>
            </a:r>
            <a:r>
              <a:rPr lang="zh-CN" altLang="en-US" b="0" dirty="0"/>
              <a:t>中也称为项目的</a:t>
            </a:r>
            <a:r>
              <a:rPr lang="en-US" altLang="zh-CN" sz="2600" b="0" kern="1200" dirty="0">
                <a:solidFill>
                  <a:srgbClr val="0000FF"/>
                </a:solidFill>
                <a:latin typeface="+mj-ea"/>
                <a:ea typeface="+mj-ea"/>
              </a:rPr>
              <a:t>trunk</a:t>
            </a:r>
            <a:r>
              <a:rPr lang="zh-CN" altLang="en-US" sz="2600" b="0" kern="1200" dirty="0">
                <a:solidFill>
                  <a:srgbClr val="0000FF"/>
                </a:solidFill>
                <a:latin typeface="+mj-ea"/>
                <a:ea typeface="+mj-ea"/>
              </a:rPr>
              <a:t>（主分支）</a:t>
            </a:r>
            <a:r>
              <a:rPr lang="zh-CN" altLang="en-US" b="0" dirty="0"/>
              <a:t>。</a:t>
            </a:r>
            <a:endParaRPr lang="en-US" altLang="zh-CN" b="0" dirty="0" smtClean="0"/>
          </a:p>
          <a:p>
            <a:r>
              <a:rPr lang="en-US" altLang="zh-CN" sz="2600" b="0" kern="1200" dirty="0">
                <a:solidFill>
                  <a:srgbClr val="0000FF"/>
                </a:solidFill>
                <a:latin typeface="+mj-ea"/>
                <a:ea typeface="+mj-ea"/>
              </a:rPr>
              <a:t>Branch</a:t>
            </a:r>
            <a:r>
              <a:rPr lang="zh-CN" altLang="en-US" sz="2600" b="0" kern="1200" dirty="0">
                <a:solidFill>
                  <a:srgbClr val="0000FF"/>
                </a:solidFill>
                <a:latin typeface="+mj-ea"/>
                <a:ea typeface="+mj-ea"/>
              </a:rPr>
              <a:t>（分支）</a:t>
            </a:r>
            <a:r>
              <a:rPr lang="zh-CN" altLang="en-US" b="0" dirty="0"/>
              <a:t>是指与其他</a:t>
            </a:r>
            <a:r>
              <a:rPr lang="en-US" altLang="zh-CN" b="0" dirty="0"/>
              <a:t>development line</a:t>
            </a:r>
            <a:r>
              <a:rPr lang="zh-CN" altLang="en-US" b="0" dirty="0"/>
              <a:t>相互独立的一个</a:t>
            </a:r>
            <a:r>
              <a:rPr lang="en-US" altLang="zh-CN" b="0" dirty="0"/>
              <a:t>development line</a:t>
            </a:r>
            <a:r>
              <a:rPr lang="zh-CN" altLang="en-US" b="0" dirty="0"/>
              <a:t>。</a:t>
            </a:r>
            <a:endParaRPr lang="zh-CN" altLang="en-US" dirty="0"/>
          </a:p>
        </p:txBody>
      </p:sp>
      <p:sp>
        <p:nvSpPr>
          <p:cNvPr id="4" name="日期占位符 3"/>
          <p:cNvSpPr>
            <a:spLocks noGrp="1"/>
          </p:cNvSpPr>
          <p:nvPr>
            <p:ph type="dt" sz="half" idx="10"/>
          </p:nvPr>
        </p:nvSpPr>
        <p:spPr/>
        <p:txBody>
          <a:bodyPr/>
          <a:lstStyle/>
          <a:p>
            <a:fld id="{065F915C-B195-4E72-91DC-94C316D79846}" type="datetime1">
              <a:rPr lang="zh-CN" altLang="en-US" smtClean="0"/>
              <a:pPr/>
              <a:t>2018/12/24</a:t>
            </a:fld>
            <a:endParaRPr lang="en-US" altLang="zh-CN"/>
          </a:p>
        </p:txBody>
      </p:sp>
      <p:sp>
        <p:nvSpPr>
          <p:cNvPr id="5" name="灯片编号占位符 4"/>
          <p:cNvSpPr>
            <a:spLocks noGrp="1"/>
          </p:cNvSpPr>
          <p:nvPr>
            <p:ph type="sldNum" sz="quarter" idx="11"/>
          </p:nvPr>
        </p:nvSpPr>
        <p:spPr/>
        <p:txBody>
          <a:bodyPr/>
          <a:lstStyle/>
          <a:p>
            <a:fld id="{D015C93B-29D0-452E-8721-195F890F49E0}" type="slidenum">
              <a:rPr lang="en-US" altLang="zh-CN" smtClean="0"/>
              <a:pPr/>
              <a:t>93</a:t>
            </a:fld>
            <a:endParaRPr lang="en-US" altLang="zh-CN"/>
          </a:p>
        </p:txBody>
      </p:sp>
      <p:pic>
        <p:nvPicPr>
          <p:cNvPr id="4100" name="Picture 4" descr="clip_image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9594" y="4302005"/>
            <a:ext cx="4551362" cy="182415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www.fisc.com.tw/Upload/69fc2548-744a-4776-abbf-d65af44c7989/TC/img11-8.gif"/>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0" y="1276766"/>
            <a:ext cx="3535788" cy="2472254"/>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1"/>
          <p:cNvSpPr>
            <a:spLocks noGrp="1"/>
          </p:cNvSpPr>
          <p:nvPr>
            <p:ph type="title"/>
          </p:nvPr>
        </p:nvSpPr>
        <p:spPr>
          <a:xfrm>
            <a:off x="2916238" y="88900"/>
            <a:ext cx="5627687" cy="765175"/>
          </a:xfrm>
        </p:spPr>
        <p:txBody>
          <a:bodyPr/>
          <a:lstStyle/>
          <a:p>
            <a:r>
              <a:rPr lang="en-US" altLang="zh-CN" b="0" kern="1200" dirty="0" err="1" smtClean="0">
                <a:latin typeface="Arial" charset="0"/>
                <a:ea typeface="宋体" pitchFamily="2" charset="-122"/>
              </a:rPr>
              <a:t>svn</a:t>
            </a:r>
            <a:r>
              <a:rPr lang="en-US" altLang="zh-CN" b="0" kern="1200" dirty="0" smtClean="0">
                <a:latin typeface="Arial" charset="0"/>
                <a:ea typeface="宋体" pitchFamily="2" charset="-122"/>
              </a:rPr>
              <a:t>(</a:t>
            </a:r>
            <a:r>
              <a:rPr lang="en-US" altLang="zh-CN" b="0" kern="1200" dirty="0" smtClean="0">
                <a:latin typeface="Arial" charset="0"/>
                <a:ea typeface="宋体" pitchFamily="2" charset="-122"/>
                <a:hlinkClick r:id="rId4"/>
              </a:rPr>
              <a:t>subversion</a:t>
            </a:r>
            <a:r>
              <a:rPr lang="en-US" altLang="zh-CN" b="0" kern="1200" dirty="0" smtClean="0">
                <a:latin typeface="Arial" charset="0"/>
                <a:ea typeface="宋体" pitchFamily="2" charset="-122"/>
              </a:rPr>
              <a:t>)</a:t>
            </a:r>
            <a:endParaRPr lang="zh-CN" altLang="en-US" dirty="0"/>
          </a:p>
        </p:txBody>
      </p:sp>
    </p:spTree>
    <p:extLst>
      <p:ext uri="{BB962C8B-B14F-4D97-AF65-F5344CB8AC3E}">
        <p14:creationId xmlns:p14="http://schemas.microsoft.com/office/powerpoint/2010/main" val="198731727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200" dirty="0" err="1" smtClean="0">
                <a:latin typeface="Arial" charset="0"/>
                <a:ea typeface="宋体" pitchFamily="2" charset="-122"/>
              </a:rPr>
              <a:t>svn</a:t>
            </a:r>
            <a:r>
              <a:rPr lang="en-US" altLang="zh-CN" b="0" kern="1200" dirty="0" smtClean="0">
                <a:latin typeface="Arial" charset="0"/>
                <a:ea typeface="宋体" pitchFamily="2" charset="-122"/>
              </a:rPr>
              <a:t>(</a:t>
            </a:r>
            <a:r>
              <a:rPr lang="en-US" altLang="zh-CN" b="0" kern="1200" dirty="0" smtClean="0">
                <a:latin typeface="Arial" charset="0"/>
                <a:ea typeface="宋体" pitchFamily="2" charset="-122"/>
                <a:hlinkClick r:id="rId2"/>
              </a:rPr>
              <a:t>subversion</a:t>
            </a:r>
            <a:r>
              <a:rPr lang="en-US" altLang="zh-CN" b="0" kern="1200" dirty="0" smtClean="0">
                <a:latin typeface="Arial" charset="0"/>
                <a:ea typeface="宋体" pitchFamily="2" charset="-122"/>
              </a:rPr>
              <a:t>)</a:t>
            </a:r>
            <a:endParaRPr lang="zh-CN" altLang="en-US" dirty="0"/>
          </a:p>
        </p:txBody>
      </p:sp>
      <p:sp>
        <p:nvSpPr>
          <p:cNvPr id="3" name="内容占位符 2"/>
          <p:cNvSpPr>
            <a:spLocks noGrp="1"/>
          </p:cNvSpPr>
          <p:nvPr>
            <p:ph idx="1"/>
          </p:nvPr>
        </p:nvSpPr>
        <p:spPr/>
        <p:txBody>
          <a:bodyPr/>
          <a:lstStyle/>
          <a:p>
            <a:r>
              <a:rPr lang="zh-CN" altLang="en-US" b="0" kern="1200" dirty="0" smtClean="0">
                <a:latin typeface="+mj-ea"/>
                <a:ea typeface="+mj-ea"/>
              </a:rPr>
              <a:t>工作流程</a:t>
            </a:r>
            <a:r>
              <a:rPr lang="zh-CN" altLang="en-US" b="0" kern="1200" dirty="0" smtClean="0">
                <a:solidFill>
                  <a:srgbClr val="FF0000"/>
                </a:solidFill>
                <a:latin typeface="+mj-ea"/>
                <a:ea typeface="+mj-ea"/>
                <a:hlinkClick r:id="rId3"/>
              </a:rPr>
              <a:t>集中式管理</a:t>
            </a:r>
            <a:r>
              <a:rPr lang="en-US" altLang="zh-CN" b="0" kern="1200" dirty="0" smtClean="0">
                <a:solidFill>
                  <a:srgbClr val="FF0000"/>
                </a:solidFill>
                <a:latin typeface="+mj-ea"/>
                <a:ea typeface="+mj-ea"/>
              </a:rPr>
              <a:t>【</a:t>
            </a:r>
            <a:r>
              <a:rPr lang="zh-CN" altLang="en-US" dirty="0" smtClean="0">
                <a:solidFill>
                  <a:srgbClr val="FF0000"/>
                </a:solidFill>
                <a:latin typeface="+mj-ea"/>
                <a:ea typeface="+mj-ea"/>
              </a:rPr>
              <a:t>优点</a:t>
            </a:r>
            <a:r>
              <a:rPr lang="en-US" altLang="zh-CN" dirty="0" smtClean="0">
                <a:solidFill>
                  <a:srgbClr val="FF0000"/>
                </a:solidFill>
                <a:latin typeface="+mj-ea"/>
                <a:ea typeface="+mj-ea"/>
              </a:rPr>
              <a:t>】</a:t>
            </a:r>
            <a:endParaRPr lang="zh-CN" altLang="en-US" dirty="0" smtClean="0">
              <a:solidFill>
                <a:srgbClr val="FF0000"/>
              </a:solidFill>
              <a:latin typeface="+mj-ea"/>
              <a:ea typeface="+mj-ea"/>
            </a:endParaRPr>
          </a:p>
          <a:p>
            <a:pPr lvl="1"/>
            <a:r>
              <a:rPr lang="en-US" altLang="zh-CN" b="0" dirty="0" smtClean="0">
                <a:latin typeface="+mj-ea"/>
                <a:ea typeface="+mj-ea"/>
              </a:rPr>
              <a:t>1</a:t>
            </a:r>
            <a:r>
              <a:rPr lang="zh-CN" altLang="en-US" b="0" dirty="0" smtClean="0">
                <a:latin typeface="+mj-ea"/>
                <a:ea typeface="+mj-ea"/>
              </a:rPr>
              <a:t>、管理方便，逻辑明确，符合一般人思维习惯。</a:t>
            </a:r>
          </a:p>
          <a:p>
            <a:pPr lvl="1"/>
            <a:r>
              <a:rPr lang="en-US" altLang="zh-CN" b="0" dirty="0" smtClean="0">
                <a:latin typeface="+mj-ea"/>
                <a:ea typeface="+mj-ea"/>
              </a:rPr>
              <a:t>2</a:t>
            </a:r>
            <a:r>
              <a:rPr lang="zh-CN" altLang="en-US" b="0" dirty="0" smtClean="0">
                <a:latin typeface="+mj-ea"/>
                <a:ea typeface="+mj-ea"/>
              </a:rPr>
              <a:t>、易于管理，集中式服务器更能保证安全性。</a:t>
            </a:r>
          </a:p>
          <a:p>
            <a:pPr lvl="1"/>
            <a:r>
              <a:rPr lang="en-US" altLang="zh-CN" b="0" dirty="0" smtClean="0">
                <a:solidFill>
                  <a:srgbClr val="FF0000"/>
                </a:solidFill>
                <a:latin typeface="+mj-ea"/>
                <a:ea typeface="+mj-ea"/>
              </a:rPr>
              <a:t>3</a:t>
            </a:r>
            <a:r>
              <a:rPr lang="zh-CN" altLang="en-US" b="0" dirty="0" smtClean="0">
                <a:solidFill>
                  <a:srgbClr val="FF0000"/>
                </a:solidFill>
                <a:latin typeface="+mj-ea"/>
                <a:ea typeface="+mj-ea"/>
              </a:rPr>
              <a:t>、代码一致性非常高。</a:t>
            </a:r>
          </a:p>
          <a:p>
            <a:pPr lvl="1"/>
            <a:r>
              <a:rPr lang="en-US" altLang="zh-CN" b="0" dirty="0" smtClean="0">
                <a:latin typeface="+mj-ea"/>
                <a:ea typeface="+mj-ea"/>
              </a:rPr>
              <a:t>4</a:t>
            </a:r>
            <a:r>
              <a:rPr lang="zh-CN" altLang="en-US" b="0" dirty="0" smtClean="0">
                <a:latin typeface="+mj-ea"/>
                <a:ea typeface="+mj-ea"/>
              </a:rPr>
              <a:t>、适合开发人数不多的项目开发。</a:t>
            </a:r>
          </a:p>
        </p:txBody>
      </p:sp>
      <p:sp>
        <p:nvSpPr>
          <p:cNvPr id="4" name="日期占位符 3"/>
          <p:cNvSpPr>
            <a:spLocks noGrp="1"/>
          </p:cNvSpPr>
          <p:nvPr>
            <p:ph type="dt" sz="half" idx="10"/>
          </p:nvPr>
        </p:nvSpPr>
        <p:spPr/>
        <p:txBody>
          <a:bodyPr/>
          <a:lstStyle/>
          <a:p>
            <a:fld id="{065F915C-B195-4E72-91DC-94C316D79846}" type="datetime1">
              <a:rPr lang="zh-CN" altLang="en-US" smtClean="0"/>
              <a:pPr/>
              <a:t>2018/12/24</a:t>
            </a:fld>
            <a:endParaRPr lang="en-US" altLang="zh-CN"/>
          </a:p>
        </p:txBody>
      </p:sp>
      <p:sp>
        <p:nvSpPr>
          <p:cNvPr id="5" name="灯片编号占位符 4"/>
          <p:cNvSpPr>
            <a:spLocks noGrp="1"/>
          </p:cNvSpPr>
          <p:nvPr>
            <p:ph type="sldNum" sz="quarter" idx="11"/>
          </p:nvPr>
        </p:nvSpPr>
        <p:spPr/>
        <p:txBody>
          <a:bodyPr/>
          <a:lstStyle/>
          <a:p>
            <a:fld id="{D015C93B-29D0-452E-8721-195F890F49E0}" type="slidenum">
              <a:rPr lang="en-US" altLang="zh-CN" smtClean="0"/>
              <a:pPr/>
              <a:t>94</a:t>
            </a:fld>
            <a:endParaRPr lang="en-US" altLang="zh-CN"/>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200" dirty="0" err="1" smtClean="0">
                <a:latin typeface="Arial" charset="0"/>
                <a:ea typeface="宋体" pitchFamily="2" charset="-122"/>
              </a:rPr>
              <a:t>svn</a:t>
            </a:r>
            <a:r>
              <a:rPr lang="en-US" altLang="zh-CN" b="0" kern="1200" dirty="0" smtClean="0">
                <a:latin typeface="Arial" charset="0"/>
                <a:ea typeface="宋体" pitchFamily="2" charset="-122"/>
              </a:rPr>
              <a:t>(</a:t>
            </a:r>
            <a:r>
              <a:rPr lang="en-US" altLang="zh-CN" b="0" kern="1200" dirty="0" smtClean="0">
                <a:latin typeface="Arial" charset="0"/>
                <a:ea typeface="宋体" pitchFamily="2" charset="-122"/>
                <a:hlinkClick r:id="rId2"/>
              </a:rPr>
              <a:t>subversion</a:t>
            </a:r>
            <a:r>
              <a:rPr lang="en-US" altLang="zh-CN" b="0" kern="1200" dirty="0" smtClean="0">
                <a:latin typeface="Arial" charset="0"/>
                <a:ea typeface="宋体" pitchFamily="2" charset="-122"/>
              </a:rPr>
              <a:t>)</a:t>
            </a:r>
            <a:endParaRPr lang="zh-CN" altLang="en-US" dirty="0"/>
          </a:p>
        </p:txBody>
      </p:sp>
      <p:sp>
        <p:nvSpPr>
          <p:cNvPr id="3" name="内容占位符 2"/>
          <p:cNvSpPr>
            <a:spLocks noGrp="1"/>
          </p:cNvSpPr>
          <p:nvPr>
            <p:ph idx="1"/>
          </p:nvPr>
        </p:nvSpPr>
        <p:spPr/>
        <p:txBody>
          <a:bodyPr/>
          <a:lstStyle/>
          <a:p>
            <a:r>
              <a:rPr lang="zh-CN" altLang="en-US" b="0" kern="1200" dirty="0" smtClean="0">
                <a:latin typeface="+mj-ea"/>
                <a:ea typeface="+mj-ea"/>
              </a:rPr>
              <a:t>工作流程</a:t>
            </a:r>
            <a:r>
              <a:rPr lang="zh-CN" altLang="en-US" b="0" kern="1200" dirty="0" smtClean="0">
                <a:solidFill>
                  <a:srgbClr val="FF0000"/>
                </a:solidFill>
                <a:latin typeface="+mj-ea"/>
                <a:ea typeface="+mj-ea"/>
                <a:hlinkClick r:id="rId3"/>
              </a:rPr>
              <a:t>集中式管理</a:t>
            </a:r>
            <a:r>
              <a:rPr lang="en-US" altLang="zh-CN" b="0" kern="1200" dirty="0" smtClean="0">
                <a:solidFill>
                  <a:srgbClr val="0000FF"/>
                </a:solidFill>
                <a:latin typeface="+mj-ea"/>
                <a:ea typeface="+mj-ea"/>
              </a:rPr>
              <a:t>【</a:t>
            </a:r>
            <a:r>
              <a:rPr lang="zh-CN" altLang="en-US" dirty="0" smtClean="0">
                <a:solidFill>
                  <a:srgbClr val="0000FF"/>
                </a:solidFill>
                <a:latin typeface="+mj-ea"/>
                <a:ea typeface="+mj-ea"/>
              </a:rPr>
              <a:t>缺点</a:t>
            </a:r>
            <a:r>
              <a:rPr lang="en-US" altLang="zh-CN" dirty="0" smtClean="0">
                <a:solidFill>
                  <a:srgbClr val="0000FF"/>
                </a:solidFill>
                <a:latin typeface="+mj-ea"/>
                <a:ea typeface="+mj-ea"/>
              </a:rPr>
              <a:t>】</a:t>
            </a:r>
            <a:endParaRPr lang="zh-CN" altLang="en-US" dirty="0" smtClean="0">
              <a:solidFill>
                <a:srgbClr val="0000FF"/>
              </a:solidFill>
              <a:latin typeface="+mj-ea"/>
              <a:ea typeface="+mj-ea"/>
            </a:endParaRPr>
          </a:p>
          <a:p>
            <a:pPr lvl="1"/>
            <a:r>
              <a:rPr lang="en-US" altLang="zh-CN" b="0" dirty="0" smtClean="0">
                <a:latin typeface="+mj-ea"/>
                <a:ea typeface="+mj-ea"/>
              </a:rPr>
              <a:t>1</a:t>
            </a:r>
            <a:r>
              <a:rPr lang="zh-CN" altLang="en-US" b="0" dirty="0" smtClean="0">
                <a:latin typeface="+mj-ea"/>
                <a:ea typeface="+mj-ea"/>
              </a:rPr>
              <a:t>、服务器压力太大，数据库容量暴增。</a:t>
            </a:r>
          </a:p>
          <a:p>
            <a:pPr lvl="1"/>
            <a:r>
              <a:rPr lang="en-US" altLang="zh-CN" b="0" dirty="0" smtClean="0">
                <a:latin typeface="+mj-ea"/>
                <a:ea typeface="+mj-ea"/>
              </a:rPr>
              <a:t>2</a:t>
            </a:r>
            <a:r>
              <a:rPr lang="zh-CN" altLang="en-US" b="0" dirty="0" smtClean="0">
                <a:latin typeface="+mj-ea"/>
                <a:ea typeface="+mj-ea"/>
              </a:rPr>
              <a:t>、</a:t>
            </a:r>
            <a:r>
              <a:rPr lang="zh-CN" altLang="en-US" b="0" dirty="0" smtClean="0">
                <a:solidFill>
                  <a:srgbClr val="0000FF"/>
                </a:solidFill>
                <a:latin typeface="+mj-ea"/>
                <a:ea typeface="+mj-ea"/>
              </a:rPr>
              <a:t>如果不能连接到服务器上，基本上不可以工作。</a:t>
            </a:r>
            <a:endParaRPr lang="en-US" altLang="zh-CN" b="0" dirty="0" smtClean="0">
              <a:solidFill>
                <a:srgbClr val="0000FF"/>
              </a:solidFill>
              <a:latin typeface="+mj-ea"/>
              <a:ea typeface="+mj-ea"/>
            </a:endParaRPr>
          </a:p>
          <a:p>
            <a:pPr lvl="2"/>
            <a:r>
              <a:rPr lang="zh-CN" altLang="en-US" b="0" dirty="0" smtClean="0">
                <a:latin typeface="+mj-ea"/>
                <a:ea typeface="+mj-ea"/>
              </a:rPr>
              <a:t>如果服务器不能连接上，就不能提交（</a:t>
            </a:r>
            <a:r>
              <a:rPr lang="en-US" altLang="zh-CN" b="0" dirty="0" smtClean="0">
                <a:latin typeface="+mj-ea"/>
                <a:ea typeface="+mj-ea"/>
              </a:rPr>
              <a:t>Commit</a:t>
            </a:r>
            <a:r>
              <a:rPr lang="zh-CN" altLang="en-US" b="0" dirty="0" smtClean="0">
                <a:latin typeface="+mj-ea"/>
                <a:ea typeface="+mj-ea"/>
              </a:rPr>
              <a:t>），还原</a:t>
            </a:r>
            <a:r>
              <a:rPr lang="en-US" altLang="zh-CN" b="0" dirty="0" smtClean="0">
                <a:latin typeface="+mj-ea"/>
                <a:ea typeface="+mj-ea"/>
              </a:rPr>
              <a:t>(Revert)</a:t>
            </a:r>
            <a:r>
              <a:rPr lang="zh-CN" altLang="en-US" b="0" dirty="0" smtClean="0">
                <a:latin typeface="+mj-ea"/>
                <a:ea typeface="+mj-ea"/>
              </a:rPr>
              <a:t>，对比（</a:t>
            </a:r>
            <a:r>
              <a:rPr lang="en-US" altLang="zh-CN" b="0" dirty="0" smtClean="0">
                <a:latin typeface="+mj-ea"/>
                <a:ea typeface="+mj-ea"/>
              </a:rPr>
              <a:t>Compare</a:t>
            </a:r>
            <a:r>
              <a:rPr lang="zh-CN" altLang="en-US" b="0" dirty="0" smtClean="0">
                <a:latin typeface="+mj-ea"/>
                <a:ea typeface="+mj-ea"/>
              </a:rPr>
              <a:t>）等等。</a:t>
            </a:r>
          </a:p>
        </p:txBody>
      </p:sp>
      <p:sp>
        <p:nvSpPr>
          <p:cNvPr id="4" name="日期占位符 3"/>
          <p:cNvSpPr>
            <a:spLocks noGrp="1"/>
          </p:cNvSpPr>
          <p:nvPr>
            <p:ph type="dt" sz="half" idx="10"/>
          </p:nvPr>
        </p:nvSpPr>
        <p:spPr/>
        <p:txBody>
          <a:bodyPr/>
          <a:lstStyle/>
          <a:p>
            <a:fld id="{065F915C-B195-4E72-91DC-94C316D79846}" type="datetime1">
              <a:rPr lang="zh-CN" altLang="en-US" smtClean="0"/>
              <a:pPr/>
              <a:t>2018/12/24</a:t>
            </a:fld>
            <a:endParaRPr lang="en-US" altLang="zh-CN"/>
          </a:p>
        </p:txBody>
      </p:sp>
      <p:sp>
        <p:nvSpPr>
          <p:cNvPr id="5" name="灯片编号占位符 4"/>
          <p:cNvSpPr>
            <a:spLocks noGrp="1"/>
          </p:cNvSpPr>
          <p:nvPr>
            <p:ph type="sldNum" sz="quarter" idx="11"/>
          </p:nvPr>
        </p:nvSpPr>
        <p:spPr/>
        <p:txBody>
          <a:bodyPr/>
          <a:lstStyle/>
          <a:p>
            <a:fld id="{D015C93B-29D0-452E-8721-195F890F49E0}" type="slidenum">
              <a:rPr lang="en-US" altLang="zh-CN" smtClean="0"/>
              <a:pPr/>
              <a:t>95</a:t>
            </a:fld>
            <a:endParaRPr lang="en-US" altLang="zh-CN"/>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github</a:t>
            </a:r>
            <a:r>
              <a:rPr lang="zh-CN" altLang="en-US" sz="2400" dirty="0" smtClean="0"/>
              <a:t>（</a:t>
            </a:r>
            <a:r>
              <a:rPr lang="en-US" altLang="zh-CN" sz="2400" dirty="0" smtClean="0">
                <a:hlinkClick r:id="rId3"/>
              </a:rPr>
              <a:t> https://github.com/ </a:t>
            </a:r>
            <a:r>
              <a:rPr lang="zh-CN" altLang="en-US" sz="2400" dirty="0" smtClean="0"/>
              <a:t>）</a:t>
            </a:r>
            <a:endParaRPr lang="zh-CN" altLang="en-US" sz="2400" dirty="0"/>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pPr>
              <a:buNone/>
            </a:pPr>
            <a:endParaRPr lang="en-US" altLang="zh-CN" dirty="0" smtClean="0"/>
          </a:p>
          <a:p>
            <a:r>
              <a:rPr lang="en-US" altLang="zh-CN" sz="2400" b="0" dirty="0" smtClean="0">
                <a:latin typeface="+mn-ea"/>
              </a:rPr>
              <a:t>1</a:t>
            </a:r>
            <a:r>
              <a:rPr lang="zh-CN" altLang="en-US" sz="2400" b="0" dirty="0" smtClean="0">
                <a:latin typeface="+mn-ea"/>
              </a:rPr>
              <a:t>、一个</a:t>
            </a:r>
            <a:r>
              <a:rPr lang="zh-CN" altLang="en-US" sz="2400" b="0" dirty="0" smtClean="0">
                <a:solidFill>
                  <a:srgbClr val="FF0000"/>
                </a:solidFill>
                <a:latin typeface="+mn-ea"/>
              </a:rPr>
              <a:t>分布式的版本控制系统</a:t>
            </a:r>
            <a:r>
              <a:rPr lang="zh-CN" altLang="en-US" sz="2400" b="0" dirty="0" smtClean="0">
                <a:latin typeface="+mn-ea"/>
              </a:rPr>
              <a:t>，在</a:t>
            </a:r>
            <a:r>
              <a:rPr lang="en-US" altLang="zh-CN" sz="2400" b="0" dirty="0" err="1" smtClean="0">
                <a:solidFill>
                  <a:srgbClr val="FF0000"/>
                </a:solidFill>
                <a:latin typeface="+mn-ea"/>
              </a:rPr>
              <a:t>Git</a:t>
            </a:r>
            <a:r>
              <a:rPr lang="zh-CN" altLang="en-US" sz="2400" b="0" dirty="0" smtClean="0">
                <a:solidFill>
                  <a:srgbClr val="FF0000"/>
                </a:solidFill>
                <a:latin typeface="+mn-ea"/>
              </a:rPr>
              <a:t>中并不存在主库这样的概念</a:t>
            </a:r>
            <a:r>
              <a:rPr lang="zh-CN" altLang="en-US" sz="2400" b="0" dirty="0" smtClean="0">
                <a:latin typeface="+mn-ea"/>
              </a:rPr>
              <a:t>，每一份</a:t>
            </a:r>
            <a:r>
              <a:rPr lang="zh-CN" altLang="en-US" sz="2400" b="0" dirty="0" smtClean="0">
                <a:latin typeface="+mn-ea"/>
                <a:hlinkClick r:id="rId4"/>
              </a:rPr>
              <a:t>复制</a:t>
            </a:r>
            <a:r>
              <a:rPr lang="zh-CN" altLang="en-US" sz="2400" b="0" dirty="0" smtClean="0">
                <a:latin typeface="+mn-ea"/>
              </a:rPr>
              <a:t>出的库都可以独立使用，任何两个库之间的不一致之处都可以进行合并。</a:t>
            </a:r>
          </a:p>
          <a:p>
            <a:r>
              <a:rPr lang="en-US" altLang="zh-CN" sz="2400" b="0" dirty="0" smtClean="0">
                <a:latin typeface="+mn-ea"/>
              </a:rPr>
              <a:t>2</a:t>
            </a:r>
            <a:r>
              <a:rPr lang="zh-CN" altLang="en-US" sz="2400" b="0" dirty="0" smtClean="0">
                <a:latin typeface="+mn-ea"/>
              </a:rPr>
              <a:t>、作为开源代码库以及版本控制系统，</a:t>
            </a:r>
            <a:r>
              <a:rPr lang="en-US" altLang="zh-CN" sz="2400" b="0" dirty="0" err="1" smtClean="0">
                <a:latin typeface="+mn-ea"/>
              </a:rPr>
              <a:t>Github</a:t>
            </a:r>
            <a:r>
              <a:rPr lang="zh-CN" altLang="en-US" sz="2400" b="0" dirty="0" smtClean="0">
                <a:latin typeface="+mn-ea"/>
              </a:rPr>
              <a:t>目前拥有</a:t>
            </a:r>
            <a:r>
              <a:rPr lang="en-US" altLang="zh-CN" sz="2400" b="0" dirty="0" smtClean="0">
                <a:latin typeface="+mn-ea"/>
              </a:rPr>
              <a:t>140</a:t>
            </a:r>
            <a:r>
              <a:rPr lang="zh-CN" altLang="en-US" sz="2400" b="0" dirty="0" smtClean="0">
                <a:latin typeface="+mn-ea"/>
              </a:rPr>
              <a:t>多万开发者用户。</a:t>
            </a:r>
            <a:endParaRPr lang="en-US" altLang="zh-CN" sz="2400" b="0" dirty="0" smtClean="0">
              <a:latin typeface="+mn-ea"/>
            </a:endParaRPr>
          </a:p>
          <a:p>
            <a:pPr lvl="1"/>
            <a:r>
              <a:rPr lang="zh-CN" altLang="en-US" sz="2000" b="0" dirty="0" smtClean="0">
                <a:latin typeface="+mn-ea"/>
              </a:rPr>
              <a:t>随着越来越多的应用程序转移到了云上，</a:t>
            </a:r>
            <a:r>
              <a:rPr lang="en-US" altLang="zh-CN" sz="2000" b="0" dirty="0" err="1" smtClean="0">
                <a:latin typeface="+mn-ea"/>
              </a:rPr>
              <a:t>Github</a:t>
            </a:r>
            <a:r>
              <a:rPr lang="zh-CN" altLang="en-US" sz="2000" b="0" dirty="0" smtClean="0">
                <a:latin typeface="+mn-ea"/>
              </a:rPr>
              <a:t>已经成为了管理软件开发以及发现已有代码的首选方法。</a:t>
            </a:r>
          </a:p>
        </p:txBody>
      </p:sp>
      <p:sp>
        <p:nvSpPr>
          <p:cNvPr id="4" name="日期占位符 3"/>
          <p:cNvSpPr>
            <a:spLocks noGrp="1"/>
          </p:cNvSpPr>
          <p:nvPr>
            <p:ph type="dt" sz="half" idx="10"/>
          </p:nvPr>
        </p:nvSpPr>
        <p:spPr/>
        <p:txBody>
          <a:bodyPr/>
          <a:lstStyle/>
          <a:p>
            <a:fld id="{065F915C-B195-4E72-91DC-94C316D79846}" type="datetime1">
              <a:rPr lang="zh-CN" altLang="en-US" smtClean="0"/>
              <a:pPr/>
              <a:t>2018/12/24</a:t>
            </a:fld>
            <a:endParaRPr lang="en-US" altLang="zh-CN"/>
          </a:p>
        </p:txBody>
      </p:sp>
      <p:sp>
        <p:nvSpPr>
          <p:cNvPr id="5" name="灯片编号占位符 4"/>
          <p:cNvSpPr>
            <a:spLocks noGrp="1"/>
          </p:cNvSpPr>
          <p:nvPr>
            <p:ph type="sldNum" sz="quarter" idx="11"/>
          </p:nvPr>
        </p:nvSpPr>
        <p:spPr/>
        <p:txBody>
          <a:bodyPr/>
          <a:lstStyle/>
          <a:p>
            <a:fld id="{D015C93B-29D0-452E-8721-195F890F49E0}" type="slidenum">
              <a:rPr lang="en-US" altLang="zh-CN" smtClean="0"/>
              <a:pPr/>
              <a:t>96</a:t>
            </a:fld>
            <a:endParaRPr lang="en-US" altLang="zh-CN"/>
          </a:p>
        </p:txBody>
      </p:sp>
      <p:pic>
        <p:nvPicPr>
          <p:cNvPr id="1026" name="Picture 2" descr="http://c.hiphotos.baidu.com/baike/pic/item/5366d0160924ab181d75807d34fae6cd7b890b1c.jpg"/>
          <p:cNvPicPr>
            <a:picLocks noChangeAspect="1" noChangeArrowheads="1"/>
          </p:cNvPicPr>
          <p:nvPr/>
        </p:nvPicPr>
        <p:blipFill>
          <a:blip r:embed="rId5" cstate="print"/>
          <a:srcRect/>
          <a:stretch>
            <a:fillRect/>
          </a:stretch>
        </p:blipFill>
        <p:spPr bwMode="auto">
          <a:xfrm>
            <a:off x="533400" y="1082039"/>
            <a:ext cx="5867400" cy="2346961"/>
          </a:xfrm>
          <a:prstGeom prst="rect">
            <a:avLst/>
          </a:prstGeom>
          <a:noFill/>
        </p:spPr>
      </p:pic>
      <p:sp>
        <p:nvSpPr>
          <p:cNvPr id="7" name="矩形 6"/>
          <p:cNvSpPr/>
          <p:nvPr/>
        </p:nvSpPr>
        <p:spPr>
          <a:xfrm>
            <a:off x="6705600" y="838200"/>
            <a:ext cx="1809021" cy="369332"/>
          </a:xfrm>
          <a:prstGeom prst="rect">
            <a:avLst/>
          </a:prstGeom>
        </p:spPr>
        <p:txBody>
          <a:bodyPr wrap="none">
            <a:spAutoFit/>
          </a:bodyPr>
          <a:lstStyle/>
          <a:p>
            <a:r>
              <a:rPr lang="en-US" altLang="zh-CN" b="1" dirty="0" err="1" smtClean="0"/>
              <a:t>Linus</a:t>
            </a:r>
            <a:r>
              <a:rPr lang="en-US" altLang="zh-CN" b="1" dirty="0" smtClean="0"/>
              <a:t> </a:t>
            </a:r>
            <a:r>
              <a:rPr lang="en-US" altLang="zh-CN" b="1" dirty="0" err="1" smtClean="0"/>
              <a:t>Torvalds</a:t>
            </a:r>
            <a:endParaRPr lang="zh-CN" altLang="en-US" b="1" dirty="0"/>
          </a:p>
        </p:txBody>
      </p:sp>
      <p:pic>
        <p:nvPicPr>
          <p:cNvPr id="1028" name="Picture 4" descr="http://h.hiphotos.baidu.com/baike/c%3DbaikeA1%2C10%2C95/sign=04076940fc039245b5b5b65eeeffc183/caef76094b36acafe91409717cd98d1000e93901203fbc7b.jpg"/>
          <p:cNvPicPr>
            <a:picLocks noChangeAspect="1" noChangeArrowheads="1"/>
          </p:cNvPicPr>
          <p:nvPr/>
        </p:nvPicPr>
        <p:blipFill>
          <a:blip r:embed="rId6" cstate="print"/>
          <a:srcRect/>
          <a:stretch>
            <a:fillRect/>
          </a:stretch>
        </p:blipFill>
        <p:spPr bwMode="auto">
          <a:xfrm>
            <a:off x="6858000" y="1219200"/>
            <a:ext cx="1590261" cy="2438400"/>
          </a:xfrm>
          <a:prstGeom prst="rect">
            <a:avLst/>
          </a:prstGeom>
          <a:noFill/>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65F915C-B195-4E72-91DC-94C316D79846}" type="datetime1">
              <a:rPr lang="zh-CN" altLang="en-US" smtClean="0"/>
              <a:pPr/>
              <a:t>2018/12/24</a:t>
            </a:fld>
            <a:endParaRPr lang="en-US" altLang="zh-CN"/>
          </a:p>
        </p:txBody>
      </p:sp>
      <p:sp>
        <p:nvSpPr>
          <p:cNvPr id="5" name="灯片编号占位符 4"/>
          <p:cNvSpPr>
            <a:spLocks noGrp="1"/>
          </p:cNvSpPr>
          <p:nvPr>
            <p:ph type="sldNum" sz="quarter" idx="11"/>
          </p:nvPr>
        </p:nvSpPr>
        <p:spPr/>
        <p:txBody>
          <a:bodyPr/>
          <a:lstStyle/>
          <a:p>
            <a:fld id="{D015C93B-29D0-452E-8721-195F890F49E0}" type="slidenum">
              <a:rPr lang="en-US" altLang="zh-CN" smtClean="0"/>
              <a:pPr/>
              <a:t>97</a:t>
            </a:fld>
            <a:endParaRPr lang="en-US" altLang="zh-CN"/>
          </a:p>
        </p:txBody>
      </p:sp>
      <p:pic>
        <p:nvPicPr>
          <p:cNvPr id="3074" name="Picture 2" descr="http://www.uml.org.cn/pzgl/images/2012113023.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 y="1277937"/>
            <a:ext cx="7997031" cy="4921250"/>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p:cNvSpPr>
            <a:spLocks noGrp="1"/>
          </p:cNvSpPr>
          <p:nvPr>
            <p:ph type="title"/>
          </p:nvPr>
        </p:nvSpPr>
        <p:spPr>
          <a:xfrm>
            <a:off x="2916238" y="88900"/>
            <a:ext cx="5627687" cy="765175"/>
          </a:xfrm>
        </p:spPr>
        <p:txBody>
          <a:bodyPr/>
          <a:lstStyle/>
          <a:p>
            <a:r>
              <a:rPr lang="en-US" altLang="zh-CN" dirty="0" err="1" smtClean="0"/>
              <a:t>github</a:t>
            </a:r>
            <a:r>
              <a:rPr lang="zh-CN" altLang="en-US" sz="2400" dirty="0" smtClean="0"/>
              <a:t>（</a:t>
            </a:r>
            <a:r>
              <a:rPr lang="en-US" altLang="zh-CN" sz="2400" dirty="0" smtClean="0">
                <a:hlinkClick r:id="rId3"/>
              </a:rPr>
              <a:t> https://github.com/ </a:t>
            </a:r>
            <a:r>
              <a:rPr lang="zh-CN" altLang="en-US" sz="2400" dirty="0" smtClean="0"/>
              <a:t>）</a:t>
            </a:r>
            <a:endParaRPr lang="zh-CN" altLang="en-US" sz="2400" dirty="0"/>
          </a:p>
        </p:txBody>
      </p:sp>
    </p:spTree>
    <p:extLst>
      <p:ext uri="{BB962C8B-B14F-4D97-AF65-F5344CB8AC3E}">
        <p14:creationId xmlns:p14="http://schemas.microsoft.com/office/powerpoint/2010/main" val="417896712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7EA79B8-7802-4DFB-B797-D571671E60AA}"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1B42E6D9-5F0C-4430-9350-80346A1ECD1D}" type="slidenum">
              <a:rPr lang="en-US" altLang="zh-CN"/>
              <a:pPr/>
              <a:t>98</a:t>
            </a:fld>
            <a:endParaRPr lang="en-US" altLang="zh-CN"/>
          </a:p>
        </p:txBody>
      </p:sp>
      <p:sp>
        <p:nvSpPr>
          <p:cNvPr id="206850" name="Rectangle 2"/>
          <p:cNvSpPr>
            <a:spLocks noGrp="1" noChangeArrowheads="1"/>
          </p:cNvSpPr>
          <p:nvPr>
            <p:ph type="title"/>
          </p:nvPr>
        </p:nvSpPr>
        <p:spPr/>
        <p:txBody>
          <a:bodyPr/>
          <a:lstStyle/>
          <a:p>
            <a:r>
              <a:rPr lang="en-US" altLang="zh-CN" dirty="0"/>
              <a:t>6.4 </a:t>
            </a:r>
            <a:r>
              <a:rPr lang="zh-CN" altLang="en-US" dirty="0"/>
              <a:t>编码工具</a:t>
            </a:r>
          </a:p>
        </p:txBody>
      </p:sp>
      <p:sp>
        <p:nvSpPr>
          <p:cNvPr id="206851" name="Rectangle 3"/>
          <p:cNvSpPr>
            <a:spLocks noGrp="1" noChangeArrowheads="1"/>
          </p:cNvSpPr>
          <p:nvPr>
            <p:ph type="body" idx="1"/>
          </p:nvPr>
        </p:nvSpPr>
        <p:spPr/>
        <p:txBody>
          <a:bodyPr/>
          <a:lstStyle/>
          <a:p>
            <a:r>
              <a:rPr lang="en-US" altLang="zh-CN" dirty="0">
                <a:solidFill>
                  <a:srgbClr val="CC0000"/>
                </a:solidFill>
              </a:rPr>
              <a:t>⑵</a:t>
            </a:r>
            <a:r>
              <a:rPr lang="zh-CN" altLang="en-US" dirty="0">
                <a:solidFill>
                  <a:srgbClr val="CC0000"/>
                </a:solidFill>
              </a:rPr>
              <a:t>代码管理工具</a:t>
            </a:r>
            <a:r>
              <a:rPr lang="en-US" altLang="zh-CN" dirty="0">
                <a:solidFill>
                  <a:srgbClr val="3333CC"/>
                </a:solidFill>
              </a:rPr>
              <a:t>——</a:t>
            </a:r>
            <a:r>
              <a:rPr lang="zh-CN" altLang="en-US" dirty="0">
                <a:solidFill>
                  <a:srgbClr val="3333CC"/>
                </a:solidFill>
              </a:rPr>
              <a:t>作用</a:t>
            </a:r>
            <a:endParaRPr lang="zh-CN" altLang="en-US" dirty="0"/>
          </a:p>
          <a:p>
            <a:pPr lvl="1"/>
            <a:r>
              <a:rPr lang="zh-CN" altLang="en-US" dirty="0"/>
              <a:t>“即使你的团队只有你一个人，你的项目只需一周的时间；</a:t>
            </a:r>
          </a:p>
          <a:p>
            <a:pPr lvl="1"/>
            <a:r>
              <a:rPr lang="zh-CN" altLang="en-US" dirty="0"/>
              <a:t>即使那是‘用过就扔’的原型；</a:t>
            </a:r>
          </a:p>
          <a:p>
            <a:pPr lvl="1"/>
            <a:r>
              <a:rPr lang="zh-CN" altLang="en-US" dirty="0"/>
              <a:t>即使你的工作并非源码；</a:t>
            </a:r>
          </a:p>
          <a:p>
            <a:pPr lvl="1"/>
            <a:r>
              <a:rPr lang="zh-CN" altLang="en-US" dirty="0"/>
              <a:t>确保每样东西都处在</a:t>
            </a:r>
            <a:r>
              <a:rPr lang="zh-CN" altLang="en-US" dirty="0">
                <a:solidFill>
                  <a:srgbClr val="FF0000"/>
                </a:solidFill>
              </a:rPr>
              <a:t>源码控制（</a:t>
            </a:r>
            <a:r>
              <a:rPr lang="en-US" altLang="zh-CN" dirty="0">
                <a:solidFill>
                  <a:srgbClr val="FF0000"/>
                </a:solidFill>
              </a:rPr>
              <a:t>Source Control</a:t>
            </a:r>
            <a:r>
              <a:rPr lang="zh-CN" altLang="en-US" dirty="0">
                <a:solidFill>
                  <a:srgbClr val="FF0000"/>
                </a:solidFill>
              </a:rPr>
              <a:t>）</a:t>
            </a:r>
            <a:r>
              <a:rPr lang="zh-CN" altLang="en-US" dirty="0"/>
              <a:t>之下</a:t>
            </a:r>
            <a:r>
              <a:rPr lang="en-US" altLang="zh-CN" dirty="0"/>
              <a:t>——</a:t>
            </a:r>
            <a:r>
              <a:rPr lang="zh-CN" altLang="en-US" dirty="0"/>
              <a:t>文档、电话号码表、给供应商的备忘录、</a:t>
            </a:r>
            <a:r>
              <a:rPr lang="en-US" altLang="zh-CN" dirty="0" err="1"/>
              <a:t>makefile</a:t>
            </a:r>
            <a:r>
              <a:rPr lang="zh-CN" altLang="en-US" dirty="0"/>
              <a:t>、构建与发布流程、烧制</a:t>
            </a:r>
            <a:r>
              <a:rPr lang="en-US" altLang="zh-CN" dirty="0"/>
              <a:t>CD </a:t>
            </a:r>
            <a:r>
              <a:rPr lang="zh-CN" altLang="en-US" dirty="0"/>
              <a:t>的</a:t>
            </a:r>
            <a:r>
              <a:rPr lang="en-US" altLang="zh-CN" dirty="0"/>
              <a:t>shell </a:t>
            </a:r>
            <a:r>
              <a:rPr lang="zh-CN" altLang="en-US" dirty="0"/>
              <a:t>脚本</a:t>
            </a:r>
            <a:r>
              <a:rPr lang="en-US" altLang="zh-CN" dirty="0"/>
              <a:t>——</a:t>
            </a:r>
            <a:r>
              <a:rPr lang="zh-CN" altLang="en-US" dirty="0"/>
              <a:t>每样东西。”</a:t>
            </a:r>
          </a:p>
          <a:p>
            <a:pPr lvl="1"/>
            <a:r>
              <a:rPr lang="en-US" altLang="zh-CN" dirty="0">
                <a:solidFill>
                  <a:srgbClr val="3333CC"/>
                </a:solidFill>
              </a:rPr>
              <a:t>——《</a:t>
            </a:r>
            <a:r>
              <a:rPr lang="zh-CN" altLang="en-US" dirty="0">
                <a:solidFill>
                  <a:srgbClr val="3333CC"/>
                </a:solidFill>
              </a:rPr>
              <a:t>程序员修练之道</a:t>
            </a:r>
            <a:r>
              <a:rPr lang="en-US" altLang="zh-CN" dirty="0">
                <a:solidFill>
                  <a:srgbClr val="3333CC"/>
                </a:solidFill>
              </a:rPr>
              <a:t>》</a:t>
            </a:r>
          </a:p>
        </p:txBody>
      </p:sp>
      <p:pic>
        <p:nvPicPr>
          <p:cNvPr id="33794" name="Picture 2" descr="http://c.hiphotos.baidu.com/baike/pic/item/314e251f95cad1c8dd48f6327f3e6709c93d5137.jpg"/>
          <p:cNvPicPr>
            <a:picLocks noChangeAspect="1" noChangeArrowheads="1"/>
          </p:cNvPicPr>
          <p:nvPr/>
        </p:nvPicPr>
        <p:blipFill>
          <a:blip r:embed="rId3" cstate="print"/>
          <a:srcRect/>
          <a:stretch>
            <a:fillRect/>
          </a:stretch>
        </p:blipFill>
        <p:spPr bwMode="auto">
          <a:xfrm>
            <a:off x="5562600" y="2209800"/>
            <a:ext cx="3352800" cy="432061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33794"/>
                                        </p:tgtEl>
                                      </p:cBhvr>
                                    </p:animEffect>
                                    <p:set>
                                      <p:cBhvr>
                                        <p:cTn id="7" dur="1" fill="hold">
                                          <p:stCondLst>
                                            <p:cond delay="499"/>
                                          </p:stCondLst>
                                        </p:cTn>
                                        <p:tgtEl>
                                          <p:spTgt spid="3379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06851">
                                            <p:txEl>
                                              <p:pRg st="1" end="1"/>
                                            </p:txEl>
                                          </p:spTgt>
                                        </p:tgtEl>
                                        <p:attrNameLst>
                                          <p:attrName>style.visibility</p:attrName>
                                        </p:attrNameLst>
                                      </p:cBhvr>
                                      <p:to>
                                        <p:strVal val="visible"/>
                                      </p:to>
                                    </p:set>
                                    <p:animEffect transition="in" filter="strips(downLeft)">
                                      <p:cBhvr>
                                        <p:cTn id="12" dur="500"/>
                                        <p:tgtEl>
                                          <p:spTgt spid="2068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206851">
                                            <p:txEl>
                                              <p:pRg st="2" end="2"/>
                                            </p:txEl>
                                          </p:spTgt>
                                        </p:tgtEl>
                                        <p:attrNameLst>
                                          <p:attrName>style.visibility</p:attrName>
                                        </p:attrNameLst>
                                      </p:cBhvr>
                                      <p:to>
                                        <p:strVal val="visible"/>
                                      </p:to>
                                    </p:set>
                                    <p:animEffect transition="in" filter="strips(downLeft)">
                                      <p:cBhvr>
                                        <p:cTn id="17" dur="500"/>
                                        <p:tgtEl>
                                          <p:spTgt spid="2068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206851">
                                            <p:txEl>
                                              <p:pRg st="3" end="3"/>
                                            </p:txEl>
                                          </p:spTgt>
                                        </p:tgtEl>
                                        <p:attrNameLst>
                                          <p:attrName>style.visibility</p:attrName>
                                        </p:attrNameLst>
                                      </p:cBhvr>
                                      <p:to>
                                        <p:strVal val="visible"/>
                                      </p:to>
                                    </p:set>
                                    <p:animEffect transition="in" filter="strips(downLeft)">
                                      <p:cBhvr>
                                        <p:cTn id="22" dur="500"/>
                                        <p:tgtEl>
                                          <p:spTgt spid="2068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206851">
                                            <p:txEl>
                                              <p:pRg st="4" end="4"/>
                                            </p:txEl>
                                          </p:spTgt>
                                        </p:tgtEl>
                                        <p:attrNameLst>
                                          <p:attrName>style.visibility</p:attrName>
                                        </p:attrNameLst>
                                      </p:cBhvr>
                                      <p:to>
                                        <p:strVal val="visible"/>
                                      </p:to>
                                    </p:set>
                                    <p:animEffect transition="in" filter="strips(downLeft)">
                                      <p:cBhvr>
                                        <p:cTn id="27" dur="500"/>
                                        <p:tgtEl>
                                          <p:spTgt spid="2068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F69DF4F-29C9-4766-ABF7-D5EA3076E025}" type="datetime1">
              <a:rPr lang="zh-CN" altLang="en-US"/>
              <a:pPr/>
              <a:t>2018/12/24</a:t>
            </a:fld>
            <a:endParaRPr lang="en-US" altLang="zh-CN"/>
          </a:p>
        </p:txBody>
      </p:sp>
      <p:sp>
        <p:nvSpPr>
          <p:cNvPr id="5" name="灯片编号占位符 4"/>
          <p:cNvSpPr>
            <a:spLocks noGrp="1"/>
          </p:cNvSpPr>
          <p:nvPr>
            <p:ph type="sldNum" sz="quarter" idx="11"/>
          </p:nvPr>
        </p:nvSpPr>
        <p:spPr/>
        <p:txBody>
          <a:bodyPr/>
          <a:lstStyle/>
          <a:p>
            <a:fld id="{EE0FBC2E-7910-4D43-BFB6-67C2FCB1D4AD}" type="slidenum">
              <a:rPr lang="en-US" altLang="zh-CN"/>
              <a:pPr/>
              <a:t>99</a:t>
            </a:fld>
            <a:endParaRPr lang="en-US" altLang="zh-CN"/>
          </a:p>
        </p:txBody>
      </p:sp>
      <p:sp>
        <p:nvSpPr>
          <p:cNvPr id="212994" name="Rectangle 2"/>
          <p:cNvSpPr>
            <a:spLocks noGrp="1" noChangeArrowheads="1"/>
          </p:cNvSpPr>
          <p:nvPr>
            <p:ph type="title"/>
          </p:nvPr>
        </p:nvSpPr>
        <p:spPr/>
        <p:txBody>
          <a:bodyPr/>
          <a:lstStyle/>
          <a:p>
            <a:r>
              <a:rPr lang="en-US" altLang="zh-CN" dirty="0" smtClean="0"/>
              <a:t>6.4 </a:t>
            </a:r>
            <a:r>
              <a:rPr lang="zh-CN" altLang="en-US" dirty="0" smtClean="0"/>
              <a:t>编码工具</a:t>
            </a:r>
            <a:endParaRPr lang="zh-CN" altLang="zh-CN" dirty="0"/>
          </a:p>
        </p:txBody>
      </p:sp>
      <p:sp>
        <p:nvSpPr>
          <p:cNvPr id="212995" name="Rectangle 3"/>
          <p:cNvSpPr>
            <a:spLocks noGrp="1" noChangeArrowheads="1"/>
          </p:cNvSpPr>
          <p:nvPr>
            <p:ph type="body" idx="1"/>
          </p:nvPr>
        </p:nvSpPr>
        <p:spPr/>
        <p:txBody>
          <a:bodyPr/>
          <a:lstStyle/>
          <a:p>
            <a:r>
              <a:rPr lang="en-US" altLang="zh-CN">
                <a:solidFill>
                  <a:srgbClr val="CC0000"/>
                </a:solidFill>
              </a:rPr>
              <a:t>⑵</a:t>
            </a:r>
            <a:r>
              <a:rPr lang="zh-CN" altLang="en-US">
                <a:solidFill>
                  <a:srgbClr val="CC0000"/>
                </a:solidFill>
              </a:rPr>
              <a:t>代码管理工具</a:t>
            </a:r>
            <a:r>
              <a:rPr lang="en-US" altLang="zh-CN">
                <a:solidFill>
                  <a:srgbClr val="3333CC"/>
                </a:solidFill>
              </a:rPr>
              <a:t>——subversion</a:t>
            </a:r>
          </a:p>
          <a:p>
            <a:pPr lvl="1"/>
            <a:r>
              <a:rPr lang="en-US" altLang="zh-CN">
                <a:solidFill>
                  <a:srgbClr val="3333CC"/>
                </a:solidFill>
              </a:rPr>
              <a:t>TortoiseSVN</a:t>
            </a:r>
          </a:p>
          <a:p>
            <a:pPr lvl="1"/>
            <a:r>
              <a:rPr lang="en-US" altLang="zh-CN">
                <a:solidFill>
                  <a:srgbClr val="3333CC"/>
                </a:solidFill>
              </a:rPr>
              <a:t>Visual SVN Server</a:t>
            </a:r>
          </a:p>
          <a:p>
            <a:pPr lvl="1"/>
            <a:r>
              <a:rPr lang="en-US" altLang="zh-CN">
                <a:solidFill>
                  <a:srgbClr val="3333CC"/>
                </a:solidFill>
              </a:rPr>
              <a:t>TRAC</a:t>
            </a:r>
          </a:p>
          <a:p>
            <a:r>
              <a:rPr lang="en-US" altLang="zh-CN">
                <a:solidFill>
                  <a:srgbClr val="CC0000"/>
                </a:solidFill>
              </a:rPr>
              <a:t>【</a:t>
            </a:r>
            <a:r>
              <a:rPr lang="zh-CN" altLang="en-US">
                <a:solidFill>
                  <a:srgbClr val="CC0000"/>
                </a:solidFill>
              </a:rPr>
              <a:t>参考资料</a:t>
            </a:r>
            <a:r>
              <a:rPr lang="en-US" altLang="zh-CN">
                <a:solidFill>
                  <a:srgbClr val="CC0000"/>
                </a:solidFill>
              </a:rPr>
              <a:t>】</a:t>
            </a:r>
            <a:endParaRPr lang="en-US" altLang="zh-CN"/>
          </a:p>
          <a:p>
            <a:r>
              <a:rPr lang="en-US" altLang="zh-CN">
                <a:hlinkClick r:id="rId2"/>
              </a:rPr>
              <a:t>http://www.subversion.org.cn/</a:t>
            </a:r>
            <a:r>
              <a:rPr lang="en-US" altLang="zh-CN"/>
              <a:t> </a:t>
            </a:r>
          </a:p>
          <a:p>
            <a:r>
              <a:rPr lang="en-US" altLang="zh-CN">
                <a:hlinkClick r:id="rId3"/>
              </a:rPr>
              <a:t>http://www.visualsvn.com/</a:t>
            </a:r>
            <a:r>
              <a:rPr lang="en-US" altLang="zh-CN"/>
              <a:t> </a:t>
            </a:r>
          </a:p>
          <a:p>
            <a:r>
              <a:rPr lang="en-US" altLang="zh-CN">
                <a:hlinkClick r:id="rId4"/>
              </a:rPr>
              <a:t>http://www.visualsvn.com/server/trac/</a:t>
            </a:r>
            <a:r>
              <a:rPr lang="en-US" altLang="zh-CN"/>
              <a:t> </a:t>
            </a:r>
          </a:p>
          <a:p>
            <a:endParaRPr lang="en-US" altLang="zh-CN"/>
          </a:p>
          <a:p>
            <a:r>
              <a:rPr lang="en-US" altLang="zh-CN">
                <a:hlinkClick r:id="rId5"/>
              </a:rPr>
              <a:t>http://trac.edgewall.org/</a:t>
            </a:r>
            <a:r>
              <a:rPr lang="en-US" altLang="zh-CN"/>
              <a:t> </a:t>
            </a:r>
          </a:p>
        </p:txBody>
      </p:sp>
      <p:pic>
        <p:nvPicPr>
          <p:cNvPr id="6" name="Picture 11" descr="svn"/>
          <p:cNvPicPr>
            <a:picLocks noChangeAspect="1" noChangeArrowheads="1"/>
          </p:cNvPicPr>
          <p:nvPr/>
        </p:nvPicPr>
        <p:blipFill>
          <a:blip r:embed="rId6" cstate="print"/>
          <a:srcRect/>
          <a:stretch>
            <a:fillRect/>
          </a:stretch>
        </p:blipFill>
        <p:spPr bwMode="auto">
          <a:xfrm>
            <a:off x="6248400" y="1256555"/>
            <a:ext cx="2514600" cy="2172445"/>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默认设计模板 13">
        <a:dk1>
          <a:srgbClr val="000000"/>
        </a:dk1>
        <a:lt1>
          <a:srgbClr val="EAEAEA"/>
        </a:lt1>
        <a:dk2>
          <a:srgbClr val="000000"/>
        </a:dk2>
        <a:lt2>
          <a:srgbClr val="808080"/>
        </a:lt2>
        <a:accent1>
          <a:srgbClr val="BBE0E3"/>
        </a:accent1>
        <a:accent2>
          <a:srgbClr val="333399"/>
        </a:accent2>
        <a:accent3>
          <a:srgbClr val="F3F3F3"/>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2041</TotalTime>
  <Words>9294</Words>
  <Application>Microsoft Office PowerPoint</Application>
  <PresentationFormat>全屏显示(4:3)</PresentationFormat>
  <Paragraphs>1200</Paragraphs>
  <Slides>117</Slides>
  <Notes>30</Notes>
  <HiddenSlides>0</HiddenSlides>
  <MMClips>0</MMClips>
  <ScaleCrop>false</ScaleCrop>
  <HeadingPairs>
    <vt:vector size="4" baseType="variant">
      <vt:variant>
        <vt:lpstr>主题</vt:lpstr>
      </vt:variant>
      <vt:variant>
        <vt:i4>1</vt:i4>
      </vt:variant>
      <vt:variant>
        <vt:lpstr>幻灯片标题</vt:lpstr>
      </vt:variant>
      <vt:variant>
        <vt:i4>117</vt:i4>
      </vt:variant>
    </vt:vector>
  </HeadingPairs>
  <TitlesOfParts>
    <vt:vector size="118" baseType="lpstr">
      <vt:lpstr>1_默认设计模板</vt:lpstr>
      <vt:lpstr>软件工程</vt:lpstr>
      <vt:lpstr>第六章 编码</vt:lpstr>
      <vt:lpstr>6.1 编码概念</vt:lpstr>
      <vt:lpstr>6.1 编码概念</vt:lpstr>
      <vt:lpstr>6.1 编码概念</vt:lpstr>
      <vt:lpstr>6.1 编码概念</vt:lpstr>
      <vt:lpstr>6.1 编码概念</vt:lpstr>
      <vt:lpstr>6.1 编码概念</vt:lpstr>
      <vt:lpstr>6.1 编码概念</vt:lpstr>
      <vt:lpstr>6.1 编码概念</vt:lpstr>
      <vt:lpstr>6.1 编码概念</vt:lpstr>
      <vt:lpstr>6.1 编码概念</vt:lpstr>
      <vt:lpstr>6.1 编码概念</vt:lpstr>
      <vt:lpstr>6.1 编码概念</vt:lpstr>
      <vt:lpstr>6.1 编码概念</vt:lpstr>
      <vt:lpstr>6.1 编码概念</vt:lpstr>
      <vt:lpstr>6.1 编码概念</vt:lpstr>
      <vt:lpstr>6.2 程序设计语言</vt:lpstr>
      <vt:lpstr>6.2 程序设计语言</vt:lpstr>
      <vt:lpstr>6.2.1 程序设计语言分类</vt:lpstr>
      <vt:lpstr>6.2.1 程序设计语言分类</vt:lpstr>
      <vt:lpstr>Prolog （Programming in Logic)</vt:lpstr>
      <vt:lpstr>企业开发语言使用状况1</vt:lpstr>
      <vt:lpstr>6.2.3 程序设计语言的选择</vt:lpstr>
      <vt:lpstr>6.2.3 程序设计语言的选择</vt:lpstr>
      <vt:lpstr>6.2.3 程序设计语言的选择</vt:lpstr>
      <vt:lpstr>6.2.3 程序设计语言的选择</vt:lpstr>
      <vt:lpstr>6.2.3 程序设计语言的选择</vt:lpstr>
      <vt:lpstr>6.2.3 程序设计语言的选择</vt:lpstr>
      <vt:lpstr>6.2.3 程序设计语言的选择</vt:lpstr>
      <vt:lpstr>6.2.3 程序设计语言的选择</vt:lpstr>
      <vt:lpstr>6.2.3 程序设计语言的选择</vt:lpstr>
      <vt:lpstr>C语言 &amp; Visual C++</vt:lpstr>
      <vt:lpstr>C++语言 &amp; C++ Builder</vt:lpstr>
      <vt:lpstr>JAVA语言 </vt:lpstr>
      <vt:lpstr>Java与C/C++语言区别 </vt:lpstr>
      <vt:lpstr>ASP &amp; JSP </vt:lpstr>
      <vt:lpstr>Go和Objective-C</vt:lpstr>
      <vt:lpstr>北大青鸟(杨芙清院士) ACCP5.0软件工程师课程体系</vt:lpstr>
      <vt:lpstr>Scratch</vt:lpstr>
      <vt:lpstr>PowerPoint 演示文稿</vt:lpstr>
      <vt:lpstr>PowerPoint 演示文稿</vt:lpstr>
      <vt:lpstr>PowerPoint 演示文稿</vt:lpstr>
      <vt:lpstr>PowerPoint 演示文稿</vt:lpstr>
      <vt:lpstr>6.3 编码风格</vt:lpstr>
      <vt:lpstr>6.3.1 程序文档化</vt:lpstr>
      <vt:lpstr>6.3.1 程序文档化</vt:lpstr>
      <vt:lpstr>6.3.1 程序文档化</vt:lpstr>
      <vt:lpstr>6.3.1 程序文档化</vt:lpstr>
      <vt:lpstr>6.3.1 程序文档化</vt:lpstr>
      <vt:lpstr>6.3.1 程序文档化</vt:lpstr>
      <vt:lpstr>注释规范</vt:lpstr>
      <vt:lpstr>6.3.1 程序文档化</vt:lpstr>
      <vt:lpstr>注释规范</vt:lpstr>
      <vt:lpstr>6.3.1 程序文档化</vt:lpstr>
      <vt:lpstr>6.3.1 程序文档化</vt:lpstr>
      <vt:lpstr>6.3.1 程序文档化</vt:lpstr>
      <vt:lpstr>6.3.1 程序文档化</vt:lpstr>
      <vt:lpstr>6.3.1 程序文档化</vt:lpstr>
      <vt:lpstr>PowerPoint 演示文稿</vt:lpstr>
      <vt:lpstr>6.3.2 数据说明</vt:lpstr>
      <vt:lpstr>6.3.2 数据说明</vt:lpstr>
      <vt:lpstr>6.3.2 数据说明</vt:lpstr>
      <vt:lpstr>6.3.2 数据说明</vt:lpstr>
      <vt:lpstr>6.3.2 数据说明</vt:lpstr>
      <vt:lpstr>6.3.3 语句结构</vt:lpstr>
      <vt:lpstr>6.3.3 语句结构</vt:lpstr>
      <vt:lpstr>6.3.3 语句结构</vt:lpstr>
      <vt:lpstr>6.3.3 语句结构</vt:lpstr>
      <vt:lpstr>6.3.3 语句结构</vt:lpstr>
      <vt:lpstr>6.3.3 语句结构</vt:lpstr>
      <vt:lpstr>6.3.3 语句结构</vt:lpstr>
      <vt:lpstr>6.3.3 语句结构</vt:lpstr>
      <vt:lpstr>6.3.3 语句结构</vt:lpstr>
      <vt:lpstr>初始化单位矩阵</vt:lpstr>
      <vt:lpstr>6.3.3 语句结构</vt:lpstr>
      <vt:lpstr>6.3.3 语句结构</vt:lpstr>
      <vt:lpstr>6.3.4 输入/输出</vt:lpstr>
      <vt:lpstr>6.3.4 输入/输出</vt:lpstr>
      <vt:lpstr>PowerPoint 演示文稿</vt:lpstr>
      <vt:lpstr>6.3.5 效率</vt:lpstr>
      <vt:lpstr>6.4 编码工具</vt:lpstr>
      <vt:lpstr>6.4 编码工具</vt:lpstr>
      <vt:lpstr>The Problem to Avoid </vt:lpstr>
      <vt:lpstr>The Lock-Modify-Unlock Solution </vt:lpstr>
      <vt:lpstr>6.4 编码工具</vt:lpstr>
      <vt:lpstr>The Copy-Modify-Merge Solution </vt:lpstr>
      <vt:lpstr>6.4 编码工具</vt:lpstr>
      <vt:lpstr>记录程序开发和维护的历程</vt:lpstr>
      <vt:lpstr>svn(subversion)</vt:lpstr>
      <vt:lpstr>svn(subversion)</vt:lpstr>
      <vt:lpstr>svn(subversion)</vt:lpstr>
      <vt:lpstr>svn(subversion)</vt:lpstr>
      <vt:lpstr>svn(subversion)</vt:lpstr>
      <vt:lpstr>svn(subversion)</vt:lpstr>
      <vt:lpstr>github（ https://github.com/ ）</vt:lpstr>
      <vt:lpstr>github（ https://github.com/ ）</vt:lpstr>
      <vt:lpstr>6.4 编码工具</vt:lpstr>
      <vt:lpstr>6.4 编码工具</vt:lpstr>
      <vt:lpstr>SVN服务器端：VisualSVN Server </vt:lpstr>
      <vt:lpstr>SVN服务器端：VisualSVN Server </vt:lpstr>
      <vt:lpstr>客户端：TortoiseSVN </vt:lpstr>
      <vt:lpstr>提交修改</vt:lpstr>
      <vt:lpstr>版本备注及历史</vt:lpstr>
      <vt:lpstr>TRAC：web-based software project management </vt:lpstr>
      <vt:lpstr>Trac比较软件版本操作界面</vt:lpstr>
      <vt:lpstr>Visual SVN Server &amp; TRAC</vt:lpstr>
      <vt:lpstr>报告1——TortoiseSVN 日志抓图</vt:lpstr>
      <vt:lpstr>报告2——Trac Timeline抓图</vt:lpstr>
      <vt:lpstr>报告2——Trac Timeline抓图</vt:lpstr>
      <vt:lpstr>程序员的八种级别</vt:lpstr>
      <vt:lpstr>第三级  业余的程序员</vt:lpstr>
      <vt:lpstr>第四级 一般的程序员</vt:lpstr>
      <vt:lpstr>第五级 骨干程序员</vt:lpstr>
      <vt:lpstr>第六级 著名程序员</vt:lpstr>
      <vt:lpstr>第七级 成功的程序员 </vt:lpstr>
      <vt:lpstr>第八级 不朽的程序员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张博</dc:creator>
  <cp:lastModifiedBy>wangrc</cp:lastModifiedBy>
  <cp:revision>893</cp:revision>
  <cp:lastPrinted>1601-01-01T00:00:00Z</cp:lastPrinted>
  <dcterms:created xsi:type="dcterms:W3CDTF">1601-01-01T00:00:00Z</dcterms:created>
  <dcterms:modified xsi:type="dcterms:W3CDTF">2018-12-24T04:28:49Z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